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notesMasterIdLst>
    <p:notesMasterId r:id="rId29"/>
  </p:notesMasterIdLst>
  <p:sldIdLst>
    <p:sldId id="257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301" r:id="rId12"/>
    <p:sldId id="302" r:id="rId13"/>
    <p:sldId id="295" r:id="rId14"/>
    <p:sldId id="296" r:id="rId15"/>
    <p:sldId id="305" r:id="rId16"/>
    <p:sldId id="303" r:id="rId17"/>
    <p:sldId id="304" r:id="rId18"/>
    <p:sldId id="297" r:id="rId19"/>
    <p:sldId id="307" r:id="rId20"/>
    <p:sldId id="306" r:id="rId21"/>
    <p:sldId id="298" r:id="rId22"/>
    <p:sldId id="308" r:id="rId23"/>
    <p:sldId id="310" r:id="rId24"/>
    <p:sldId id="309" r:id="rId25"/>
    <p:sldId id="299" r:id="rId26"/>
    <p:sldId id="311" r:id="rId27"/>
    <p:sldId id="30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576" autoAdjust="0"/>
  </p:normalViewPr>
  <p:slideViewPr>
    <p:cSldViewPr>
      <p:cViewPr>
        <p:scale>
          <a:sx n="45" d="100"/>
          <a:sy n="45" d="100"/>
        </p:scale>
        <p:origin x="-1242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804C504-110D-4DB3-AFE2-02678A0D078A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4CA55AB-9165-4664-8734-38BDD84739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49" y="5349904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3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8585C-7200-4A16-ADFE-222645418DFF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CBEA8-3155-4470-92F3-7CF399B417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56B58-F224-419A-9E79-4EA4E525C0C2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EB6E0-1536-4864-8E24-96E617DE17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49" y="3444904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7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43354-D3B0-40A6-9EB0-6BA379D58F1B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46CB7-BBFA-4394-B858-DEDAE9ACCE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A14CB-03B0-473D-935F-9B42C71A36D6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54E46-0F46-411B-9C94-957008AFE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49" y="6019802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1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6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8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6" y="1316039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1" y="1316039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F0616-3ECB-40C1-88FA-B485B6F49FBF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5E769-B3F9-4723-866F-AA17D1B59F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96A91-6CAD-4AF2-A45C-85A999101C14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89137-F905-4D91-BA2E-D5F78AC486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5DF7-C49F-4EC2-8EDE-9884C525A32B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2F799-CB64-454F-B03E-7B2D4E639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49" y="5849119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1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2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1" y="609600"/>
            <a:ext cx="5340351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00147-4767-42FC-BFDD-EEDB1DBC8DA4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0437B-7A9E-4A42-AE15-E0B53BF4AB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9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C76F8-A409-4C2B-8719-723799022089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5B98F-C48F-4707-A834-364C8E67A9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21979-3A2F-4A8C-9F35-8CAC3251D47D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F3D6F-5965-4446-B4E1-4021283666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8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8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5A83-5C08-4238-9801-171CAB1F7BD5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B8198-54FA-4A23-BB47-87B45F9EDE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49" y="1050900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044975-8319-44E2-AABF-76EF98A59C9C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3FE49F-521F-4D44-AA69-4DFF91CF6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49" y="1050900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49" y="1057988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16" r:id="rId4"/>
    <p:sldLayoutId id="2147483822" r:id="rId5"/>
    <p:sldLayoutId id="2147483817" r:id="rId6"/>
    <p:sldLayoutId id="2147483823" r:id="rId7"/>
    <p:sldLayoutId id="2147483824" r:id="rId8"/>
    <p:sldLayoutId id="2147483825" r:id="rId9"/>
    <p:sldLayoutId id="2147483818" r:id="rId10"/>
    <p:sldLayoutId id="2147483826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24746"/>
            <a:ext cx="8458200" cy="244827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0070C0"/>
                </a:solidFill>
              </a:rPr>
              <a:t>учебно-методический комплекс «Школа </a:t>
            </a:r>
            <a:r>
              <a:rPr lang="ru-RU" sz="4800" dirty="0" err="1" smtClean="0">
                <a:solidFill>
                  <a:srgbClr val="0070C0"/>
                </a:solidFill>
              </a:rPr>
              <a:t>россии</a:t>
            </a:r>
            <a:r>
              <a:rPr lang="ru-RU" sz="4800" dirty="0" smtClean="0">
                <a:solidFill>
                  <a:srgbClr val="0070C0"/>
                </a:solidFill>
              </a:rPr>
              <a:t>»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211638" y="3933825"/>
            <a:ext cx="41052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Подготовила 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Бурмистрова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 Е.А.,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канд.филол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. наук, доцент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r>
              <a:rPr lang="ru-RU" dirty="0" smtClean="0"/>
              <a:t> «Школа России» </a:t>
            </a:r>
            <a:endParaRPr lang="ru-RU" dirty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- обеспечивает достижение результатов освоения основной образовательной программы начального общего образования и полностью соответствует требованиям Федерального государственного образовательного стандарта (ФГОС).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758238" cy="1214446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Главная концептуальная идея программы «Школа России»:</a:t>
            </a:r>
            <a:endParaRPr lang="ru-RU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686800" cy="4525962"/>
          </a:xfrm>
        </p:spPr>
        <p:txBody>
          <a:bodyPr/>
          <a:lstStyle/>
          <a:p>
            <a:pPr eaLnBrk="1" hangingPunct="1"/>
            <a:r>
              <a:rPr lang="ru-RU" dirty="0" smtClean="0"/>
              <a:t>российская школа должна стать школой духовно-нравственного развития и воспитания гражданина нашего Отечества. </a:t>
            </a:r>
          </a:p>
          <a:p>
            <a:pPr eaLnBrk="1" hangingPunct="1"/>
            <a:r>
              <a:rPr lang="ru-RU" dirty="0" smtClean="0"/>
              <a:t>Ее основа - это современные достижения педагогической теории и практики и лучшие традиции отечественной школы, их исключительная ценность и значимость.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Программа «Школа России» построена </a:t>
            </a:r>
            <a:endParaRPr lang="ru-RU" dirty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на единых для всех учебных предметов концептуальных основах и имеет полное программно-методическое обеспечение. </a:t>
            </a:r>
          </a:p>
          <a:p>
            <a:pPr eaLnBrk="1" hangingPunct="1"/>
            <a:r>
              <a:rPr lang="ru-RU" smtClean="0"/>
              <a:t>Все учебники, входящие в состав УМК, представляют собой единую систему учебников.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Авторы программы «Школа России» </a:t>
            </a:r>
            <a:endParaRPr lang="ru-RU" dirty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- ученые, чьи имена известны всем, кто работает в системе начального образования: В.Г. Горецкий, М.И. Моро, А.А. Плешаков, В.П. Канакина, Л.М. Зеленина, Л.Ф. Климанова и др.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особенность системы учебников </a:t>
            </a:r>
            <a:br>
              <a:rPr lang="ru-RU" dirty="0" smtClean="0"/>
            </a:br>
            <a:r>
              <a:rPr lang="ru-RU" dirty="0" smtClean="0"/>
              <a:t>«Школа России»</a:t>
            </a:r>
            <a:endParaRPr lang="ru-RU" dirty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направленность на формирование у учащихся универсальных учебных действий (УУД) как основы умения учиться, </a:t>
            </a:r>
          </a:p>
          <a:p>
            <a:pPr eaLnBrk="1" hangingPunct="1"/>
            <a:r>
              <a:rPr lang="ru-RU" smtClean="0"/>
              <a:t>на включение детей в учебную деятельность при изучении всех школьных предметов.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принципы построения </a:t>
            </a:r>
            <a:r>
              <a:rPr lang="ru-RU" dirty="0" err="1" smtClean="0"/>
              <a:t>УМК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«Школа России» </a:t>
            </a:r>
            <a:endParaRPr lang="ru-RU" dirty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имеет полное программно-методическое сопровождение и гарантирует преемственность с дошкольным образованием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Основополагающие принципы </a:t>
            </a:r>
            <a:r>
              <a:rPr lang="ru-RU" dirty="0" err="1" smtClean="0"/>
              <a:t>УМК</a:t>
            </a:r>
            <a:r>
              <a:rPr lang="ru-RU" dirty="0" smtClean="0"/>
              <a:t> «Школа России»: </a:t>
            </a:r>
            <a:endParaRPr lang="ru-RU" dirty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• </a:t>
            </a:r>
            <a:r>
              <a:rPr lang="ru-RU" sz="2800" smtClean="0"/>
              <a:t>принцип воспитания гражданина России; </a:t>
            </a:r>
          </a:p>
          <a:p>
            <a:pPr eaLnBrk="1" hangingPunct="1"/>
            <a:r>
              <a:rPr lang="ru-RU" sz="2800" smtClean="0"/>
              <a:t>• принцип ценностных ориентиров; </a:t>
            </a:r>
          </a:p>
          <a:p>
            <a:pPr eaLnBrk="1" hangingPunct="1"/>
            <a:r>
              <a:rPr lang="ru-RU" sz="2800" smtClean="0"/>
              <a:t>• принцип экоадекватного характера образования; </a:t>
            </a:r>
          </a:p>
          <a:p>
            <a:pPr eaLnBrk="1" hangingPunct="1"/>
            <a:r>
              <a:rPr lang="ru-RU" sz="2800" smtClean="0"/>
              <a:t>• принцип обучения в деятельности; </a:t>
            </a:r>
          </a:p>
          <a:p>
            <a:pPr eaLnBrk="1" hangingPunct="1"/>
            <a:r>
              <a:rPr lang="ru-RU" sz="2800" smtClean="0"/>
              <a:t>• принцип работы на результат; </a:t>
            </a:r>
          </a:p>
          <a:p>
            <a:pPr eaLnBrk="1" hangingPunct="1"/>
            <a:r>
              <a:rPr lang="ru-RU" sz="2800" smtClean="0"/>
              <a:t>• принцип синтеза традиций и инноваций; </a:t>
            </a:r>
          </a:p>
          <a:p>
            <a:pPr eaLnBrk="1" hangingPunct="1"/>
            <a:r>
              <a:rPr lang="ru-RU" sz="2800" smtClean="0"/>
              <a:t>• принцип глобальной ориентации образования; </a:t>
            </a:r>
          </a:p>
          <a:p>
            <a:pPr eaLnBrk="1" hangingPunct="1"/>
            <a:r>
              <a:rPr lang="ru-RU" sz="2800" smtClean="0"/>
              <a:t>• принцип вариативности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Учебно-методический комплекс «Школа России» сегодня - это</a:t>
            </a:r>
            <a:endParaRPr lang="ru-RU" dirty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r>
              <a:rPr lang="ru-RU" sz="2400" dirty="0" smtClean="0"/>
              <a:t>• мощный потенциал для духовно-нравственного развития и воспитания личности гражданина России; </a:t>
            </a:r>
          </a:p>
          <a:p>
            <a:pPr eaLnBrk="1" hangingPunct="1"/>
            <a:r>
              <a:rPr lang="ru-RU" sz="2400" dirty="0" smtClean="0"/>
              <a:t>• реальная возможность достижения личностных, </a:t>
            </a:r>
            <a:r>
              <a:rPr lang="ru-RU" sz="2400" dirty="0" err="1" smtClean="0"/>
              <a:t>метапредметных</a:t>
            </a:r>
            <a:r>
              <a:rPr lang="ru-RU" sz="2400" dirty="0" smtClean="0"/>
              <a:t> и предметных результатов, соответствующих задачам современного образования;</a:t>
            </a:r>
          </a:p>
          <a:p>
            <a:pPr eaLnBrk="1" hangingPunct="1"/>
            <a:r>
              <a:rPr lang="ru-RU" sz="2400" dirty="0" smtClean="0"/>
              <a:t> • эффективное сочетание лучших традиций российского образования и проверенных практиками образовательного процесса инноваций; </a:t>
            </a:r>
          </a:p>
          <a:p>
            <a:pPr eaLnBrk="1" hangingPunct="1"/>
            <a:r>
              <a:rPr lang="ru-RU" sz="2400" dirty="0" smtClean="0"/>
              <a:t>• постоянно обновляющаяся, наиболее востребованная и понятная учителю образовательная система для начальной школы</a:t>
            </a:r>
            <a:r>
              <a:rPr lang="ru-RU" dirty="0" smtClean="0"/>
              <a:t>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r>
              <a:rPr lang="ru-RU" dirty="0" smtClean="0"/>
              <a:t> «Школа России» для 1 класса состоит из:</a:t>
            </a:r>
            <a:endParaRPr lang="ru-RU" dirty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следующих завершенных предметных УМК, учебники которых включены в федеральный перечень рекомендуемых учебников:</a:t>
            </a:r>
          </a:p>
          <a:p>
            <a:pPr eaLnBrk="1" hangingPunct="1"/>
            <a:r>
              <a:rPr lang="ru-RU" dirty="0" smtClean="0"/>
              <a:t>Русский язык. Азбука. 1 класс. Горецкий В.Г., Кирюшкин В.А., Виноградская Л.А. и др. Русский язык. 1 класс. </a:t>
            </a:r>
            <a:r>
              <a:rPr lang="ru-RU" dirty="0" err="1" smtClean="0"/>
              <a:t>Канакина</a:t>
            </a:r>
            <a:r>
              <a:rPr lang="ru-RU" dirty="0" smtClean="0"/>
              <a:t> В.П., Горецкий В.Г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981580" cy="4525962"/>
          </a:xfrm>
        </p:spPr>
        <p:txBody>
          <a:bodyPr/>
          <a:lstStyle/>
          <a:p>
            <a:pPr eaLnBrk="1" hangingPunct="1">
              <a:buNone/>
            </a:pPr>
            <a:r>
              <a:rPr lang="ru-RU" b="1" u="sng" dirty="0" smtClean="0"/>
              <a:t>Обучение грамоте</a:t>
            </a:r>
          </a:p>
          <a:p>
            <a:pPr eaLnBrk="1" hangingPunct="1"/>
            <a:r>
              <a:rPr lang="ru-RU" b="1" dirty="0" smtClean="0"/>
              <a:t>Азбука. Учебник. 1 класс. В 2-х частях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Горецкий В.Г., Кирюшкин В.А., Виноградская Л.А. и др.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38914" name="Picture 2" descr="C:\Users\User\Desktop\9cc8aa62-1335-11e5-90fd-0050569c7d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428736"/>
            <a:ext cx="3200619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195762" cy="4525962"/>
          </a:xfrm>
        </p:spPr>
        <p:txBody>
          <a:bodyPr/>
          <a:lstStyle/>
          <a:p>
            <a:pPr eaLnBrk="1" hangingPunct="1">
              <a:buNone/>
            </a:pPr>
            <a:r>
              <a:rPr lang="ru-RU" b="1" u="sng" dirty="0" smtClean="0"/>
              <a:t>Обучение грамоте</a:t>
            </a:r>
          </a:p>
          <a:p>
            <a:pPr eaLnBrk="1" hangingPunct="1"/>
            <a:r>
              <a:rPr lang="ru-RU" b="1" dirty="0" smtClean="0"/>
              <a:t>Прописи. 1 класс. </a:t>
            </a:r>
            <a:br>
              <a:rPr lang="ru-RU" b="1" dirty="0" smtClean="0"/>
            </a:br>
            <a:r>
              <a:rPr lang="ru-RU" b="1" dirty="0" smtClean="0"/>
              <a:t>В 4-х частях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Горецкий В.Г., Федосова Н.А.</a:t>
            </a:r>
          </a:p>
          <a:p>
            <a:pPr eaLnBrk="1" hangingPunct="1">
              <a:buNone/>
            </a:pPr>
            <a:endParaRPr lang="ru-RU" dirty="0" smtClean="0"/>
          </a:p>
        </p:txBody>
      </p:sp>
      <p:pic>
        <p:nvPicPr>
          <p:cNvPr id="39938" name="Picture 2" descr="C:\Users\User\Desktop\2731947_det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500174"/>
            <a:ext cx="4378499" cy="4494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338638" cy="4525962"/>
          </a:xfrm>
        </p:spPr>
        <p:txBody>
          <a:bodyPr/>
          <a:lstStyle/>
          <a:p>
            <a:pPr eaLnBrk="1" hangingPunct="1">
              <a:buNone/>
            </a:pPr>
            <a:r>
              <a:rPr lang="ru-RU" b="1" u="sng" dirty="0" smtClean="0"/>
              <a:t>Обучение грамоте</a:t>
            </a:r>
          </a:p>
          <a:p>
            <a:pPr eaLnBrk="1" hangingPunct="1"/>
            <a:r>
              <a:rPr lang="ru-RU" b="1" dirty="0" smtClean="0"/>
              <a:t>Чудо-пропись. 1 класс. В 4-х частях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Илюхина</a:t>
            </a:r>
            <a:r>
              <a:rPr lang="ru-RU" dirty="0" smtClean="0"/>
              <a:t> В.А.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20484" name="Picture 4" descr="C:\Users\User\Desktop\1458684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166796"/>
            <a:ext cx="4000528" cy="5334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4786314" y="1500174"/>
            <a:ext cx="3981448" cy="4525962"/>
          </a:xfrm>
        </p:spPr>
        <p:txBody>
          <a:bodyPr/>
          <a:lstStyle/>
          <a:p>
            <a:pPr eaLnBrk="1" hangingPunct="1"/>
            <a:r>
              <a:rPr lang="ru-RU" sz="2800" b="1" dirty="0" err="1" smtClean="0"/>
              <a:t>Читалочка</a:t>
            </a:r>
            <a:r>
              <a:rPr lang="ru-RU" sz="2800" b="1" dirty="0" smtClean="0"/>
              <a:t>. Дидактическое пособие.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Абрамов А.В., Самойлова М.И.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21509" name="Picture 5" descr="Книга &quot;Читалочка. 1 класс. Дидактическое пособие&quot; Абрамов Андрей Васильевич  – купить книгу ISBN 978-5-09-071447-1 с быстрой доставкой в  интернет-магазине OZ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3148987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695828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Обучение грамоте. Тесты.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Игнатьева Т.В.</a:t>
            </a:r>
          </a:p>
          <a:p>
            <a:pPr eaLnBrk="1" hangingPunct="1">
              <a:buNone/>
            </a:pPr>
            <a:endParaRPr lang="ru-RU" dirty="0" smtClean="0"/>
          </a:p>
        </p:txBody>
      </p:sp>
      <p:pic>
        <p:nvPicPr>
          <p:cNvPr id="40962" name="Picture 2" descr="Обучение грамоте. Тесты. 1 класс - Игнатьева Т.В. | Купить книгу с  доставкой | My-shop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428736"/>
            <a:ext cx="3429024" cy="4581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4500562" y="1571612"/>
            <a:ext cx="4338638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Тренажер по чтению. Букварный период.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Самойлова М.И.</a:t>
            </a:r>
          </a:p>
          <a:p>
            <a:pPr eaLnBrk="1" hangingPunct="1">
              <a:buNone/>
            </a:pPr>
            <a:endParaRPr lang="ru-RU" dirty="0" smtClean="0"/>
          </a:p>
        </p:txBody>
      </p:sp>
      <p:pic>
        <p:nvPicPr>
          <p:cNvPr id="43010" name="Picture 2" descr="Тренажёр по чтению. 1 класс. Букварный период. Формируем навык чтения - Самойлова  М.И. | Купить книгу с доставкой | My-shop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00174"/>
            <a:ext cx="3479990" cy="45643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910142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Обучение грамоте. Методическое пособие с поурочными разработками. 1 класс. (В электронном виде на сайте издательства)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Горецкий В.Г., </a:t>
            </a:r>
            <a:r>
              <a:rPr lang="ru-RU" sz="2800" dirty="0" err="1" smtClean="0"/>
              <a:t>Белянкова</a:t>
            </a:r>
            <a:r>
              <a:rPr lang="ru-RU" sz="2800" dirty="0" smtClean="0"/>
              <a:t> Н.М.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41986" name="Picture 2" descr="Обучение грамоте. Методическое пособие с поурочными разработками. 1 класс -  Каталог издательства «Просвещение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142984"/>
            <a:ext cx="3253826" cy="5048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3948106" y="1571612"/>
            <a:ext cx="4910174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Предметная линия учебников системы «Школа России» авторов В.П. </a:t>
            </a:r>
            <a:r>
              <a:rPr lang="ru-RU" sz="2800" b="1" dirty="0" err="1" smtClean="0"/>
              <a:t>Канакиной</a:t>
            </a:r>
            <a:r>
              <a:rPr lang="ru-RU" sz="2800" b="1" dirty="0" smtClean="0"/>
              <a:t>, В.Г. Горецкого. Примерные рабочие программы. 1-4 классы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В.П., Горецкий В.Г., </a:t>
            </a:r>
            <a:r>
              <a:rPr lang="ru-RU" sz="2800" dirty="0" err="1" smtClean="0"/>
              <a:t>Бойкина</a:t>
            </a:r>
            <a:r>
              <a:rPr lang="ru-RU" sz="2800" dirty="0" smtClean="0"/>
              <a:t> М.В. и др.</a:t>
            </a:r>
          </a:p>
          <a:p>
            <a:pPr eaLnBrk="1" hangingPunct="1">
              <a:buNone/>
            </a:pPr>
            <a:endParaRPr lang="ru-RU" dirty="0" smtClean="0"/>
          </a:p>
        </p:txBody>
      </p:sp>
      <p:sp>
        <p:nvSpPr>
          <p:cNvPr id="22533" name="AutoShape 5" descr="Персональный сайт - Программа &quot;Школа Росси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5" name="Picture 7" descr="Персональный сайт - Программа &quot;Школа Росси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3133725" cy="4876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838704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Учебник.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В.П., Горецкий В.Г.</a:t>
            </a:r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</p:txBody>
      </p:sp>
      <p:pic>
        <p:nvPicPr>
          <p:cNvPr id="55298" name="Picture 2" descr="Книга: &quot;Русский язык. 1 класс. Учебник. ФГОС&quot; - Канакина, Горецкий. Купить  книгу, читать рецензии | ISBN 978-5-09-078426-9 | Лабирин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571612"/>
            <a:ext cx="3310205" cy="4378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214810" y="1571612"/>
            <a:ext cx="4624422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Рабочая тетрадь.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</a:t>
            </a:r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</p:txBody>
      </p:sp>
      <p:pic>
        <p:nvPicPr>
          <p:cNvPr id="56324" name="Picture 4" descr="Русский язык. Рабочая тетрадь. 1 класс (новая обложка) - Канакина Валентина  Павловна | Купить книгу с доставкой | My-shop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3429024" cy="48859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695828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Тетрадь учебных достижений.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23557" name="Picture 5" descr="Русский язык. 1 класс. Тетрадь учебных достижений. ФГОС - Канакина В.П. |  Купить книгу с доставкой | My-shop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500173"/>
            <a:ext cx="3333760" cy="4400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4286248" y="1571612"/>
            <a:ext cx="4481514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Проверочные работы.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59394" name="Picture 2" descr="Русский язык. 1 класс. Проверочные работы. ФГОС - Канакина Валентина  Павловна | Купить книгу с доставкой | My-shop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3485535" cy="4670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4624390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Тесты. 1 класс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Занадворова А. В.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57346" name="Picture 2" descr="Книга: &quot;Русский язык. 1 класс. Тесты&quot; - Анна Занадворова. Купить книгу,  читать рецензии | ISBN 978-5-09-080099-0 | Лабирин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571613"/>
            <a:ext cx="3362333" cy="4762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УМК</a:t>
            </a:r>
            <a:endParaRPr lang="ru-RU" dirty="0"/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3786182" y="1643050"/>
            <a:ext cx="5053018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Сборник диктантов и творческих работ. 1-2 классы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В.П., Щеголева Г.С.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58370" name="Picture 2" descr="Русский язык. 1-2 классы. Сборник диктантов и творческих работ - Канакина В. П., Щёголева Г.С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2767021" cy="42438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357158" y="1357298"/>
            <a:ext cx="5267332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Русский язык. Методическое пособие с поурочными разработками. 1 класс. (В электронном виде на сайте издательства)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</a:t>
            </a:r>
          </a:p>
          <a:p>
            <a:pPr eaLnBrk="1" hangingPunct="1"/>
            <a:endParaRPr lang="ru-RU" sz="2800" dirty="0" smtClean="0"/>
          </a:p>
          <a:p>
            <a:pPr eaLnBrk="1" hangingPunct="1"/>
            <a:r>
              <a:rPr lang="ru-RU" sz="2800" b="1" dirty="0" smtClean="0"/>
              <a:t>Русский язык. Тетрадь учебных достижений. 1 класс (К старому учебнику)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Канакина</a:t>
            </a:r>
            <a:r>
              <a:rPr lang="ru-RU" sz="2800" dirty="0" smtClean="0"/>
              <a:t> В.П.</a:t>
            </a:r>
          </a:p>
          <a:p>
            <a:pPr eaLnBrk="1" hangingPunct="1"/>
            <a:endParaRPr lang="ru-RU" sz="2800" dirty="0" smtClean="0"/>
          </a:p>
          <a:p>
            <a:pPr eaLnBrk="1" hangingPunct="1"/>
            <a:endParaRPr lang="ru-RU" dirty="0" smtClean="0"/>
          </a:p>
        </p:txBody>
      </p:sp>
      <p:pic>
        <p:nvPicPr>
          <p:cNvPr id="24581" name="Picture 5" descr="Русский язык. Методическое пособие с поурочными разработками. 1 класс -  Каталог издательства «Просвещение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357298"/>
            <a:ext cx="3094711" cy="4714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4071934" y="1714488"/>
            <a:ext cx="4695828" cy="4525962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Пишу правильно. Орфографический словарь. Начальная школа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Бондаренко А.А., </a:t>
            </a:r>
            <a:r>
              <a:rPr lang="ru-RU" sz="2800" dirty="0" err="1" smtClean="0"/>
              <a:t>Гуркова</a:t>
            </a:r>
            <a:r>
              <a:rPr lang="ru-RU" sz="2800" dirty="0" smtClean="0"/>
              <a:t> И.В.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61442" name="Picture 2" descr="Пишу правильно Орфографический словарь Бондаренко. Гуркова И.В,Бондаренко А. А. 2018 в Бишкеке купить цена 2021 в Интернет магазине max.kg"/>
          <p:cNvPicPr>
            <a:picLocks noChangeAspect="1" noChangeArrowheads="1"/>
          </p:cNvPicPr>
          <p:nvPr/>
        </p:nvPicPr>
        <p:blipFill>
          <a:blip r:embed="rId2"/>
          <a:srcRect l="15000" r="15357"/>
          <a:stretch>
            <a:fillRect/>
          </a:stretch>
        </p:blipFill>
        <p:spPr bwMode="auto">
          <a:xfrm>
            <a:off x="714348" y="1571612"/>
            <a:ext cx="3000396" cy="43082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5400" dirty="0" smtClean="0"/>
              <a:t>Благодарю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283</TotalTime>
  <Words>581</Words>
  <Application>Microsoft Office PowerPoint</Application>
  <PresentationFormat>Экран (4:3)</PresentationFormat>
  <Paragraphs>71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Трек</vt:lpstr>
      <vt:lpstr>учебно-методический комплекс «Школа россии»</vt:lpstr>
      <vt:lpstr>умк «Школа России» </vt:lpstr>
      <vt:lpstr>Главная концептуальная идея программы «Школа России»:</vt:lpstr>
      <vt:lpstr>Программа «Школа России» построена </vt:lpstr>
      <vt:lpstr>Авторы программы «Школа России» </vt:lpstr>
      <vt:lpstr>особенность системы учебников  «Школа России»</vt:lpstr>
      <vt:lpstr>принципы построения УМК  «Школа России» </vt:lpstr>
      <vt:lpstr>Основополагающие принципы УМК «Школа России»: </vt:lpstr>
      <vt:lpstr>Учебно-методический комплекс «Школа России» сегодня - это</vt:lpstr>
      <vt:lpstr>УМК «Школа России» для 1 класса состоит из: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УМК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Культура речи педагога- образец   для подражания</dc:title>
  <dc:creator>Света</dc:creator>
  <cp:lastModifiedBy>ВГСПУ</cp:lastModifiedBy>
  <cp:revision>11</cp:revision>
  <dcterms:created xsi:type="dcterms:W3CDTF">2011-01-12T13:37:36Z</dcterms:created>
  <dcterms:modified xsi:type="dcterms:W3CDTF">2021-03-24T07:59:21Z</dcterms:modified>
</cp:coreProperties>
</file>