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2" r:id="rId4"/>
  </p:sldMasterIdLst>
  <p:notesMasterIdLst>
    <p:notesMasterId r:id="rId20"/>
  </p:notesMasterIdLst>
  <p:handoutMasterIdLst>
    <p:handoutMasterId r:id="rId21"/>
  </p:handoutMasterIdLst>
  <p:sldIdLst>
    <p:sldId id="265" r:id="rId5"/>
    <p:sldId id="266" r:id="rId6"/>
    <p:sldId id="270" r:id="rId7"/>
    <p:sldId id="271" r:id="rId8"/>
    <p:sldId id="272" r:id="rId9"/>
    <p:sldId id="284" r:id="rId10"/>
    <p:sldId id="278" r:id="rId11"/>
    <p:sldId id="279" r:id="rId12"/>
    <p:sldId id="280" r:id="rId13"/>
    <p:sldId id="285" r:id="rId14"/>
    <p:sldId id="287" r:id="rId15"/>
    <p:sldId id="288" r:id="rId16"/>
    <p:sldId id="286" r:id="rId17"/>
    <p:sldId id="281" r:id="rId18"/>
    <p:sldId id="282" r:id="rId1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00" autoAdjust="0"/>
    <p:restoredTop sz="95843" autoAdjust="0"/>
  </p:normalViewPr>
  <p:slideViewPr>
    <p:cSldViewPr snapToGrid="0" showGuides="1">
      <p:cViewPr varScale="1">
        <p:scale>
          <a:sx n="80" d="100"/>
          <a:sy n="80" d="100"/>
        </p:scale>
        <p:origin x="48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1" d="100"/>
          <a:sy n="91" d="100"/>
        </p:scale>
        <p:origin x="300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DDCB7EC-CEDA-42D5-8A0A-747B258F7B12}" type="datetime1">
              <a:rPr lang="ru-RU" smtClean="0"/>
              <a:t>22.10.2018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78FE58C-C1A6-4C4C-90C2-B7F5B0504B2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4605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87BBAA-8962-46BE-8131-E6CE08071E10}" type="datetime1">
              <a:rPr lang="ru-RU" smtClean="0"/>
              <a:pPr/>
              <a:t>22.10.2018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Образец текста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10E1E9A-E921-4174-A0FC-51868D7AC568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3786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9188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5534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0080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8270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2832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6971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50746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3892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1472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08696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1587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79420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01989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28336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4506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2AAF71-7088-4082-A4B5-5D2286FF71AE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12330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E50B887-75E0-4C5B-AF37-E33049182621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96890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3379668-2161-488D-96B8-6A859D0F15B4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25902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E939C50-7762-4792-95E1-E7874CF6E4AE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6984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F901220-6B3C-4719-8281-16AA8BA3EF64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7714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2D7245F-B3C7-4358-926A-1EE496656B67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371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2D0A9D0-FD05-4374-8990-9A13D81CB546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00716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970C57-C6EC-43E3-AE3A-40D83CDB2BD6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1731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7724B01-8CDF-43F1-A896-03E2F79CCBAE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54025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A05DDED-C00D-420D-BCCC-88709E63D747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0302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EDCCF59-F12C-4B22-A0B5-0569E7EBF814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10083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678904" y="987425"/>
            <a:ext cx="5678424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8" name="Текст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130E92-8550-4A93-A5ED-7A5CF78928CB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4138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C3194B10-7A25-4893-8C5C-B707DE59842E}" type="datetime1">
              <a:rPr lang="ru-RU" noProof="0" smtClean="0"/>
              <a:t>22.10.2018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1B7BAC7-FE87-40F6-AA24-4F4685D1B02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320071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681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1464" userDrawn="1">
          <p15:clr>
            <a:srgbClr val="F26B43"/>
          </p15:clr>
        </p15:guide>
        <p15:guide id="4" pos="7152" userDrawn="1">
          <p15:clr>
            <a:srgbClr val="F26B43"/>
          </p15:clr>
        </p15:guide>
        <p15:guide id="5" pos="984" userDrawn="1">
          <p15:clr>
            <a:srgbClr val="F26B43"/>
          </p15:clr>
        </p15:guide>
        <p15:guide id="6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Ask.com" TargetMode="External"/><Relationship Id="rId3" Type="http://schemas.openxmlformats.org/officeDocument/2006/relationships/hyperlink" Target="https://ru.wikipedia.org/wiki/Yahoo!" TargetMode="External"/><Relationship Id="rId7" Type="http://schemas.openxmlformats.org/officeDocument/2006/relationships/hyperlink" Target="https://ru.wikipedia.org/wiki/Baidu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Bing" TargetMode="External"/><Relationship Id="rId5" Type="http://schemas.openxmlformats.org/officeDocument/2006/relationships/hyperlink" Target="https://ru.wikipedia.org/wiki/Excite" TargetMode="External"/><Relationship Id="rId4" Type="http://schemas.openxmlformats.org/officeDocument/2006/relationships/hyperlink" Target="https://ru.wikipedia.org/wiki/Google_Search" TargetMode="External"/><Relationship Id="rId9" Type="http://schemas.openxmlformats.org/officeDocument/2006/relationships/hyperlink" Target="https://ru.wikipedia.org/wiki/AOL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inetedu.ru/lessons/2-search/9-nigma-intro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ikipedia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12192000" cy="2173928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Волгоградский государственный социально-педагогический университет»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 иностранных языков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 44.03.05 «Педагогическое образование»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 «Дистанционные технологии в обучении иностранным языкам»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2639289"/>
            <a:ext cx="12192000" cy="150810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Поисковые системы и их </a:t>
            </a:r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</a:t>
            </a:r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обучении иностранному языку в школе</a:t>
            </a:r>
            <a:endParaRPr lang="ru-RU" sz="4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05088" y="4579597"/>
            <a:ext cx="3486912" cy="1077218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Яковлева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Дарья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ИИЯ-АВБ-112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Проверила: доц.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Канатова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Сагипа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Шамильевна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304003"/>
            <a:ext cx="12192000" cy="58477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</a:p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07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1825624"/>
            <a:ext cx="11353800" cy="4733671"/>
          </a:xfrm>
        </p:spPr>
        <p:txBody>
          <a:bodyPr rtlCol="0">
            <a:normAutofit/>
          </a:bodyPr>
          <a:lstStyle/>
          <a:p>
            <a:pPr marL="0" lvl="0" indent="0" algn="just" rtl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  <a:p>
            <a:pPr marL="0" lvl="0" indent="0" algn="just" rtl="0">
              <a:buClr>
                <a:schemeClr val="tx1"/>
              </a:buClr>
              <a:buNone/>
            </a:pP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Понятие </a:t>
            </a: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Поисковая система</a:t>
            </a:r>
            <a:r>
              <a:rPr lang="en-US" sz="2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26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rtl="0">
              <a:buClr>
                <a:schemeClr val="tx1"/>
              </a:buClr>
              <a:buNone/>
            </a:pP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Типы </a:t>
            </a:r>
            <a:r>
              <a:rPr lang="ru-RU" sz="2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поисковых систем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Рынок поисковых систем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поисковых систем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 поисковых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Роль поисковых систем в обучении иностранному языку в школе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</a:p>
          <a:p>
            <a:pPr marL="0" lvl="0" indent="0">
              <a:buClr>
                <a:schemeClr val="tx1"/>
              </a:buClr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94627"/>
            <a:ext cx="12192000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endParaRPr lang="ru-RU" sz="4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93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109216"/>
            <a:ext cx="12192000" cy="3933634"/>
          </a:xfrm>
        </p:spPr>
        <p:txBody>
          <a:bodyPr rtlCol="0">
            <a:noAutofit/>
          </a:bodyPr>
          <a:lstStyle/>
          <a:p>
            <a:pPr marL="0" indent="0" algn="just">
              <a:spcBef>
                <a:spcPct val="50000"/>
              </a:spcBef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технологии сети Интернет стремительно развиваются и находят свое применение при обучении иностранному языку в школе. Одной из таких технологий являются поисковые системы.</a:t>
            </a:r>
          </a:p>
          <a:p>
            <a:pPr marL="0" indent="0" algn="just">
              <a:spcBef>
                <a:spcPct val="50000"/>
              </a:spcBef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данной темы является в том, что каждый обучающийся и учитель смогут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в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поисковой системе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массу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к изучению иностранного языка.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Ежедневно в сети появляются миллионы новых документов, и естественно, что без систем поиска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они остались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 не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востребованными, не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бы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никем найдены, и все то огромное количество информации оказалось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 никому не нужным. </a:t>
            </a:r>
            <a:endParaRPr lang="ru-RU" alt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99072"/>
            <a:ext cx="12192000" cy="76944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4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20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8984" y="2246697"/>
            <a:ext cx="12183016" cy="1242461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поисковой системой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понимается компьютерная система, предназначенная для поиска информации.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Одно из наиболее известных применений поисковых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еб-сервисы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для поиска текстовой или графической информации во 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Всемирной паутине.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70532"/>
            <a:ext cx="12183016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</a:t>
            </a:r>
            <a:r>
              <a:rPr lang="en-US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Поисковая система</a:t>
            </a:r>
            <a:r>
              <a:rPr lang="en-US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4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ÐÐ°ÑÑÐ¸Ð½ÐºÐ¸ Ð¿Ð¾ Ð·Ð°Ð¿ÑÐ¾ÑÑ Ð¿Ð¾Ð¸ÑÐºÐ¾Ð²Ð°Ñ ÑÐ¸ÑÑÐµÐ¼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635" y="3489158"/>
            <a:ext cx="3896580" cy="290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02635" y="6257350"/>
            <a:ext cx="3704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поисковых систем в сети Интернет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41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" y="983683"/>
            <a:ext cx="12191999" cy="80021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Типы поисковых систем</a:t>
            </a:r>
            <a:endParaRPr lang="ru-RU" sz="4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13"/>
          <p:cNvSpPr>
            <a:spLocks noGrp="1"/>
          </p:cNvSpPr>
          <p:nvPr>
            <p:ph idx="1"/>
          </p:nvPr>
        </p:nvSpPr>
        <p:spPr>
          <a:xfrm>
            <a:off x="0" y="2213812"/>
            <a:ext cx="12191999" cy="4186988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Системы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использующие поисковые роботы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Системы,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управляемые человеком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Гибридные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Мета-системы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94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306854"/>
            <a:ext cx="12192000" cy="2204988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 из трех частей: краулер, индекс и программное обеспечение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поисковой системы. Краулер нужен для обхода сети и создания списков веб-страниц. Индекс — большой архив копий веб-страниц. Цель программного обеспечения — оценивать результаты поиска. Благодаря тому, что поисковый робот в этом механизме постоянно исследует сеть, информация в большей степени актуальна.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017062"/>
            <a:ext cx="12192000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Системы, использующие поисковые роботы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33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101405"/>
            <a:ext cx="12192000" cy="3378898"/>
          </a:xfrm>
        </p:spPr>
        <p:txBody>
          <a:bodyPr rtlCol="0">
            <a:norm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 поисковые системы получают списки веб-страниц. Каталог содержит адрес, заголовок и краткое описание сайта. Каталог ресурсов ищет результаты только из описаний страницы, представленных ему веб-мастерами. Достоинство каталогов в том, что все ресурсы проверяются вручную, следовательно, и качество контента будет лучше по сравнению с результатами, полученными системой первого типа автоматически.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 примеров таких систем можно привести каталог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Yaho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o,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dmoz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Galaxy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68294"/>
            <a:ext cx="12192000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Системы, управляемые человеком</a:t>
            </a:r>
            <a:endParaRPr lang="ru-RU" sz="4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68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1781815"/>
            <a:ext cx="12192000" cy="1078368"/>
          </a:xfrm>
        </p:spPr>
        <p:txBody>
          <a:bodyPr rtlCol="0">
            <a:norm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Такие поисковые системы, как 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Yahoo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сочетают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себе функции систем, использующие поисковых роботов, и систем, управляемых человеком.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663494"/>
            <a:ext cx="12192000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Гибридные системы</a:t>
            </a:r>
            <a:endParaRPr lang="ru-RU" sz="4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1682" y="6225885"/>
            <a:ext cx="96694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Стартовая страница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Google                                                                               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Стартовая страница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Yahoo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44" y="2860183"/>
            <a:ext cx="5082040" cy="33657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860183"/>
            <a:ext cx="5866392" cy="3365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72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1862999"/>
            <a:ext cx="12192000" cy="1865165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Метапоисковые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системы объединяют и ранжируют результаты сразу нескольких поисковиков. Эти поисковые системы были полезны, когда у каждой поисковой системы был уникальный индекс, и поисковые системы были менее «умными». Поскольку сейчас поиск намного улучшился, потребность в них уменьшилась. Примеры: 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MetaCrawler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MSN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Search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777714"/>
            <a:ext cx="12192000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Мета-система</a:t>
            </a:r>
            <a:endParaRPr lang="ru-RU" sz="4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548" y="3728164"/>
            <a:ext cx="4228757" cy="27491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28999" y="6477277"/>
            <a:ext cx="43073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Стартовая страница </a:t>
            </a:r>
            <a:r>
              <a:rPr lang="en-US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MetaCrawler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14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1696453"/>
            <a:ext cx="12192000" cy="4658556"/>
          </a:xfrm>
        </p:spPr>
        <p:txBody>
          <a:bodyPr rtlCol="0">
            <a:normAutofit/>
          </a:bodyPr>
          <a:lstStyle/>
          <a:p>
            <a:pPr marL="0" indent="0" algn="just">
              <a:buNone/>
            </a:pP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Google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— самая популярная поисковая система в мире с долей на рынке 68,69 %.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Bing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занимает вторую позицию, его доля 12,26 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Clr>
                <a:schemeClr val="tx1"/>
              </a:buClr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1802" y="663494"/>
            <a:ext cx="10338816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Рынок поисковых систем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549853"/>
              </p:ext>
            </p:extLst>
          </p:nvPr>
        </p:nvGraphicFramePr>
        <p:xfrm>
          <a:off x="725542" y="2846832"/>
          <a:ext cx="10315076" cy="3200400"/>
        </p:xfrm>
        <a:graphic>
          <a:graphicData uri="http://schemas.openxmlformats.org/drawingml/2006/table">
            <a:tbl>
              <a:tblPr/>
              <a:tblGrid>
                <a:gridCol w="2578769"/>
                <a:gridCol w="2578769"/>
                <a:gridCol w="2578769"/>
                <a:gridCol w="2578769"/>
              </a:tblGrid>
              <a:tr h="470594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Поисковая система</a:t>
                      </a:r>
                    </a:p>
                  </a:txBody>
                  <a:tcPr marR="20002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effectLst/>
                        </a:rPr>
                        <a:t>Доля рынка в июле 2014</a:t>
                      </a:r>
                    </a:p>
                  </a:txBody>
                  <a:tcPr marR="20002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Доля рынка в октябре 2014</a:t>
                      </a:r>
                    </a:p>
                  </a:txBody>
                  <a:tcPr marR="20002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>
                          <a:effectLst/>
                        </a:rPr>
                        <a:t>Доля рынка в сентябре 2017</a:t>
                      </a:r>
                    </a:p>
                  </a:txBody>
                  <a:tcPr marR="200025"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</a:tr>
              <a:tr h="268911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3" tooltip="Yahoo!"/>
                        </a:rPr>
                        <a:t>Yahoo!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6,74 %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4,01 %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5,19 %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</a:tr>
              <a:tr h="268911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4" tooltip="Google Search"/>
                        </a:rPr>
                        <a:t>Google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68,69 %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58,01 %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69,24 %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</a:tr>
              <a:tr h="268911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5" tooltip="Excite"/>
                        </a:rPr>
                        <a:t>Excite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0,22 %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0,00 %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0,00 %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</a:tr>
              <a:tr h="268911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6" tooltip="Bing"/>
                        </a:rPr>
                        <a:t>Bing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17,17 %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29,06 %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12,26 %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</a:tr>
              <a:tr h="268911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7" tooltip="Baidu"/>
                        </a:rPr>
                        <a:t>Baidu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6,22 %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8,01 %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6,48 %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</a:tr>
              <a:tr h="268911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8" tooltip="Ask.com"/>
                        </a:rPr>
                        <a:t>Ask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0,13 %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0,10 %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0,24 %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</a:tr>
              <a:tr h="268911">
                <a:tc>
                  <a:txBody>
                    <a:bodyPr/>
                    <a:lstStyle/>
                    <a:p>
                      <a:r>
                        <a:rPr lang="en-US" u="none" strike="noStrike">
                          <a:solidFill>
                            <a:srgbClr val="0B0080"/>
                          </a:solidFill>
                          <a:effectLst/>
                          <a:hlinkClick r:id="rId9" tooltip="AOL"/>
                        </a:rPr>
                        <a:t>AOL</a:t>
                      </a:r>
                      <a:endParaRPr lang="en-US">
                        <a:effectLst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0,13 %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>
                          <a:effectLst/>
                        </a:rPr>
                        <a:t>0,21 %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>
                          <a:effectLst/>
                        </a:rPr>
                        <a:t>1,11 %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579032" y="6047232"/>
            <a:ext cx="79047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Самые популярные поисковые системы в мире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3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177445"/>
            <a:ext cx="12192000" cy="3681934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Возможность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осуществления поиска информации по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регионам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ыстрая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службы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поддержки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точного ответа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семантическому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ядру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Переключение поиска с информации на фото или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Возможность делиться результатами поиска в своей социальной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сети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Подсказки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400" dirty="0"/>
              <a:t/>
            </a:r>
            <a:br>
              <a:rPr lang="ru-RU" sz="2400" dirty="0"/>
            </a:b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042408"/>
            <a:ext cx="12192000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Преимущества поисковых систем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54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-8022" y="2189476"/>
            <a:ext cx="12200021" cy="3681934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Большое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контекстной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рекламы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Частое несоответствие результатов поиска 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 многократных запросах потребуется введение </a:t>
            </a:r>
            <a:r>
              <a:rPr lang="ru-RU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капчи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Достоверность найденных документов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возможности указать конкретную грамматическую форму слова, либо ударение также значительно усложняет процесс поиска информации</a:t>
            </a:r>
          </a:p>
          <a:p>
            <a:pPr marL="0" indent="0" algn="ctr">
              <a:buClr>
                <a:schemeClr val="tx1"/>
              </a:buClr>
              <a:buNone/>
            </a:pPr>
            <a:r>
              <a:rPr lang="ru-RU" sz="2400" dirty="0"/>
              <a:t/>
            </a:r>
            <a:br>
              <a:rPr lang="ru-RU" sz="2400" dirty="0"/>
            </a:b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8021" y="994281"/>
            <a:ext cx="12200021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 поисковых систем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53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406045"/>
            <a:ext cx="12191999" cy="3681934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иностранного языка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должен ориентироваться в нарастающем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потоке информации и умело отбирать из нее необходимое для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учащихся.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 предъявляет более серьезные требования как к качеству труда и уровню компетентности педагогов, так и к объему, актуальности знаний и их системной организации.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то же время каждый обучающийся должен уметь воспользоваться данной ему информацией, найти дополнительные источники, если необходимо и понятно объяснить новые познания в иностранном другим обучающимся.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776044"/>
            <a:ext cx="12192000" cy="1508105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поисковых систем в </a:t>
            </a:r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обучении иностранному языку в школе</a:t>
            </a:r>
            <a:endParaRPr lang="ru-RU" sz="4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51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290382"/>
            <a:ext cx="12192000" cy="3147250"/>
          </a:xfrm>
        </p:spPr>
        <p:txBody>
          <a:bodyPr rtlCol="0">
            <a:normAutofit/>
          </a:bodyPr>
          <a:lstStyle/>
          <a:p>
            <a:pPr marL="0" indent="0" algn="just" fontAlgn="base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 можно сделать вывод, что использование поисковых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 при обучении иностранного языка позволяет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ориентироваться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бескрайнем информационном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пространстве. Современные учащиеся, которых можно отнести к цифровому поколению, могут найти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 все ответы на интересующие вопросы в обучении иностранным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языкам, также получают навыки цифровой грамотности, развить свои языковые способности при выполнении задании, предложенных учителем и направленных на совершенствование знаний и навыков в иностранном языке.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68294"/>
            <a:ext cx="12192000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4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60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412302"/>
            <a:ext cx="8618220" cy="2208466"/>
          </a:xfrm>
        </p:spPr>
        <p:txBody>
          <a:bodyPr rtlCol="0">
            <a:noAutofit/>
          </a:bodyPr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http://inetedu.ru/lessons/2-search/9-nigma-intro.html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http://wikipedia.org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62100" y="968294"/>
            <a:ext cx="8618220" cy="830997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endParaRPr lang="ru-RU" sz="4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31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253D857-4181-4777-8893-6E45A690F9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DD01B8-816B-49B7-8C81-03AB51D87C54}">
  <ds:schemaRefs>
    <ds:schemaRef ds:uri="http://schemas.openxmlformats.org/package/2006/metadata/core-properties"/>
    <ds:schemaRef ds:uri="http://purl.org/dc/dcmitype/"/>
    <ds:schemaRef ds:uri="http://www.w3.org/XML/1998/namespace"/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office/infopath/2007/PartnerControls"/>
    <ds:schemaRef ds:uri="40262f94-9f35-4ac3-9a90-690165a166b7"/>
    <ds:schemaRef ds:uri="a4f35948-e619-41b3-aa29-22878b09cfd2"/>
  </ds:schemaRefs>
</ds:datastoreItem>
</file>

<file path=customXml/itemProps3.xml><?xml version="1.0" encoding="utf-8"?>
<ds:datastoreItem xmlns:ds="http://schemas.openxmlformats.org/officeDocument/2006/customXml" ds:itemID="{B024FD56-CE1B-42FC-9E83-BFBF160724C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</TotalTime>
  <Words>740</Words>
  <Application>Microsoft Office PowerPoint</Application>
  <PresentationFormat>Широкоэкранный</PresentationFormat>
  <Paragraphs>122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The_MDMA</dc:creator>
  <cp:lastModifiedBy>yakovlidze</cp:lastModifiedBy>
  <cp:revision>62</cp:revision>
  <dcterms:created xsi:type="dcterms:W3CDTF">2018-09-27T16:51:57Z</dcterms:created>
  <dcterms:modified xsi:type="dcterms:W3CDTF">2018-10-22T18:25:12Z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74062900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