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842" r:id="rId4"/>
  </p:sldMasterIdLst>
  <p:notesMasterIdLst>
    <p:notesMasterId r:id="rId19"/>
  </p:notesMasterIdLst>
  <p:handoutMasterIdLst>
    <p:handoutMasterId r:id="rId20"/>
  </p:handoutMasterIdLst>
  <p:sldIdLst>
    <p:sldId id="265" r:id="rId5"/>
    <p:sldId id="266" r:id="rId6"/>
    <p:sldId id="270" r:id="rId7"/>
    <p:sldId id="271" r:id="rId8"/>
    <p:sldId id="272" r:id="rId9"/>
    <p:sldId id="284" r:id="rId10"/>
    <p:sldId id="278" r:id="rId11"/>
    <p:sldId id="279" r:id="rId12"/>
    <p:sldId id="280" r:id="rId13"/>
    <p:sldId id="287" r:id="rId14"/>
    <p:sldId id="288" r:id="rId15"/>
    <p:sldId id="286" r:id="rId16"/>
    <p:sldId id="281" r:id="rId17"/>
    <p:sldId id="282" r:id="rId18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2500" autoAdjust="0"/>
    <p:restoredTop sz="95843" autoAdjust="0"/>
  </p:normalViewPr>
  <p:slideViewPr>
    <p:cSldViewPr snapToGrid="0" showGuides="1">
      <p:cViewPr varScale="1">
        <p:scale>
          <a:sx n="80" d="100"/>
          <a:sy n="80" d="100"/>
        </p:scale>
        <p:origin x="48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91" d="100"/>
          <a:sy n="91" d="100"/>
        </p:scale>
        <p:origin x="3000" y="6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5DDCB7EC-CEDA-42D5-8A0A-747B258F7B12}" type="datetime1">
              <a:rPr lang="ru-RU" smtClean="0"/>
              <a:t>25.10.2018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B78FE58C-C1A6-4C4C-90C2-B7F5B0504B2D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3460503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B87BBAA-8962-46BE-8131-E6CE08071E10}" type="datetime1">
              <a:rPr lang="ru-RU" smtClean="0"/>
              <a:pPr/>
              <a:t>25.10.2018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 smtClean="0"/>
              <a:t>Образец текста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810E1E9A-E921-4174-A0FC-51868D7AC568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737860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791887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553468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600805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3827040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5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928321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697151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7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150746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8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138929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9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014728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10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01587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479420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701989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13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283363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810E1E9A-E921-4174-A0FC-51868D7AC568}" type="slidenum">
              <a:rPr lang="ru-RU" smtClean="0"/>
              <a:t>14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745069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2A2AAF71-7088-4082-A4B5-5D2286FF71AE}" type="datetime1">
              <a:rPr lang="ru-RU" noProof="0" smtClean="0"/>
              <a:t>25.10.2018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123300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6E50B887-75E0-4C5B-AF37-E33049182621}" type="datetime1">
              <a:rPr lang="ru-RU" noProof="0" smtClean="0"/>
              <a:t>25.10.2018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968909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E3379668-2161-488D-96B8-6A859D0F15B4}" type="datetime1">
              <a:rPr lang="ru-RU" noProof="0" smtClean="0"/>
              <a:t>25.10.2018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259027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7E939C50-7762-4792-95E1-E7874CF6E4AE}" type="datetime1">
              <a:rPr lang="ru-RU" noProof="0" smtClean="0"/>
              <a:t>25.10.2018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769845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BF901220-6B3C-4719-8281-16AA8BA3EF64}" type="datetime1">
              <a:rPr lang="ru-RU" noProof="0" smtClean="0"/>
              <a:t>25.10.2018</a:t>
            </a:fld>
            <a:endParaRPr lang="ru-RU" noProof="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77145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52D7245F-B3C7-4358-926A-1EE496656B67}" type="datetime1">
              <a:rPr lang="ru-RU" noProof="0" smtClean="0"/>
              <a:t>25.10.2018</a:t>
            </a:fld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73715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02D0A9D0-FD05-4374-8990-9A13D81CB546}" type="datetime1">
              <a:rPr lang="ru-RU" noProof="0" smtClean="0"/>
              <a:t>25.10.2018</a:t>
            </a:fld>
            <a:endParaRPr lang="ru-RU" noProof="0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007165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A970C57-C6EC-43E3-AE3A-40D83CDB2BD6}" type="datetime1">
              <a:rPr lang="ru-RU" noProof="0" smtClean="0"/>
              <a:t>25.10.2018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17318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7724B01-8CDF-43F1-A896-03E2F79CCBAE}" type="datetime1">
              <a:rPr lang="ru-RU" noProof="0" smtClean="0"/>
              <a:t>25.10.2018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540259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1A05DDED-C00D-420D-BCCC-88709E63D747}" type="datetime1">
              <a:rPr lang="ru-RU" noProof="0" smtClean="0"/>
              <a:t>25.10.2018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03026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FEDCCF59-F12C-4B22-A0B5-0569E7EBF814}" type="datetime1">
              <a:rPr lang="ru-RU" noProof="0" smtClean="0"/>
              <a:t>25.10.2018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100833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1"/>
          <p:cNvSpPr>
            <a:spLocks noGrp="1"/>
          </p:cNvSpPr>
          <p:nvPr>
            <p:ph type="title"/>
          </p:nvPr>
        </p:nvSpPr>
        <p:spPr>
          <a:xfrm>
            <a:off x="1562100" y="457200"/>
            <a:ext cx="3932237" cy="1600200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5678904" y="987425"/>
            <a:ext cx="5678424" cy="4873625"/>
          </a:xfrm>
        </p:spPr>
        <p:txBody>
          <a:bodyPr rtlCol="0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 smtClean="0"/>
              <a:t>Вставка рисунка</a:t>
            </a:r>
            <a:endParaRPr lang="ru-RU" noProof="0" dirty="0"/>
          </a:p>
        </p:txBody>
      </p:sp>
      <p:sp>
        <p:nvSpPr>
          <p:cNvPr id="8" name="Текст 3"/>
          <p:cNvSpPr>
            <a:spLocks noGrp="1"/>
          </p:cNvSpPr>
          <p:nvPr>
            <p:ph type="body" sz="half" idx="2"/>
          </p:nvPr>
        </p:nvSpPr>
        <p:spPr>
          <a:xfrm>
            <a:off x="1562100" y="2101850"/>
            <a:ext cx="3932237" cy="3759200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0130E92-8550-4A93-A5ED-7A5CF78928CB}" type="datetime1">
              <a:rPr lang="ru-RU" noProof="0" smtClean="0"/>
              <a:t>25.10.2018</a:t>
            </a:fld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71B7BAC7-FE87-40F6-AA24-4F4685D1B022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413888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C3194B10-7A25-4893-8C5C-B707DE59842E}" type="datetime1">
              <a:rPr lang="ru-RU" noProof="0" smtClean="0"/>
              <a:t>25.10.2018</a:t>
            </a:fld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ru-RU" noProof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71B7BAC7-FE87-40F6-AA24-4F4685D1B022}" type="slidenum">
              <a:rPr lang="ru-RU" noProof="0" smtClean="0"/>
              <a:pPr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320071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3" r:id="rId1"/>
    <p:sldLayoutId id="2147483844" r:id="rId2"/>
    <p:sldLayoutId id="2147483845" r:id="rId3"/>
    <p:sldLayoutId id="2147483846" r:id="rId4"/>
    <p:sldLayoutId id="2147483847" r:id="rId5"/>
    <p:sldLayoutId id="2147483848" r:id="rId6"/>
    <p:sldLayoutId id="2147483849" r:id="rId7"/>
    <p:sldLayoutId id="2147483850" r:id="rId8"/>
    <p:sldLayoutId id="2147483851" r:id="rId9"/>
    <p:sldLayoutId id="2147483852" r:id="rId10"/>
    <p:sldLayoutId id="2147483853" r:id="rId11"/>
    <p:sldLayoutId id="2147483681" r:id="rId12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  <p15:guide id="3" pos="1464" userDrawn="1">
          <p15:clr>
            <a:srgbClr val="F26B43"/>
          </p15:clr>
        </p15:guide>
        <p15:guide id="4" pos="7152" userDrawn="1">
          <p15:clr>
            <a:srgbClr val="F26B43"/>
          </p15:clr>
        </p15:guide>
        <p15:guide id="5" pos="984" userDrawn="1">
          <p15:clr>
            <a:srgbClr val="F26B43"/>
          </p15:clr>
        </p15:guide>
        <p15:guide id="6" orient="horz" pos="3888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" TargetMode="External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webopedia.com/DidYouKnow/Internet/internet_communications.asp" TargetMode="External"/><Relationship Id="rId4" Type="http://schemas.openxmlformats.org/officeDocument/2006/relationships/hyperlink" Target="http://study.com/academy/lesson/internet-communication-twitter-email-im-blogging-rss-newsgroups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одзаголовок 5"/>
          <p:cNvSpPr txBox="1">
            <a:spLocks noGrp="1"/>
          </p:cNvSpPr>
          <p:nvPr>
            <p:ph type="subTitle" idx="1"/>
          </p:nvPr>
        </p:nvSpPr>
        <p:spPr>
          <a:xfrm>
            <a:off x="0" y="-69250"/>
            <a:ext cx="12192000" cy="2312428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 </a:t>
            </a:r>
          </a:p>
          <a:p>
            <a:r>
              <a:rPr lang="ru-RU" sz="18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Волгоградский государственный социально-педагогический университет»</a:t>
            </a:r>
          </a:p>
          <a:p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Институт иностранных языков</a:t>
            </a:r>
          </a:p>
          <a:p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 44.03.05 «Педагогическое образование»</a:t>
            </a:r>
          </a:p>
          <a:p>
            <a:r>
              <a:rPr lang="ru-RU" sz="18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Дисциплина «Дистанционные технологии в обучении иностранным языкам»</a:t>
            </a: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0" y="2516178"/>
            <a:ext cx="12192000" cy="1754326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Коммуникационные службы интернета </a:t>
            </a:r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</a:t>
            </a:r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обучении иностранному языку в школе</a:t>
            </a:r>
            <a:endParaRPr lang="ru-RU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8705088" y="4518042"/>
            <a:ext cx="3486912" cy="1200329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Выполнила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Яковлева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Дарья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гр.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ИИЯ-АВБ-112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Проверила: доц.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Канатова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Сагипа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Шамильевна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0" y="6273225"/>
            <a:ext cx="12192000" cy="646331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2018</a:t>
            </a: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Волгоград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3078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0" y="1825624"/>
            <a:ext cx="11353800" cy="4733671"/>
          </a:xfrm>
        </p:spPr>
        <p:txBody>
          <a:bodyPr rtlCol="0">
            <a:normAutofit/>
          </a:bodyPr>
          <a:lstStyle/>
          <a:p>
            <a:pPr marL="0" lvl="0" indent="0" algn="just" rtl="0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</a:p>
          <a:p>
            <a:pPr marL="0" lvl="0" indent="0" algn="just" rtl="0">
              <a:buClr>
                <a:schemeClr val="tx1"/>
              </a:buClr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Понятие 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Коммуникационная служба Интернета (КСИ)</a:t>
            </a:r>
            <a:r>
              <a:rPr lang="en-US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algn="just" rtl="0">
              <a:buClr>
                <a:schemeClr val="tx1"/>
              </a:buClr>
              <a:buNone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КСИ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Clr>
                <a:schemeClr val="tx1"/>
              </a:buClr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Достоинства КСИ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Clr>
                <a:schemeClr val="tx1"/>
              </a:buClr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Недостатки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КСИ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Clr>
                <a:schemeClr val="tx1"/>
              </a:buClr>
              <a:buNone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Роль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КСИ в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обучении иностранному языку в школе</a:t>
            </a:r>
          </a:p>
          <a:p>
            <a:pPr marL="0" lvl="0" indent="0" algn="just">
              <a:buClr>
                <a:schemeClr val="tx1"/>
              </a:buCl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</a:p>
          <a:p>
            <a:pPr marL="0" lvl="0" indent="0" algn="just">
              <a:buClr>
                <a:schemeClr val="tx1"/>
              </a:buCl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</a:t>
            </a:r>
          </a:p>
          <a:p>
            <a:pPr marL="0" lvl="0" indent="0">
              <a:buClr>
                <a:schemeClr val="tx1"/>
              </a:buClr>
              <a:buNone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buClr>
                <a:schemeClr val="tx1"/>
              </a:buClr>
              <a:buFont typeface="+mj-lt"/>
              <a:buAutoNum type="arabicPeriod"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48461"/>
            <a:ext cx="12192000" cy="92333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Содержание</a:t>
            </a:r>
            <a:endParaRPr lang="ru-RU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4934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0" y="2109216"/>
            <a:ext cx="12192000" cy="3933634"/>
          </a:xfrm>
        </p:spPr>
        <p:txBody>
          <a:bodyPr rtlCol="0">
            <a:noAutofit/>
          </a:bodyPr>
          <a:lstStyle/>
          <a:p>
            <a:pPr marL="0" indent="0" algn="just">
              <a:spcBef>
                <a:spcPct val="50000"/>
              </a:spcBef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технологии сети Интернет стремительно развиваются и находят свое применение при обучении иностранному языку в школе. Одной из таких технологий являются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Коммуникационные служба Интернета (КСИ).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spcBef>
                <a:spcPct val="50000"/>
              </a:spcBef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Актуальность данной темы является в том, что использование КСИ позволяет моментально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общаться между обучающимся и учителем из разных точек земного шара, проводить онлайн видео-конференции и держать обучающихся в курсе последних новостей и событий.</a:t>
            </a:r>
            <a:endParaRPr lang="ru-RU" alt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22128"/>
            <a:ext cx="12192000" cy="92333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Введение</a:t>
            </a:r>
            <a:endParaRPr lang="ru-RU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32036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8984" y="2246697"/>
            <a:ext cx="12183016" cy="1242461"/>
          </a:xfrm>
        </p:spPr>
        <p:txBody>
          <a:bodyPr rtlCol="0">
            <a:noAutofit/>
          </a:bodyPr>
          <a:lstStyle/>
          <a:p>
            <a:pPr marL="0" indent="0" algn="just">
              <a:buNone/>
            </a:pPr>
            <a:r>
              <a:rPr lang="ru-RU" b="1" dirty="0"/>
              <a:t>Коммуникационная служба </a:t>
            </a:r>
            <a:r>
              <a:rPr lang="ru-RU" b="1" dirty="0" smtClean="0"/>
              <a:t>Интернета (КСИ)</a:t>
            </a:r>
            <a:r>
              <a:rPr lang="ru-RU" dirty="0" smtClean="0"/>
              <a:t> </a:t>
            </a:r>
            <a:r>
              <a:rPr lang="ru-RU" dirty="0"/>
              <a:t>– </a:t>
            </a:r>
            <a:r>
              <a:rPr lang="ru-RU" dirty="0" smtClean="0"/>
              <a:t>система каналов связи и реализующая протокол передачи данных между пользователями сети.</a:t>
            </a:r>
            <a:endParaRPr lang="ru-RU" dirty="0"/>
          </a:p>
          <a:p>
            <a:pPr marL="0" indent="0" algn="just">
              <a:buNone/>
            </a:pPr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0" y="508868"/>
            <a:ext cx="12183016" cy="1754326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5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Понятие </a:t>
            </a:r>
            <a:r>
              <a:rPr lang="en-US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</a:t>
            </a:r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кационная служба Интернета</a:t>
            </a:r>
            <a:r>
              <a:rPr lang="en-US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ru-RU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621505" y="5997365"/>
            <a:ext cx="370407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Взаимодействие пользователей Коммуникационных служб Интернета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 descr="ÐÐ°ÑÑÐ¸Ð½ÐºÐ¸ Ð¿Ð¾ Ð·Ð°Ð¿ÑÐ¾ÑÑ ÐºÐ¾Ð¼Ð¼ÑÐ½Ð¸ÐºÐ°ÑÐ¸Ð¾Ð½Ð½ÑÐµ ÑÐ»ÑÐ¶Ð±Ñ Ð¸Ð½ÑÐµÑÐ½ÐµÑÐ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1505" y="3040034"/>
            <a:ext cx="4379496" cy="2957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941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-1" y="922128"/>
            <a:ext cx="12191999" cy="92333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Виды КСИ</a:t>
            </a:r>
            <a:endParaRPr lang="ru-RU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Объект 13"/>
          <p:cNvSpPr>
            <a:spLocks noGrp="1"/>
          </p:cNvSpPr>
          <p:nvPr>
            <p:ph idx="1"/>
          </p:nvPr>
        </p:nvSpPr>
        <p:spPr>
          <a:xfrm>
            <a:off x="0" y="2213812"/>
            <a:ext cx="12191999" cy="4186988"/>
          </a:xfrm>
        </p:spPr>
        <p:txBody>
          <a:bodyPr rtlCol="0">
            <a:noAutofit/>
          </a:bodyPr>
          <a:lstStyle/>
          <a:p>
            <a:pPr marL="0" indent="0" algn="just">
              <a:buClr>
                <a:schemeClr val="tx1"/>
              </a:buCl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Электронная почта (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E-mail)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Clr>
                <a:schemeClr val="tx1"/>
              </a:buCl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IP-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телефония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Clr>
                <a:schemeClr val="tx1"/>
              </a:buCl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IRC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чаты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Clr>
                <a:schemeClr val="tx1"/>
              </a:buCl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Онлайн-конференции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2941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0" y="1861686"/>
            <a:ext cx="12192000" cy="2204988"/>
          </a:xfrm>
        </p:spPr>
        <p:txBody>
          <a:bodyPr rtlCol="0">
            <a:noAutofit/>
          </a:bodyPr>
          <a:lstStyle/>
          <a:p>
            <a:pPr marL="0" indent="0" algn="just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Электронная почта (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E-mail)-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технология и служба по пересылке и получению электронных сообщений (называемых «письма», «электронные письма» или «сообщения») между пользователями компьютерной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сети.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использования данной службы существуют специальные веб-сайты (www.gmail.com) и приложения (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Ms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Outlook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 </a:t>
            </a:r>
            <a:r>
              <a:rPr lang="ru-RU" dirty="0"/>
              <a:t> 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585885"/>
            <a:ext cx="12192000" cy="92333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just">
              <a:buClr>
                <a:schemeClr val="tx1"/>
              </a:buClr>
            </a:pPr>
            <a:r>
              <a:rPr lang="ru-RU" sz="5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Электронная почта (</a:t>
            </a:r>
            <a:r>
              <a:rPr lang="en-US" sz="5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E-mail)</a:t>
            </a:r>
            <a:endParaRPr lang="ru-RU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358" y="3837409"/>
            <a:ext cx="4117849" cy="2627103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90358" y="6464512"/>
            <a:ext cx="34169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Скриншот писем из </a:t>
            </a:r>
            <a:r>
              <a:rPr lang="en-US" dirty="0" smtClean="0"/>
              <a:t>Gmail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9961" y="3744430"/>
            <a:ext cx="4114319" cy="281305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209961" y="6488668"/>
            <a:ext cx="32709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Скриншот писем из </a:t>
            </a:r>
            <a:r>
              <a:rPr lang="en-US" dirty="0" err="1" smtClean="0"/>
              <a:t>Ms</a:t>
            </a:r>
            <a:r>
              <a:rPr lang="en-US" dirty="0" smtClean="0"/>
              <a:t> Outlook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63333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0" y="2101405"/>
            <a:ext cx="12192000" cy="3378898"/>
          </a:xfrm>
        </p:spPr>
        <p:txBody>
          <a:bodyPr rtlCol="0">
            <a:normAutofit/>
          </a:bodyPr>
          <a:lstStyle/>
          <a:p>
            <a:pPr marL="0" indent="0" algn="just">
              <a:buClr>
                <a:schemeClr val="tx1"/>
              </a:buClr>
              <a:buNone/>
            </a:pPr>
            <a:r>
              <a:rPr lang="en-US" dirty="0" smtClean="0"/>
              <a:t>IP-</a:t>
            </a:r>
            <a:r>
              <a:rPr lang="ru-RU" dirty="0" smtClean="0"/>
              <a:t>телефония- телефонная </a:t>
            </a:r>
            <a:r>
              <a:rPr lang="ru-RU" dirty="0"/>
              <a:t>связь по протоколу IP. Под IP-телефонией подразумевается набор коммуникационных протоколов, технологий и методов, обеспечивающих традиционные для телефонии набор номера, дозвон и двустороннее голосовое общение, а также </a:t>
            </a:r>
            <a:r>
              <a:rPr lang="ru-RU" dirty="0" err="1"/>
              <a:t>видеообщение</a:t>
            </a:r>
            <a:r>
              <a:rPr lang="ru-RU" dirty="0"/>
              <a:t> по сети Интернет или любым другим IP-сетям. 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22128"/>
            <a:ext cx="12192000" cy="92333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en-US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IP-</a:t>
            </a:r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телефония</a:t>
            </a:r>
            <a:endParaRPr lang="ru-RU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8688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0" y="2202919"/>
            <a:ext cx="12192000" cy="2212669"/>
          </a:xfrm>
        </p:spPr>
        <p:txBody>
          <a:bodyPr rtlCol="0">
            <a:noAutofit/>
          </a:bodyPr>
          <a:lstStyle/>
          <a:p>
            <a:pPr marL="0" indent="0" algn="just">
              <a:buClr>
                <a:schemeClr val="tx1"/>
              </a:buClr>
              <a:buNone/>
            </a:pPr>
            <a:r>
              <a:rPr lang="en-US" dirty="0" smtClean="0"/>
              <a:t>IRC </a:t>
            </a:r>
            <a:r>
              <a:rPr lang="ru-RU" dirty="0" smtClean="0"/>
              <a:t>чаты- протокол прикладного уровня для обмена сообщениями в режиме реального времени. 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ru-RU" dirty="0" smtClean="0"/>
              <a:t>Разработан </a:t>
            </a:r>
            <a:r>
              <a:rPr lang="ru-RU" dirty="0"/>
              <a:t>в основном для группового общения, также позволяет общаться через личные сообщения и обмениваться данными, в том числе файлами.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617328"/>
            <a:ext cx="12192000" cy="92333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en-US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IRC </a:t>
            </a:r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чаты</a:t>
            </a:r>
            <a:endParaRPr lang="ru-RU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4725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0" y="1718620"/>
            <a:ext cx="12192000" cy="1865165"/>
          </a:xfrm>
        </p:spPr>
        <p:txBody>
          <a:bodyPr rtlCol="0">
            <a:noAutofit/>
          </a:bodyPr>
          <a:lstStyle/>
          <a:p>
            <a:pPr marL="0" indent="0" algn="just">
              <a:buClr>
                <a:schemeClr val="tx1"/>
              </a:buCl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 конференции- это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возможность прямого общения одного лица с целевой интернет-аудиторией посредством коммуникационных программ в сети Интернет.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Adobe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Acrobat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Connect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492875"/>
            <a:ext cx="12192000" cy="1015663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4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6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Онлайн-конференции</a:t>
            </a:r>
            <a:endParaRPr lang="ru-RU" sz="6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23239" y="6268453"/>
            <a:ext cx="430730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Скриншот беседы из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Adobe Acrobat Connect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6" name="Picture 4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3239" y="2976055"/>
            <a:ext cx="5049687" cy="32923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2148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0" y="2177445"/>
            <a:ext cx="12192000" cy="3681934"/>
          </a:xfrm>
        </p:spPr>
        <p:txBody>
          <a:bodyPr rtlCol="0">
            <a:noAutofit/>
          </a:bodyPr>
          <a:lstStyle/>
          <a:p>
            <a:pPr marL="0" indent="0" algn="just">
              <a:buClr>
                <a:schemeClr val="tx1"/>
              </a:buCl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Возможность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использования на мобильных устройствах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Clr>
                <a:schemeClr val="tx1"/>
              </a:buCl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Общение с собеседниками любой точки мира 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Clr>
                <a:schemeClr val="tx1"/>
              </a:buCl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Общение сразу с несколькими людьми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Clr>
                <a:schemeClr val="tx1"/>
              </a:buCl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Моментальная доставка сообщение 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Сообщения могут содержать не только текст, но и вложенные файлы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Clr>
                <a:schemeClr val="tx1"/>
              </a:buClr>
              <a:buNone/>
            </a:pPr>
            <a:r>
              <a:rPr lang="ru-RU" sz="2400" dirty="0"/>
              <a:t/>
            </a:r>
            <a:br>
              <a:rPr lang="ru-RU" sz="2400" dirty="0"/>
            </a:b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96242"/>
            <a:ext cx="12192000" cy="92333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Достоинства КСИ </a:t>
            </a:r>
            <a:endParaRPr lang="ru-RU" sz="5400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654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-8022" y="2189476"/>
            <a:ext cx="12200021" cy="3681934"/>
          </a:xfrm>
        </p:spPr>
        <p:txBody>
          <a:bodyPr rtlCol="0">
            <a:noAutofit/>
          </a:bodyPr>
          <a:lstStyle/>
          <a:p>
            <a:pPr marL="0" indent="0" algn="just">
              <a:buClr>
                <a:schemeClr val="tx1"/>
              </a:buCl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Относительно высокая стоимость Интернет-соединения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Clr>
                <a:schemeClr val="tx1"/>
              </a:buCl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все программы бесплатны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Вероятность искажения звука или трансляции видео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Clr>
                <a:schemeClr val="tx1"/>
              </a:buCl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 к личным данным третьими лица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Задержка во времени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Clr>
                <a:schemeClr val="tx1"/>
              </a:buClr>
              <a:buNone/>
            </a:pPr>
            <a:r>
              <a:rPr lang="ru-RU" sz="2400" dirty="0"/>
              <a:t/>
            </a:r>
            <a:br>
              <a:rPr lang="ru-RU" sz="2400" dirty="0"/>
            </a:b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-8021" y="948115"/>
            <a:ext cx="12200021" cy="92333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Недостатки </a:t>
            </a:r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КСИ</a:t>
            </a:r>
            <a:endParaRPr lang="ru-RU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537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0" y="2406045"/>
            <a:ext cx="12191999" cy="3681934"/>
          </a:xfrm>
        </p:spPr>
        <p:txBody>
          <a:bodyPr rtlCol="0">
            <a:noAutofit/>
          </a:bodyPr>
          <a:lstStyle/>
          <a:p>
            <a:pPr marL="0" indent="0" algn="just">
              <a:buClr>
                <a:schemeClr val="tx1"/>
              </a:buCl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Коммуникационные службы позволяют: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Иметь круглосуточную связи с преподавателем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Возможность общения с носителями языка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Практика в письменной и устной речи</a:t>
            </a:r>
          </a:p>
          <a:p>
            <a:pPr marL="0" indent="0" algn="just">
              <a:buClr>
                <a:schemeClr val="tx1"/>
              </a:buClr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Принятие участия в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вебинарах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изучению английского языка</a:t>
            </a: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652934"/>
            <a:ext cx="12192000" cy="1754326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Роль поисковых систем в обучении иностранному языку в школе</a:t>
            </a:r>
            <a:endParaRPr lang="ru-RU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0518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0" y="2290382"/>
            <a:ext cx="12192000" cy="3147250"/>
          </a:xfrm>
        </p:spPr>
        <p:txBody>
          <a:bodyPr rtlCol="0">
            <a:normAutofit lnSpcReduction="10000"/>
          </a:bodyPr>
          <a:lstStyle/>
          <a:p>
            <a:pPr marL="0" indent="0" algn="just" fontAlgn="base">
              <a:buNone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Таким образом можно сделать вывод, что использование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коммуникационных служб Интернета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обучении иностранного языка позволяет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вывести процесс взаимодействия учителей и учеником но новый уровень, обеспечить их эффективное взаимодействие и обмен знаниями.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Современные учащиеся, которых можно отнести к цифровому поколению,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развивают способности при выполнении заданий, предложенных учителем, а 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такжеполучают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навыки цифровой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грамотности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имеют возможность развития устной и письменной речи.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22128"/>
            <a:ext cx="12192000" cy="92333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3600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Заключение</a:t>
            </a:r>
            <a:endParaRPr lang="ru-RU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4600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Объект 13"/>
          <p:cNvSpPr>
            <a:spLocks noGrp="1"/>
          </p:cNvSpPr>
          <p:nvPr>
            <p:ph idx="1"/>
          </p:nvPr>
        </p:nvSpPr>
        <p:spPr>
          <a:xfrm>
            <a:off x="1562100" y="2412302"/>
            <a:ext cx="8618220" cy="2208466"/>
          </a:xfrm>
        </p:spPr>
        <p:txBody>
          <a:bodyPr rtlCol="0">
            <a:noAutofit/>
          </a:bodyPr>
          <a:lstStyle/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en-US" sz="2400" dirty="0">
                <a:hlinkClick r:id="rId3"/>
              </a:rPr>
              <a:t>https://ru.wikipedia.org</a:t>
            </a:r>
            <a:r>
              <a:rPr lang="en-US" sz="2400" dirty="0" smtClean="0">
                <a:hlinkClick r:id="rId3"/>
              </a:rPr>
              <a:t>/</a:t>
            </a:r>
            <a:endParaRPr lang="ru-RU" sz="2400" dirty="0" smtClean="0"/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en-US" sz="2400" dirty="0" smtClean="0">
                <a:hlinkClick r:id="rId4"/>
              </a:rPr>
              <a:t>http</a:t>
            </a:r>
            <a:r>
              <a:rPr lang="en-US" sz="2400" dirty="0">
                <a:hlinkClick r:id="rId4"/>
              </a:rPr>
              <a:t>://</a:t>
            </a:r>
            <a:r>
              <a:rPr lang="en-US" sz="2400" dirty="0" smtClean="0">
                <a:hlinkClick r:id="rId4"/>
              </a:rPr>
              <a:t>study.com/academy/lesson/internet-communication-twitter-email-im-blogging-rss-newsgroups.html</a:t>
            </a:r>
            <a:endParaRPr lang="ru-RU" sz="2400" dirty="0" smtClean="0"/>
          </a:p>
          <a:p>
            <a:pPr marL="457200" indent="-457200">
              <a:buClr>
                <a:schemeClr val="tx1"/>
              </a:buClr>
              <a:buFont typeface="+mj-lt"/>
              <a:buAutoNum type="arabicPeriod"/>
            </a:pPr>
            <a:r>
              <a:rPr lang="en-US" sz="2400" dirty="0" smtClean="0">
                <a:hlinkClick r:id="rId5"/>
              </a:rPr>
              <a:t>http</a:t>
            </a:r>
            <a:r>
              <a:rPr lang="en-US" sz="2400" dirty="0">
                <a:hlinkClick r:id="rId5"/>
              </a:rPr>
              <a:t>://</a:t>
            </a:r>
            <a:r>
              <a:rPr lang="en-US" sz="2400" dirty="0" smtClean="0">
                <a:hlinkClick r:id="rId5"/>
              </a:rPr>
              <a:t>www.webopedia.com/DidYouKnow/Internet/internet_communications.asp</a:t>
            </a:r>
            <a:endParaRPr lang="ru-RU" sz="2400" dirty="0" smtClean="0"/>
          </a:p>
          <a:p>
            <a:pPr marL="0" indent="0">
              <a:buClr>
                <a:schemeClr val="tx1"/>
              </a:buClr>
              <a:buNone/>
            </a:pPr>
            <a:endParaRPr lang="ru-RU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922128"/>
            <a:ext cx="12192000" cy="923330"/>
          </a:xfrm>
          <a:prstGeom prst="rect">
            <a:avLst/>
          </a:prstGeom>
          <a:noFill/>
          <a:ln>
            <a:solidFill>
              <a:schemeClr val="bg2"/>
            </a:solidFill>
          </a:ln>
        </p:spPr>
        <p:txBody>
          <a:bodyPr wrap="square" rtlCol="0" anchor="ctr" anchorCtr="1">
            <a:spAutoFit/>
          </a:bodyPr>
          <a:lstStyle/>
          <a:p>
            <a:pPr algn="ctr"/>
            <a:r>
              <a:rPr lang="ru-RU" sz="5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Источники</a:t>
            </a:r>
            <a:endParaRPr lang="ru-RU" sz="5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6231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9TopShadow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3975" dist="41275" dir="14700000" algn="t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mbria-Calibri">
      <a:majorFont>
        <a:latin typeface="Cambria" panose="02040503050406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9TopShadow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3975" dist="41275" dir="14700000" algn="t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VSO_x0020_item_x0020_id xmlns="40262f94-9f35-4ac3-9a90-690165a166b7" xsi:nil="true"/>
    <Assetid_x0020_ xmlns="40262f94-9f35-4ac3-9a90-690165a166b7" xsi:nil="true"/>
    <Item_x0020_Details xmlns="40262f94-9f35-4ac3-9a90-690165a166b7" xsi:nil="true"/>
    <Template_x0020_details xmlns="40262f94-9f35-4ac3-9a90-690165a166b7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A3F7D94069FF64A86F7DFF56D60E3BE" ma:contentTypeVersion="6" ma:contentTypeDescription="Create a new document." ma:contentTypeScope="" ma:versionID="c32302c77d4085ecf495bdddb7f5e889">
  <xsd:schema xmlns:xsd="http://www.w3.org/2001/XMLSchema" xmlns:xs="http://www.w3.org/2001/XMLSchema" xmlns:p="http://schemas.microsoft.com/office/2006/metadata/properties" xmlns:ns2="a4f35948-e619-41b3-aa29-22878b09cfd2" xmlns:ns3="40262f94-9f35-4ac3-9a90-690165a166b7" targetNamespace="http://schemas.microsoft.com/office/2006/metadata/properties" ma:root="true" ma:fieldsID="4ab5ae46be95f9d0be6107e8200be7a2" ns2:_="" ns3:_="">
    <xsd:import namespace="a4f35948-e619-41b3-aa29-22878b09cfd2"/>
    <xsd:import namespace="40262f94-9f35-4ac3-9a90-690165a166b7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VSO_x0020_item_x0020_id" minOccurs="0"/>
                <xsd:element ref="ns3:Item_x0020_Details" minOccurs="0"/>
                <xsd:element ref="ns3:Template_x0020_details" minOccurs="0"/>
                <xsd:element ref="ns3:Assetid_x0020_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4f35948-e619-41b3-aa29-22878b09cfd2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0262f94-9f35-4ac3-9a90-690165a166b7" elementFormDefault="qualified">
    <xsd:import namespace="http://schemas.microsoft.com/office/2006/documentManagement/types"/>
    <xsd:import namespace="http://schemas.microsoft.com/office/infopath/2007/PartnerControls"/>
    <xsd:element name="VSO_x0020_item_x0020_id" ma:index="10" nillable="true" ma:displayName="VSO item id" ma:description="Please add the bug number to refer to VSO items." ma:internalName="VSO_x0020_item_x0020_id">
      <xsd:simpleType>
        <xsd:restriction base="dms:Text">
          <xsd:maxLength value="255"/>
        </xsd:restriction>
      </xsd:simpleType>
    </xsd:element>
    <xsd:element name="Item_x0020_Details" ma:index="11" nillable="true" ma:displayName="Item Details" ma:internalName="Item_x0020_Details">
      <xsd:simpleType>
        <xsd:restriction base="dms:Note">
          <xsd:maxLength value="255"/>
        </xsd:restriction>
      </xsd:simpleType>
    </xsd:element>
    <xsd:element name="Template_x0020_details" ma:index="12" nillable="true" ma:displayName="Template details" ma:internalName="Template_x0020_details">
      <xsd:simpleType>
        <xsd:restriction base="dms:Text"/>
      </xsd:simpleType>
    </xsd:element>
    <xsd:element name="Assetid_x0020_" ma:index="13" nillable="true" ma:displayName="Assetid " ma:internalName="Assetid_x0020_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EDD01B8-816B-49B7-8C81-03AB51D87C54}">
  <ds:schemaRefs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schemas.microsoft.com/office/2006/documentManagement/types"/>
    <ds:schemaRef ds:uri="http://purl.org/dc/elements/1.1/"/>
    <ds:schemaRef ds:uri="http://schemas.microsoft.com/office/2006/metadata/properties"/>
    <ds:schemaRef ds:uri="40262f94-9f35-4ac3-9a90-690165a166b7"/>
    <ds:schemaRef ds:uri="a4f35948-e619-41b3-aa29-22878b09cfd2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6253D857-4181-4777-8893-6E45A690F9F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4f35948-e619-41b3-aa29-22878b09cfd2"/>
    <ds:schemaRef ds:uri="40262f94-9f35-4ac3-9a90-690165a166b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B024FD56-CE1B-42FC-9E83-BFBF160724C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666</TotalTime>
  <Words>601</Words>
  <Application>Microsoft Office PowerPoint</Application>
  <PresentationFormat>Широкоэкранный</PresentationFormat>
  <Paragraphs>91</Paragraphs>
  <Slides>14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9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The_MDMA</dc:creator>
  <cp:lastModifiedBy>yakovlidze</cp:lastModifiedBy>
  <cp:revision>74</cp:revision>
  <dcterms:created xsi:type="dcterms:W3CDTF">2018-09-27T16:51:57Z</dcterms:created>
  <dcterms:modified xsi:type="dcterms:W3CDTF">2018-10-25T18:36:41Z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Order">
    <vt:r8>74062900</vt:r8>
  </property>
  <property fmtid="{D5CDD505-2E9C-101B-9397-08002B2CF9AE}" pid="4" name="HiddenCategoryTags">
    <vt:lpwstr/>
  </property>
  <property fmtid="{D5CDD505-2E9C-101B-9397-08002B2CF9AE}" pid="5" name="InternalTags">
    <vt:lpwstr/>
  </property>
  <property fmtid="{D5CDD505-2E9C-101B-9397-08002B2CF9AE}" pid="6" name="FeatureTags">
    <vt:lpwstr/>
  </property>
  <property fmtid="{D5CDD505-2E9C-101B-9397-08002B2CF9AE}" pid="7" name="LocalizationTags">
    <vt:lpwstr/>
  </property>
  <property fmtid="{D5CDD505-2E9C-101B-9397-08002B2CF9AE}" pid="8" name="CategoryTags">
    <vt:lpwstr/>
  </property>
  <property fmtid="{D5CDD505-2E9C-101B-9397-08002B2CF9AE}" pid="9" name="Applications">
    <vt:lpwstr/>
  </property>
  <property fmtid="{D5CDD505-2E9C-101B-9397-08002B2CF9AE}" pid="10" name="CampaignTags">
    <vt:lpwstr/>
  </property>
  <property fmtid="{D5CDD505-2E9C-101B-9397-08002B2CF9AE}" pid="11" name="ScenarioTags">
    <vt:lpwstr/>
  </property>
</Properties>
</file>