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0725EFB-2417-4432-B965-A8CA69A9BB71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FDB954F-A26E-4804-97EC-624FE1DDF6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25EFB-2417-4432-B965-A8CA69A9BB71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DB954F-A26E-4804-97EC-624FE1DDF69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25EFB-2417-4432-B965-A8CA69A9BB71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DB954F-A26E-4804-97EC-624FE1DDF69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25EFB-2417-4432-B965-A8CA69A9BB71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DB954F-A26E-4804-97EC-624FE1DDF69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25EFB-2417-4432-B965-A8CA69A9BB71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DB954F-A26E-4804-97EC-624FE1DDF69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25EFB-2417-4432-B965-A8CA69A9BB71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DB954F-A26E-4804-97EC-624FE1DDF695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25EFB-2417-4432-B965-A8CA69A9BB71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DB954F-A26E-4804-97EC-624FE1DDF6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0725EFB-2417-4432-B965-A8CA69A9BB71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DB954F-A26E-4804-97EC-624FE1DDF69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0725EFB-2417-4432-B965-A8CA69A9BB71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FDB954F-A26E-4804-97EC-624FE1DDF695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25EFB-2417-4432-B965-A8CA69A9BB71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DB954F-A26E-4804-97EC-624FE1DDF6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725EFB-2417-4432-B965-A8CA69A9BB71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DB954F-A26E-4804-97EC-624FE1DDF69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0725EFB-2417-4432-B965-A8CA69A9BB71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FDB954F-A26E-4804-97EC-624FE1DDF69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2492896"/>
            <a:ext cx="7406640" cy="14721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Пятый период эволюции: от равных прав к равным </a:t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возможностям; от «</a:t>
            </a:r>
            <a:r>
              <a:rPr lang="ru-RU" b="1" dirty="0" err="1" smtClean="0">
                <a:solidFill>
                  <a:schemeClr val="tx1"/>
                </a:solidFill>
              </a:rPr>
              <a:t>институциализации</a:t>
            </a:r>
            <a:r>
              <a:rPr lang="ru-RU" b="1" dirty="0" smtClean="0">
                <a:solidFill>
                  <a:schemeClr val="tx1"/>
                </a:solidFill>
              </a:rPr>
              <a:t>» к интеграции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468560" y="5445224"/>
            <a:ext cx="4176464" cy="141277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Выполнила: студентка группы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Д-ПБ-31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Драчева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Анастасия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60648"/>
            <a:ext cx="8686800" cy="5819477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>
                <a:cs typeface="Times New Roman" pitchFamily="18" charset="0"/>
              </a:rPr>
              <a:t>   В </a:t>
            </a:r>
            <a:r>
              <a:rPr lang="ru-RU" dirty="0" smtClean="0">
                <a:cs typeface="Times New Roman" pitchFamily="18" charset="0"/>
              </a:rPr>
              <a:t>начале 70-х гг. европейцам удалось окончательно разрушить законодательный фундамент неравенства лиц с отклонениями в развитии, заложенный в античные времена. Идеи социальной и педагогической интеграции инвалидов в 70-е гг. возникают и реализуются в контексте развития открытого гражданского общества, либерально-демократических реформ, общественного противостояния идеям дискриминации людей по расовому, половому, возрастному, национальному, политическому, религиозному, этническому и другим признакам. Борьба против дискриминации способствует формированию новой культурной нормы – уважения к различиям между людьми.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764704"/>
            <a:ext cx="8712968" cy="3600400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000000"/>
                </a:solidFill>
                <a:cs typeface="Times New Roman" pitchFamily="18" charset="0"/>
              </a:rPr>
              <a:t>   </a:t>
            </a:r>
            <a:r>
              <a:rPr lang="ru-RU" sz="2900" b="1" dirty="0" smtClean="0">
                <a:solidFill>
                  <a:srgbClr val="000000"/>
                </a:solidFill>
                <a:cs typeface="Times New Roman" pitchFamily="18" charset="0"/>
              </a:rPr>
              <a:t>Пятый </a:t>
            </a:r>
            <a:r>
              <a:rPr lang="ru-RU" sz="2900" b="1" dirty="0" smtClean="0">
                <a:solidFill>
                  <a:srgbClr val="000000"/>
                </a:solidFill>
                <a:cs typeface="Times New Roman" pitchFamily="18" charset="0"/>
              </a:rPr>
              <a:t>период эволюции</a:t>
            </a:r>
            <a:r>
              <a:rPr lang="ru-RU" sz="2900" dirty="0" smtClean="0">
                <a:solidFill>
                  <a:srgbClr val="000000"/>
                </a:solidFill>
                <a:cs typeface="Times New Roman" pitchFamily="18" charset="0"/>
              </a:rPr>
              <a:t> отношения закономерно соотносится с III этапом развития национальных систем специального образования.</a:t>
            </a:r>
          </a:p>
          <a:p>
            <a:pPr algn="just">
              <a:buNone/>
            </a:pPr>
            <a:r>
              <a:rPr lang="ru-RU" sz="2900" dirty="0" smtClean="0">
                <a:solidFill>
                  <a:srgbClr val="000000"/>
                </a:solidFill>
                <a:cs typeface="Times New Roman" pitchFamily="18" charset="0"/>
              </a:rPr>
              <a:t>   Началом </a:t>
            </a:r>
            <a:r>
              <a:rPr lang="ru-RU" sz="2900" dirty="0" smtClean="0">
                <a:solidFill>
                  <a:srgbClr val="000000"/>
                </a:solidFill>
                <a:cs typeface="Times New Roman" pitchFamily="18" charset="0"/>
              </a:rPr>
              <a:t>пятого периода считается время принятия деклараций ООН «О правах умственно отсталых», «О правах инвалидов» и последовавших за ними национальных </a:t>
            </a:r>
            <a:r>
              <a:rPr lang="ru-RU" sz="2900" dirty="0" err="1" smtClean="0">
                <a:solidFill>
                  <a:srgbClr val="000000"/>
                </a:solidFill>
                <a:cs typeface="Times New Roman" pitchFamily="18" charset="0"/>
              </a:rPr>
              <a:t>антидискриминационных</a:t>
            </a:r>
            <a:r>
              <a:rPr lang="ru-RU" sz="2900" dirty="0" smtClean="0">
                <a:solidFill>
                  <a:srgbClr val="000000"/>
                </a:solidFill>
                <a:cs typeface="Times New Roman" pitchFamily="18" charset="0"/>
              </a:rPr>
              <a:t> законов об инвалидах и о специальном образовании: в Швеции – Закон о помощи умственно отсталым, Закон об учебном плане основной школы (1980); в Великобритании – Акты об образовании (1981-1995); в Нидерландах – Временный закон по специальному образованию и среднему специальному образованию (1985).</a:t>
            </a:r>
          </a:p>
          <a:p>
            <a:endParaRPr lang="ru-RU" dirty="0"/>
          </a:p>
        </p:txBody>
      </p:sp>
      <p:pic>
        <p:nvPicPr>
          <p:cNvPr id="5" name="Picture 4" descr="Эксперты ООН указали на основные нарушения прав инвалидов в России —  категория &quot;Общество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4077072"/>
            <a:ext cx="3492811" cy="19647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666936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  Находясь </a:t>
            </a:r>
            <a:r>
              <a:rPr lang="ru-RU" dirty="0" smtClean="0"/>
              <a:t>на пике гуманистических устремлений в деле поддержки детей с особыми потребностями, заявив глобальные проекты создания равных условий для лиц с разными возможностями, европейцы в это же время получили благодаря научно- техническому прогрессу новые мощные инструменты вмешательства в человеческую природу. Их использование возможно как в гуманных целях, так и в целях регулирования популяции людей с недостатками умственного и физического развития. Упомянем лишь некоторые, наиболее важные с этой точки зрения научно- технические достижения: </a:t>
            </a:r>
          </a:p>
          <a:p>
            <a:pPr lvl="0"/>
            <a:r>
              <a:rPr lang="ru-RU" dirty="0" smtClean="0"/>
              <a:t>  новые технологии пересадки органов;  новые технологии создания искусственных органов; </a:t>
            </a:r>
          </a:p>
          <a:p>
            <a:pPr lvl="0"/>
            <a:r>
              <a:rPr lang="ru-RU" dirty="0" smtClean="0"/>
              <a:t>  новые технологии протезирования и имплантации;  </a:t>
            </a:r>
          </a:p>
          <a:p>
            <a:pPr lvl="0"/>
            <a:r>
              <a:rPr lang="ru-RU" dirty="0" smtClean="0"/>
              <a:t>  создание вакцин и препаратов, уменьшающих риск неблагоприятного течения беременности и усиливающих витальные возможности организма;</a:t>
            </a:r>
          </a:p>
          <a:p>
            <a:pPr lvl="0"/>
            <a:r>
              <a:rPr lang="ru-RU" dirty="0" smtClean="0"/>
              <a:t> новые технологии родовспоможения и выхаживания новорожденного; </a:t>
            </a:r>
          </a:p>
          <a:p>
            <a:pPr lvl="0"/>
            <a:r>
              <a:rPr lang="ru-RU" dirty="0" smtClean="0"/>
              <a:t> производство экологически чистых продуктов питания и витаминизированных добавок в рацион детей первых лет жизни, влияющих на   состояние организма в целом или отдельных его органов; </a:t>
            </a:r>
          </a:p>
          <a:p>
            <a:pPr lvl="0"/>
            <a:r>
              <a:rPr lang="ru-RU" dirty="0" smtClean="0"/>
              <a:t>  совершенствование </a:t>
            </a:r>
            <a:r>
              <a:rPr lang="ru-RU" dirty="0" err="1" smtClean="0"/>
              <a:t>пренатальной</a:t>
            </a:r>
            <a:r>
              <a:rPr lang="ru-RU" dirty="0" smtClean="0"/>
              <a:t> диагностики, появление возможности предотвратить рождение ребенка с выраженными отклонениями в развитии;</a:t>
            </a:r>
          </a:p>
          <a:p>
            <a:pPr lvl="0"/>
            <a:r>
              <a:rPr lang="ru-RU" dirty="0" smtClean="0"/>
              <a:t>   развитие и распространение ранней, с первых дней жизни, диагностики нарушений в развитии и программ раннего вмешательства; </a:t>
            </a:r>
          </a:p>
          <a:p>
            <a:pPr lvl="0"/>
            <a:r>
              <a:rPr lang="ru-RU" dirty="0" smtClean="0"/>
              <a:t>  эксперименты в области искусственного оплодотворения матери-донора в надежде рождения ребенка с заданными качествами; </a:t>
            </a:r>
          </a:p>
          <a:p>
            <a:r>
              <a:rPr lang="ru-RU" dirty="0" smtClean="0"/>
              <a:t>  удачные эксперименты в области клонирования животных, открывающие новые перспективы клонирования живых существ, человека.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i="1" dirty="0" smtClean="0"/>
              <a:t>На шкале периодизации эволюции отношения </a:t>
            </a:r>
            <a:r>
              <a:rPr lang="ru-RU" b="1" dirty="0" smtClean="0"/>
              <a:t>Россия находится в 90-е гг. на фазе перехода </a:t>
            </a:r>
            <a:r>
              <a:rPr lang="ru-RU" b="1" i="1" dirty="0" smtClean="0"/>
              <a:t>от четвертого к пятому периоду. </a:t>
            </a:r>
            <a:r>
              <a:rPr lang="ru-RU" b="1" dirty="0" smtClean="0"/>
              <a:t>Об этом свидетельствует ратификация РФ в</a:t>
            </a:r>
            <a:r>
              <a:rPr lang="ru-RU" dirty="0" smtClean="0"/>
              <a:t> 1991 г. соответствующих конвенций и деклараций ООН (1971, </a:t>
            </a:r>
            <a:r>
              <a:rPr lang="ru-RU" i="1" dirty="0" smtClean="0"/>
              <a:t>1975). </a:t>
            </a:r>
            <a:r>
              <a:rPr lang="ru-RU" dirty="0" smtClean="0"/>
              <a:t>Однако в России названный переход не был подготовлен, как в Западной Европе, всем ходом предшествующего эволюционного развития общества</a:t>
            </a:r>
            <a:r>
              <a:rPr lang="ru-RU" sz="1800" dirty="0" smtClean="0"/>
              <a:t>. 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/>
              <a:t>   К </a:t>
            </a:r>
            <a:r>
              <a:rPr lang="ru-RU" dirty="0" smtClean="0"/>
              <a:t>началу 90-х годов структура специального образования оказывается окончательно сформированной. Этому способствуют принятые в 1992 году Закон Российской Федерации «Об образовании» и в 1995 Федеральный закон «О внесении изменений и дополнений в Закон Российской Федерации», которые вводят новые принципы организации образования в России, новую типологию образовательных учреждений, вносят изменения в ряд организационно-правовых аспектов специального образования.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89248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 smtClean="0"/>
              <a:t>Специализированная помощь оказывается детям и подросткам с различными нарушениями тремя Министерствами РФ (Министерством здравоохранения, Министерством просвещения, Министерством социального обеспечения) на разных возрастных этапах развития детей и подростков:</a:t>
            </a:r>
            <a:endParaRPr lang="ru-RU" sz="2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3068960"/>
            <a:ext cx="8352928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 smtClean="0">
                <a:cs typeface="Times New Roman" pitchFamily="18" charset="0"/>
              </a:rPr>
              <a:t>-в раннем младенчестве (0—3 года);</a:t>
            </a:r>
          </a:p>
          <a:p>
            <a:r>
              <a:rPr lang="ru-RU" sz="2600" dirty="0" smtClean="0">
                <a:cs typeface="Times New Roman" pitchFamily="18" charset="0"/>
              </a:rPr>
              <a:t>-в дошкольном детстве (3—7 лет),</a:t>
            </a:r>
          </a:p>
          <a:p>
            <a:r>
              <a:rPr lang="ru-RU" sz="2600" dirty="0" smtClean="0">
                <a:cs typeface="Times New Roman" pitchFamily="18" charset="0"/>
              </a:rPr>
              <a:t>-в период школьного обучения (7—16);</a:t>
            </a:r>
          </a:p>
          <a:p>
            <a:r>
              <a:rPr lang="ru-RU" sz="2600" dirty="0" smtClean="0">
                <a:cs typeface="Times New Roman" pitchFamily="18" charset="0"/>
              </a:rPr>
              <a:t>-при профессиональной подготовке (15—18 до 21 года) для лиц с нарушением зрения, слуха, опорно-двигательного аппарата;</a:t>
            </a:r>
          </a:p>
          <a:p>
            <a:r>
              <a:rPr lang="ru-RU" sz="2600" dirty="0" smtClean="0">
                <a:cs typeface="Times New Roman" pitchFamily="18" charset="0"/>
              </a:rPr>
              <a:t>-кроме того, выделяется период обучения взрослых (инвалидов).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4"/>
          <p:cNvSpPr>
            <a:spLocks noGrp="1"/>
          </p:cNvSpPr>
          <p:nvPr>
            <p:ph type="title"/>
          </p:nvPr>
        </p:nvSpPr>
        <p:spPr>
          <a:xfrm>
            <a:off x="301752" y="692696"/>
            <a:ext cx="8686800" cy="605752"/>
          </a:xfrm>
        </p:spPr>
        <p:txBody>
          <a:bodyPr>
            <a:noAutofit/>
          </a:bodyPr>
          <a:lstStyle/>
          <a:p>
            <a:r>
              <a:rPr lang="ru-RU" sz="3200" dirty="0"/>
              <a:t>До 2016 года </a:t>
            </a:r>
            <a:r>
              <a:rPr lang="ru-RU" sz="3200" dirty="0" err="1"/>
              <a:t>существовалало</a:t>
            </a:r>
            <a:r>
              <a:rPr lang="ru-RU" sz="3200" dirty="0"/>
              <a:t> восемь видов коррекционных школ для различных категорий детей с отклонениями в развитии</a:t>
            </a:r>
            <a:r>
              <a:rPr lang="ru-RU" sz="3200" dirty="0" smtClean="0"/>
              <a:t>: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056686"/>
            <a:ext cx="853244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</a:t>
            </a:r>
            <a:r>
              <a:rPr lang="ru-RU" dirty="0" smtClean="0">
                <a:cs typeface="Times New Roman" pitchFamily="18" charset="0"/>
              </a:rPr>
              <a:t>ециальное (коррекционное) образовательное учреждение I	вида (школа-интернат) для глухих детей;</a:t>
            </a:r>
          </a:p>
          <a:p>
            <a:pPr algn="just"/>
            <a:r>
              <a:rPr lang="ru-RU" dirty="0" smtClean="0">
                <a:cs typeface="Times New Roman" pitchFamily="18" charset="0"/>
              </a:rPr>
              <a:t>Специальное (коррекционное) образовательное учреждение II вида (школа-интернат) для слабослышащих детей;</a:t>
            </a:r>
          </a:p>
          <a:p>
            <a:pPr algn="just"/>
            <a:r>
              <a:rPr lang="ru-RU" dirty="0" smtClean="0">
                <a:cs typeface="Times New Roman" pitchFamily="18" charset="0"/>
              </a:rPr>
              <a:t>Специальное (коррекционное) образовательное учреждение III вида (школа-интернат) для слепых детей;</a:t>
            </a:r>
          </a:p>
          <a:p>
            <a:pPr algn="just"/>
            <a:r>
              <a:rPr lang="ru-RU" dirty="0" smtClean="0">
                <a:cs typeface="Times New Roman" pitchFamily="18" charset="0"/>
              </a:rPr>
              <a:t>Специальное (коррекционное) образовательное учреждение IV вида (школа-интернат) для слабовидящих детей;</a:t>
            </a:r>
          </a:p>
          <a:p>
            <a:pPr algn="just"/>
            <a:r>
              <a:rPr lang="ru-RU" dirty="0" smtClean="0">
                <a:cs typeface="Times New Roman" pitchFamily="18" charset="0"/>
              </a:rPr>
              <a:t>Специальное (коррекционное) образовательное учреждение V вида (школа-интернат) для детей с тяжелыми нарушениями речи;</a:t>
            </a:r>
          </a:p>
          <a:p>
            <a:pPr algn="just"/>
            <a:r>
              <a:rPr lang="ru-RU" dirty="0" smtClean="0">
                <a:cs typeface="Times New Roman" pitchFamily="18" charset="0"/>
              </a:rPr>
              <a:t>Специальное (коррекционное) образовательное учреждение VI вида (школа-интернат) для детей с нарушениями опорно-двигательного аппарата;</a:t>
            </a:r>
          </a:p>
          <a:p>
            <a:pPr algn="just"/>
            <a:r>
              <a:rPr lang="ru-RU" dirty="0" smtClean="0">
                <a:cs typeface="Times New Roman" pitchFamily="18" charset="0"/>
              </a:rPr>
              <a:t>Специальное (коррекционное) образовательное учреждение VII вида (школа-интернат) для детей с задержкой психического развития;</a:t>
            </a:r>
          </a:p>
          <a:p>
            <a:pPr algn="just"/>
            <a:r>
              <a:rPr lang="ru-RU" dirty="0" smtClean="0">
                <a:cs typeface="Times New Roman" pitchFamily="18" charset="0"/>
              </a:rPr>
              <a:t>Специальное (коррекционное) образовательное учреждение VIII вида (школа-интернат) для умственно отсталых детей и подростков.</a:t>
            </a:r>
            <a:endParaRPr lang="ru-RU" dirty="0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04664"/>
            <a:ext cx="8219256" cy="5602627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dirty="0" smtClean="0"/>
              <a:t>  Кроме </a:t>
            </a:r>
            <a:r>
              <a:rPr lang="ru-RU" dirty="0" smtClean="0"/>
              <a:t>того, достаточно распространенными формами образования в последние годы являются: индивидуальное/надомное обучение; обучение в условиях стационара (лечебных учреждениях); экстернат; обучение в условиях санатория, школы-профилактория.</a:t>
            </a:r>
          </a:p>
          <a:p>
            <a:pPr algn="just">
              <a:buNone/>
            </a:pPr>
            <a:r>
              <a:rPr lang="ru-RU" dirty="0" smtClean="0"/>
              <a:t>   Получение </a:t>
            </a:r>
            <a:r>
              <a:rPr lang="ru-RU" dirty="0" smtClean="0"/>
              <a:t>среднего профессионального образования возможно в специальных профессиональных училищах, лечебных мастерских, центрах социально-трудовой реабилитации.</a:t>
            </a:r>
          </a:p>
          <a:p>
            <a:pPr algn="just">
              <a:buNone/>
            </a:pPr>
            <a:r>
              <a:rPr lang="ru-RU" dirty="0" smtClean="0"/>
              <a:t>   Взрослые </a:t>
            </a:r>
            <a:r>
              <a:rPr lang="ru-RU" dirty="0" smtClean="0"/>
              <a:t>лица с различными нарушениями могут получить профессиональное образование в вечерних школах, специальных техникумах, учебных и производственных мастерских.</a:t>
            </a:r>
          </a:p>
          <a:p>
            <a:pPr algn="just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>
                <a:cs typeface="Times New Roman" pitchFamily="18" charset="0"/>
              </a:rPr>
              <a:t>   Таким </a:t>
            </a:r>
            <a:r>
              <a:rPr lang="ru-RU" dirty="0" smtClean="0">
                <a:cs typeface="Times New Roman" pitchFamily="18" charset="0"/>
              </a:rPr>
              <a:t>образом, система специального образования является институтом государства, который возникает и развивается как особая форма реализации его ценностных ориентаций и культурных норм общества, вследствие чего каждый этап развития национальных систем специального образования соотносится с определенным периодом в эволюции отношения государства к лицам с отклонениями в развитии.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2852936"/>
            <a:ext cx="5742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cs typeface="Times New Roman" pitchFamily="18" charset="0"/>
              </a:rPr>
              <a:t>Спасибо за внимание!</a:t>
            </a:r>
            <a:endParaRPr lang="ru-RU" sz="3600" dirty="0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32</TotalTime>
  <Words>773</Words>
  <Application>Microsoft Office PowerPoint</Application>
  <PresentationFormat>Экран (4:3)</PresentationFormat>
  <Paragraphs>37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Открытая</vt:lpstr>
      <vt:lpstr>Пятый период эволюции: от равных прав к равным  возможностям; от «институциализации» к интеграции </vt:lpstr>
      <vt:lpstr>Слайд 2</vt:lpstr>
      <vt:lpstr>Слайд 3</vt:lpstr>
      <vt:lpstr>Слайд 4</vt:lpstr>
      <vt:lpstr>Слайд 5</vt:lpstr>
      <vt:lpstr>Слайд 6</vt:lpstr>
      <vt:lpstr>Слайд 7</vt:lpstr>
      <vt:lpstr>До 2016 года существовалало восемь видов коррекционных школ для различных категорий детей с отклонениями в развитии:</vt:lpstr>
      <vt:lpstr>Слайд 9</vt:lpstr>
      <vt:lpstr>Слайд 10</vt:lpstr>
      <vt:lpstr>Слайд 11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Пятый период эволюции: от равных прав к равным  возможностям; от «институциализации» к интеграции</dc:title>
  <dc:creator>Настя</dc:creator>
  <cp:lastModifiedBy>Настя</cp:lastModifiedBy>
  <cp:revision>4</cp:revision>
  <dcterms:created xsi:type="dcterms:W3CDTF">2020-10-05T08:21:14Z</dcterms:created>
  <dcterms:modified xsi:type="dcterms:W3CDTF">2020-10-05T08:53:59Z</dcterms:modified>
</cp:coreProperties>
</file>