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1092" r:id="rId2"/>
    <p:sldId id="1093" r:id="rId3"/>
    <p:sldId id="1094" r:id="rId4"/>
    <p:sldId id="1095" r:id="rId5"/>
    <p:sldId id="936" r:id="rId6"/>
    <p:sldId id="937" r:id="rId7"/>
    <p:sldId id="938" r:id="rId8"/>
    <p:sldId id="947" r:id="rId9"/>
    <p:sldId id="948" r:id="rId10"/>
    <p:sldId id="949" r:id="rId11"/>
    <p:sldId id="950" r:id="rId12"/>
    <p:sldId id="951" r:id="rId13"/>
    <p:sldId id="954" r:id="rId14"/>
    <p:sldId id="967" r:id="rId15"/>
    <p:sldId id="969" r:id="rId16"/>
    <p:sldId id="970" r:id="rId17"/>
    <p:sldId id="971" r:id="rId18"/>
    <p:sldId id="1139" r:id="rId19"/>
    <p:sldId id="757" r:id="rId20"/>
    <p:sldId id="624" r:id="rId21"/>
    <p:sldId id="625" r:id="rId22"/>
    <p:sldId id="1141" r:id="rId23"/>
    <p:sldId id="1142" r:id="rId24"/>
    <p:sldId id="1113" r:id="rId25"/>
    <p:sldId id="1144" r:id="rId26"/>
    <p:sldId id="1145" r:id="rId27"/>
    <p:sldId id="1146" r:id="rId28"/>
    <p:sldId id="1147" r:id="rId29"/>
    <p:sldId id="1148" r:id="rId30"/>
  </p:sldIdLst>
  <p:sldSz cx="11880850" cy="7164388"/>
  <p:notesSz cx="6858000" cy="9144000"/>
  <p:defaultTextStyle>
    <a:defPPr>
      <a:defRPr lang="ru-RU"/>
    </a:defPPr>
    <a:lvl1pPr marL="0" algn="l" defTabSz="1042203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21102" algn="l" defTabSz="1042203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42203" algn="l" defTabSz="1042203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563305" algn="l" defTabSz="1042203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084405" algn="l" defTabSz="1042203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05510" algn="l" defTabSz="1042203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126610" algn="l" defTabSz="1042203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647712" algn="l" defTabSz="1042203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168815" algn="l" defTabSz="1042203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Elena" initials="E" lastIdx="4" clrIdx="0"/>
  <p:cmAuthor id="1" name="Asus" initials="A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30" autoAdjust="0"/>
    <p:restoredTop sz="94633" autoAdjust="0"/>
  </p:normalViewPr>
  <p:slideViewPr>
    <p:cSldViewPr>
      <p:cViewPr>
        <p:scale>
          <a:sx n="60" d="100"/>
          <a:sy n="60" d="100"/>
        </p:scale>
        <p:origin x="-1579" y="-427"/>
      </p:cViewPr>
      <p:guideLst>
        <p:guide orient="horz" pos="2257"/>
        <p:guide pos="374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48" d="100"/>
        <a:sy n="48" d="100"/>
      </p:scale>
      <p:origin x="0" y="1134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A546F4-3602-4837-BFFD-3E3B4BA3A09D}" type="datetimeFigureOut">
              <a:rPr lang="ru-RU" smtClean="0"/>
              <a:pPr/>
              <a:t>25.11.2019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585788" y="685800"/>
            <a:ext cx="56864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6E0C06-5FE1-4F23-A7EB-1A222EB9CE1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397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6987" algn="l" defTabSz="91397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3973" algn="l" defTabSz="91397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0960" algn="l" defTabSz="91397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7947" algn="l" defTabSz="91397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4934" algn="l" defTabSz="91397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1920" algn="l" defTabSz="91397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8907" algn="l" defTabSz="91397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5892" algn="l" defTabSz="91397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6E0C06-5FE1-4F23-A7EB-1A222EB9CE1A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1066" y="2225605"/>
            <a:ext cx="10098723" cy="15357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82130" y="4059820"/>
            <a:ext cx="8316595" cy="183089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11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22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633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844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055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266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477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68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BE020-E3D2-4B40-A05B-7CD782450F67}" type="datetimeFigureOut">
              <a:rPr lang="ru-RU" smtClean="0"/>
              <a:pPr/>
              <a:t>25.11.2019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D091-9B88-4E15-8364-9591871735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4045" y="286911"/>
            <a:ext cx="10692765" cy="775005"/>
          </a:xfrm>
        </p:spPr>
        <p:txBody>
          <a:bodyPr>
            <a:normAutofit/>
          </a:bodyPr>
          <a:lstStyle>
            <a:lvl1pPr>
              <a:defRPr sz="4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BE020-E3D2-4B40-A05B-7CD782450F67}" type="datetimeFigureOut">
              <a:rPr lang="ru-RU" smtClean="0"/>
              <a:pPr/>
              <a:t>25.11.2019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D091-9B88-4E15-8364-9591871735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8509" y="4603786"/>
            <a:ext cx="10098723" cy="1422928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38509" y="3036577"/>
            <a:ext cx="10098723" cy="1567210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1102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4220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56330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8440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0551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12661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4771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6881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BE020-E3D2-4B40-A05B-7CD782450F67}" type="datetimeFigureOut">
              <a:rPr lang="ru-RU" smtClean="0"/>
              <a:pPr/>
              <a:t>25.11.2019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D091-9B88-4E15-8364-9591871735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94048" y="1671693"/>
            <a:ext cx="5247375" cy="4728165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39435" y="1671693"/>
            <a:ext cx="5247375" cy="4728165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BE020-E3D2-4B40-A05B-7CD782450F67}" type="datetimeFigureOut">
              <a:rPr lang="ru-RU" smtClean="0"/>
              <a:pPr/>
              <a:t>25.11.2019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D091-9B88-4E15-8364-9591871735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94049" y="1603702"/>
            <a:ext cx="5249437" cy="668343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21102" indent="0">
              <a:buNone/>
              <a:defRPr sz="2300" b="1"/>
            </a:lvl2pPr>
            <a:lvl3pPr marL="1042203" indent="0">
              <a:buNone/>
              <a:defRPr sz="2100" b="1"/>
            </a:lvl3pPr>
            <a:lvl4pPr marL="1563305" indent="0">
              <a:buNone/>
              <a:defRPr sz="1900" b="1"/>
            </a:lvl4pPr>
            <a:lvl5pPr marL="2084405" indent="0">
              <a:buNone/>
              <a:defRPr sz="1900" b="1"/>
            </a:lvl5pPr>
            <a:lvl6pPr marL="2605510" indent="0">
              <a:buNone/>
              <a:defRPr sz="1900" b="1"/>
            </a:lvl6pPr>
            <a:lvl7pPr marL="3126610" indent="0">
              <a:buNone/>
              <a:defRPr sz="1900" b="1"/>
            </a:lvl7pPr>
            <a:lvl8pPr marL="3647712" indent="0">
              <a:buNone/>
              <a:defRPr sz="1900" b="1"/>
            </a:lvl8pPr>
            <a:lvl9pPr marL="4168815" indent="0">
              <a:buNone/>
              <a:defRPr sz="19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94049" y="2272043"/>
            <a:ext cx="5249437" cy="4127814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035312" y="1603702"/>
            <a:ext cx="5251501" cy="668343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21102" indent="0">
              <a:buNone/>
              <a:defRPr sz="2300" b="1"/>
            </a:lvl2pPr>
            <a:lvl3pPr marL="1042203" indent="0">
              <a:buNone/>
              <a:defRPr sz="2100" b="1"/>
            </a:lvl3pPr>
            <a:lvl4pPr marL="1563305" indent="0">
              <a:buNone/>
              <a:defRPr sz="1900" b="1"/>
            </a:lvl4pPr>
            <a:lvl5pPr marL="2084405" indent="0">
              <a:buNone/>
              <a:defRPr sz="1900" b="1"/>
            </a:lvl5pPr>
            <a:lvl6pPr marL="2605510" indent="0">
              <a:buNone/>
              <a:defRPr sz="1900" b="1"/>
            </a:lvl6pPr>
            <a:lvl7pPr marL="3126610" indent="0">
              <a:buNone/>
              <a:defRPr sz="1900" b="1"/>
            </a:lvl7pPr>
            <a:lvl8pPr marL="3647712" indent="0">
              <a:buNone/>
              <a:defRPr sz="1900" b="1"/>
            </a:lvl8pPr>
            <a:lvl9pPr marL="4168815" indent="0">
              <a:buNone/>
              <a:defRPr sz="19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035312" y="2272043"/>
            <a:ext cx="5251501" cy="4127814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BE020-E3D2-4B40-A05B-7CD782450F67}" type="datetimeFigureOut">
              <a:rPr lang="ru-RU" smtClean="0"/>
              <a:pPr/>
              <a:t>25.11.2019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D091-9B88-4E15-8364-9591871735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BE020-E3D2-4B40-A05B-7CD782450F67}" type="datetimeFigureOut">
              <a:rPr lang="ru-RU" smtClean="0"/>
              <a:pPr/>
              <a:t>25.11.2019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D091-9B88-4E15-8364-9591871735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BE020-E3D2-4B40-A05B-7CD782450F67}" type="datetimeFigureOut">
              <a:rPr lang="ru-RU" smtClean="0"/>
              <a:pPr/>
              <a:t>25.11.2019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D091-9B88-4E15-8364-9591871735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4048" y="285251"/>
            <a:ext cx="3908718" cy="1213966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45085" y="285251"/>
            <a:ext cx="6641725" cy="6114606"/>
          </a:xfrm>
        </p:spPr>
        <p:txBody>
          <a:bodyPr/>
          <a:lstStyle>
            <a:lvl1pPr>
              <a:defRPr sz="3600"/>
            </a:lvl1pPr>
            <a:lvl2pPr>
              <a:defRPr sz="3200"/>
            </a:lvl2pPr>
            <a:lvl3pPr>
              <a:defRPr sz="27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94048" y="1499221"/>
            <a:ext cx="3908718" cy="4900641"/>
          </a:xfrm>
        </p:spPr>
        <p:txBody>
          <a:bodyPr/>
          <a:lstStyle>
            <a:lvl1pPr marL="0" indent="0">
              <a:buNone/>
              <a:defRPr sz="1600"/>
            </a:lvl1pPr>
            <a:lvl2pPr marL="521102" indent="0">
              <a:buNone/>
              <a:defRPr sz="1500"/>
            </a:lvl2pPr>
            <a:lvl3pPr marL="1042203" indent="0">
              <a:buNone/>
              <a:defRPr sz="1100"/>
            </a:lvl3pPr>
            <a:lvl4pPr marL="1563305" indent="0">
              <a:buNone/>
              <a:defRPr sz="1100"/>
            </a:lvl4pPr>
            <a:lvl5pPr marL="2084405" indent="0">
              <a:buNone/>
              <a:defRPr sz="1100"/>
            </a:lvl5pPr>
            <a:lvl6pPr marL="2605510" indent="0">
              <a:buNone/>
              <a:defRPr sz="1100"/>
            </a:lvl6pPr>
            <a:lvl7pPr marL="3126610" indent="0">
              <a:buNone/>
              <a:defRPr sz="1100"/>
            </a:lvl7pPr>
            <a:lvl8pPr marL="3647712" indent="0">
              <a:buNone/>
              <a:defRPr sz="1100"/>
            </a:lvl8pPr>
            <a:lvl9pPr marL="4168815" indent="0">
              <a:buNone/>
              <a:defRPr sz="11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BE020-E3D2-4B40-A05B-7CD782450F67}" type="datetimeFigureOut">
              <a:rPr lang="ru-RU" smtClean="0"/>
              <a:pPr/>
              <a:t>25.11.2019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D091-9B88-4E15-8364-9591871735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28730" y="5015073"/>
            <a:ext cx="7128510" cy="592058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28730" y="640151"/>
            <a:ext cx="7128510" cy="4298633"/>
          </a:xfrm>
        </p:spPr>
        <p:txBody>
          <a:bodyPr/>
          <a:lstStyle>
            <a:lvl1pPr marL="0" indent="0">
              <a:buNone/>
              <a:defRPr sz="3600"/>
            </a:lvl1pPr>
            <a:lvl2pPr marL="521102" indent="0">
              <a:buNone/>
              <a:defRPr sz="3200"/>
            </a:lvl2pPr>
            <a:lvl3pPr marL="1042203" indent="0">
              <a:buNone/>
              <a:defRPr sz="2700"/>
            </a:lvl3pPr>
            <a:lvl4pPr marL="1563305" indent="0">
              <a:buNone/>
              <a:defRPr sz="2300"/>
            </a:lvl4pPr>
            <a:lvl5pPr marL="2084405" indent="0">
              <a:buNone/>
              <a:defRPr sz="2300"/>
            </a:lvl5pPr>
            <a:lvl6pPr marL="2605510" indent="0">
              <a:buNone/>
              <a:defRPr sz="2300"/>
            </a:lvl6pPr>
            <a:lvl7pPr marL="3126610" indent="0">
              <a:buNone/>
              <a:defRPr sz="2300"/>
            </a:lvl7pPr>
            <a:lvl8pPr marL="3647712" indent="0">
              <a:buNone/>
              <a:defRPr sz="2300"/>
            </a:lvl8pPr>
            <a:lvl9pPr marL="4168815" indent="0">
              <a:buNone/>
              <a:defRPr sz="23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28730" y="5607131"/>
            <a:ext cx="7128510" cy="840819"/>
          </a:xfrm>
        </p:spPr>
        <p:txBody>
          <a:bodyPr/>
          <a:lstStyle>
            <a:lvl1pPr marL="0" indent="0">
              <a:buNone/>
              <a:defRPr sz="1600"/>
            </a:lvl1pPr>
            <a:lvl2pPr marL="521102" indent="0">
              <a:buNone/>
              <a:defRPr sz="1500"/>
            </a:lvl2pPr>
            <a:lvl3pPr marL="1042203" indent="0">
              <a:buNone/>
              <a:defRPr sz="1100"/>
            </a:lvl3pPr>
            <a:lvl4pPr marL="1563305" indent="0">
              <a:buNone/>
              <a:defRPr sz="1100"/>
            </a:lvl4pPr>
            <a:lvl5pPr marL="2084405" indent="0">
              <a:buNone/>
              <a:defRPr sz="1100"/>
            </a:lvl5pPr>
            <a:lvl6pPr marL="2605510" indent="0">
              <a:buNone/>
              <a:defRPr sz="1100"/>
            </a:lvl6pPr>
            <a:lvl7pPr marL="3126610" indent="0">
              <a:buNone/>
              <a:defRPr sz="1100"/>
            </a:lvl7pPr>
            <a:lvl8pPr marL="3647712" indent="0">
              <a:buNone/>
              <a:defRPr sz="1100"/>
            </a:lvl8pPr>
            <a:lvl9pPr marL="4168815" indent="0">
              <a:buNone/>
              <a:defRPr sz="11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BE020-E3D2-4B40-A05B-7CD782450F67}" type="datetimeFigureOut">
              <a:rPr lang="ru-RU" smtClean="0"/>
              <a:pPr/>
              <a:t>25.11.2019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D091-9B88-4E15-8364-9591871735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BE020-E3D2-4B40-A05B-7CD782450F67}" type="datetimeFigureOut">
              <a:rPr lang="ru-RU" smtClean="0"/>
              <a:pPr/>
              <a:t>25.11.2019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D091-9B88-4E15-8364-9591871735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613619" y="286908"/>
            <a:ext cx="2673191" cy="611294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94044" y="286908"/>
            <a:ext cx="7821560" cy="611294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BE020-E3D2-4B40-A05B-7CD782450F67}" type="datetimeFigureOut">
              <a:rPr lang="ru-RU" smtClean="0"/>
              <a:pPr/>
              <a:t>25.11.2019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D091-9B88-4E15-8364-9591871735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4045" y="286911"/>
            <a:ext cx="10692765" cy="1194065"/>
          </a:xfrm>
          <a:prstGeom prst="rect">
            <a:avLst/>
          </a:prstGeom>
        </p:spPr>
        <p:txBody>
          <a:bodyPr vert="horz" lIns="104221" tIns="52110" rIns="104221" bIns="5211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94045" y="1671693"/>
            <a:ext cx="10692765" cy="4728165"/>
          </a:xfrm>
          <a:prstGeom prst="rect">
            <a:avLst/>
          </a:prstGeom>
        </p:spPr>
        <p:txBody>
          <a:bodyPr vert="horz" lIns="104221" tIns="52110" rIns="104221" bIns="5211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594043" y="6640325"/>
            <a:ext cx="2772198" cy="381438"/>
          </a:xfrm>
          <a:prstGeom prst="rect">
            <a:avLst/>
          </a:prstGeom>
        </p:spPr>
        <p:txBody>
          <a:bodyPr vert="horz" lIns="104221" tIns="52110" rIns="104221" bIns="52110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0BE020-E3D2-4B40-A05B-7CD782450F67}" type="datetimeFigureOut">
              <a:rPr lang="ru-RU" smtClean="0"/>
              <a:pPr/>
              <a:t>25.11.2019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59293" y="6640325"/>
            <a:ext cx="3762269" cy="381438"/>
          </a:xfrm>
          <a:prstGeom prst="rect">
            <a:avLst/>
          </a:prstGeom>
        </p:spPr>
        <p:txBody>
          <a:bodyPr vert="horz" lIns="104221" tIns="52110" rIns="104221" bIns="52110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514611" y="6640325"/>
            <a:ext cx="2772198" cy="381438"/>
          </a:xfrm>
          <a:prstGeom prst="rect">
            <a:avLst/>
          </a:prstGeom>
        </p:spPr>
        <p:txBody>
          <a:bodyPr vert="horz" lIns="104221" tIns="52110" rIns="104221" bIns="52110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BAD091-9B88-4E15-8364-95918717355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042203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0828" indent="-390828" algn="l" defTabSz="1042203" rtl="0" eaLnBrk="1" latinLnBrk="0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46791" indent="-325689" algn="l" defTabSz="1042203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02756" indent="-260552" algn="l" defTabSz="1042203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823855" indent="-260552" algn="l" defTabSz="1042203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44958" indent="-260552" algn="l" defTabSz="1042203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66059" indent="-260552" algn="l" defTabSz="104220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87162" indent="-260552" algn="l" defTabSz="104220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08265" indent="-260552" algn="l" defTabSz="104220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29366" indent="-260552" algn="l" defTabSz="104220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042203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1102" algn="l" defTabSz="1042203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42203" algn="l" defTabSz="1042203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63305" algn="l" defTabSz="1042203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84405" algn="l" defTabSz="1042203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510" algn="l" defTabSz="1042203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26610" algn="l" defTabSz="1042203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47712" algn="l" defTabSz="1042203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68815" algn="l" defTabSz="1042203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wmf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emf"/><Relationship Id="rId5" Type="http://schemas.openxmlformats.org/officeDocument/2006/relationships/image" Target="../media/image15.emf"/><Relationship Id="rId4" Type="http://schemas.openxmlformats.org/officeDocument/2006/relationships/image" Target="../media/image14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Заголовок 1"/>
          <p:cNvSpPr txBox="1">
            <a:spLocks noGrp="1"/>
          </p:cNvSpPr>
          <p:nvPr>
            <p:ph type="title"/>
          </p:nvPr>
        </p:nvSpPr>
        <p:spPr>
          <a:xfrm>
            <a:off x="467818" y="341835"/>
            <a:ext cx="11366914" cy="1224136"/>
          </a:xfrm>
          <a:prstGeom prst="rect">
            <a:avLst/>
          </a:prstGeom>
        </p:spPr>
        <p:txBody>
          <a:bodyPr>
            <a:normAutofit/>
          </a:bodyPr>
          <a:lstStyle>
            <a:lvl1pPr defTabSz="1053388">
              <a:defRPr sz="5022"/>
            </a:lvl1pPr>
          </a:lstStyle>
          <a:p>
            <a:r>
              <a:rPr sz="3600" dirty="0" err="1"/>
              <a:t>Функциональная</a:t>
            </a:r>
            <a:r>
              <a:rPr sz="3600" dirty="0"/>
              <a:t> </a:t>
            </a:r>
            <a:r>
              <a:rPr sz="3600" dirty="0" err="1" smtClean="0"/>
              <a:t>грамотность</a:t>
            </a:r>
            <a:r>
              <a:rPr lang="ru-RU" sz="3600" dirty="0" smtClean="0"/>
              <a:t>  </a:t>
            </a:r>
            <a:r>
              <a:rPr lang="ru-RU" sz="3600" b="0" i="1" dirty="0" smtClean="0"/>
              <a:t>(определение 1)</a:t>
            </a:r>
            <a:endParaRPr sz="3600" b="0" i="1" dirty="0"/>
          </a:p>
        </p:txBody>
      </p:sp>
      <p:sp>
        <p:nvSpPr>
          <p:cNvPr id="248" name="Объект 2"/>
          <p:cNvSpPr txBox="1">
            <a:spLocks noGrp="1"/>
          </p:cNvSpPr>
          <p:nvPr>
            <p:ph type="body" idx="1"/>
          </p:nvPr>
        </p:nvSpPr>
        <p:spPr>
          <a:xfrm>
            <a:off x="594042" y="1781994"/>
            <a:ext cx="10692767" cy="5040559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90525" indent="-28575">
              <a:buNone/>
            </a:pPr>
            <a:r>
              <a:rPr lang="ru-RU" sz="4000" b="1" dirty="0" smtClean="0"/>
              <a:t>Леонтьев А.А</a:t>
            </a:r>
            <a:r>
              <a:rPr lang="ru-RU" sz="4000" dirty="0" smtClean="0"/>
              <a:t>.: «Функционально грамотный человек — это человек, который способен использовать все постоянно приобретаемые в течение жизни знания, умения и навыки для решения максимально широкого диапазона жизненных задач в различных сферах человеческой деятельности, общения и социальных отношений»</a:t>
            </a:r>
            <a:endParaRPr lang="ru-RU" sz="4000" i="1" dirty="0"/>
          </a:p>
        </p:txBody>
      </p:sp>
      <p:sp>
        <p:nvSpPr>
          <p:cNvPr id="249" name="Номер слайда 3"/>
          <p:cNvSpPr txBox="1">
            <a:spLocks noGrp="1"/>
          </p:cNvSpPr>
          <p:nvPr>
            <p:ph type="sldNum" sz="quarter" idx="4294967295"/>
          </p:nvPr>
        </p:nvSpPr>
        <p:spPr>
          <a:xfrm>
            <a:off x="11072091" y="5880403"/>
            <a:ext cx="214717" cy="276874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76517" tIns="38258" rIns="76517" bIns="38258"/>
          <a:lstStyle/>
          <a:p>
            <a:fld id="{86CB4B4D-7CA3-9044-876B-883B54F8677D}" type="slidenum">
              <a:rPr/>
              <a:pPr/>
              <a:t>1</a:t>
            </a:fld>
            <a:endParaRPr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Заголовок 1"/>
          <p:cNvSpPr txBox="1">
            <a:spLocks noGrp="1"/>
          </p:cNvSpPr>
          <p:nvPr>
            <p:ph type="title"/>
          </p:nvPr>
        </p:nvSpPr>
        <p:spPr>
          <a:xfrm>
            <a:off x="467818" y="341835"/>
            <a:ext cx="11366914" cy="1224136"/>
          </a:xfrm>
          <a:prstGeom prst="rect">
            <a:avLst/>
          </a:prstGeom>
        </p:spPr>
        <p:txBody>
          <a:bodyPr>
            <a:normAutofit/>
          </a:bodyPr>
          <a:lstStyle>
            <a:lvl1pPr defTabSz="1053388">
              <a:defRPr sz="5022"/>
            </a:lvl1pPr>
          </a:lstStyle>
          <a:p>
            <a:r>
              <a:rPr sz="3600" dirty="0" err="1"/>
              <a:t>Функциональная</a:t>
            </a:r>
            <a:r>
              <a:rPr sz="3600" dirty="0"/>
              <a:t> </a:t>
            </a:r>
            <a:r>
              <a:rPr sz="3600" dirty="0" err="1" smtClean="0"/>
              <a:t>грамотность</a:t>
            </a:r>
            <a:r>
              <a:rPr lang="ru-RU" sz="3600" dirty="0" smtClean="0"/>
              <a:t>  </a:t>
            </a:r>
            <a:r>
              <a:rPr lang="ru-RU" sz="3600" b="0" i="1" dirty="0" smtClean="0"/>
              <a:t>(определение 2)</a:t>
            </a:r>
            <a:endParaRPr sz="3600" b="0" i="1" dirty="0"/>
          </a:p>
        </p:txBody>
      </p:sp>
      <p:sp>
        <p:nvSpPr>
          <p:cNvPr id="248" name="Объект 2"/>
          <p:cNvSpPr txBox="1">
            <a:spLocks noGrp="1"/>
          </p:cNvSpPr>
          <p:nvPr>
            <p:ph type="body" idx="1"/>
          </p:nvPr>
        </p:nvSpPr>
        <p:spPr>
          <a:xfrm>
            <a:off x="594042" y="1781994"/>
            <a:ext cx="10692767" cy="5040559"/>
          </a:xfrm>
          <a:prstGeom prst="rect">
            <a:avLst/>
          </a:prstGeom>
        </p:spPr>
        <p:txBody>
          <a:bodyPr>
            <a:normAutofit fontScale="70000" lnSpcReduction="20000"/>
          </a:bodyPr>
          <a:lstStyle/>
          <a:p>
            <a:pPr marL="390525" lvl="0" indent="-28575" algn="just">
              <a:buNone/>
            </a:pPr>
            <a:r>
              <a:rPr lang="ru-RU" sz="4500" b="1" dirty="0" smtClean="0"/>
              <a:t>Новый</a:t>
            </a:r>
            <a:r>
              <a:rPr lang="ru-RU" sz="4500" b="1" i="1" dirty="0" smtClean="0"/>
              <a:t> </a:t>
            </a:r>
            <a:r>
              <a:rPr lang="ru-RU" sz="4500" b="1" dirty="0" smtClean="0"/>
              <a:t>словарь</a:t>
            </a:r>
            <a:r>
              <a:rPr lang="ru-RU" sz="4500" b="1" i="1" dirty="0" smtClean="0"/>
              <a:t> </a:t>
            </a:r>
            <a:r>
              <a:rPr lang="ru-RU" sz="4500" b="1" dirty="0" smtClean="0"/>
              <a:t>методических</a:t>
            </a:r>
            <a:r>
              <a:rPr lang="ru-RU" sz="4500" b="1" i="1" dirty="0" smtClean="0"/>
              <a:t> </a:t>
            </a:r>
            <a:r>
              <a:rPr lang="ru-RU" sz="4500" b="1" dirty="0" smtClean="0"/>
              <a:t>терминов</a:t>
            </a:r>
            <a:r>
              <a:rPr lang="ru-RU" sz="4500" b="1" i="1" dirty="0" smtClean="0"/>
              <a:t> </a:t>
            </a:r>
            <a:r>
              <a:rPr lang="ru-RU" sz="4500" b="1" dirty="0" smtClean="0"/>
              <a:t>и</a:t>
            </a:r>
            <a:r>
              <a:rPr lang="ru-RU" sz="4500" b="1" i="1" dirty="0" smtClean="0"/>
              <a:t> </a:t>
            </a:r>
            <a:r>
              <a:rPr lang="ru-RU" sz="4500" b="1" dirty="0" smtClean="0"/>
              <a:t>понятий:</a:t>
            </a:r>
            <a:r>
              <a:rPr lang="ru-RU" sz="4500" dirty="0" smtClean="0"/>
              <a:t> «ФУНКЦИОНАЛЬНАЯ ГРАМОТНОСТЬ. Способность человека вступать в отношения с внешней средой и максимально быстро адаптироваться и функционировать в ней. В отличие от элементарной грамотности как способности личности читать, понимать, составлять короткие тексты и осуществлять простейшие арифметические действия, Ф.г. есть уровень знаний, умений и навыков, обеспечивающий нормальное функционирование личности в системе социальных отношений, который считается минимально необходимым для осуществления жизнедеятельности личности в конкретной культурной среде»</a:t>
            </a:r>
          </a:p>
        </p:txBody>
      </p:sp>
      <p:sp>
        <p:nvSpPr>
          <p:cNvPr id="249" name="Номер слайда 3"/>
          <p:cNvSpPr txBox="1">
            <a:spLocks noGrp="1"/>
          </p:cNvSpPr>
          <p:nvPr>
            <p:ph type="sldNum" sz="quarter" idx="4294967295"/>
          </p:nvPr>
        </p:nvSpPr>
        <p:spPr>
          <a:xfrm>
            <a:off x="11072091" y="5880403"/>
            <a:ext cx="214717" cy="276874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76517" tIns="38258" rIns="76517" bIns="38258"/>
          <a:lstStyle/>
          <a:p>
            <a:fld id="{86CB4B4D-7CA3-9044-876B-883B54F8677D}" type="slidenum">
              <a:rPr smtClean="0"/>
              <a:pPr/>
              <a:t>2</a:t>
            </a:fld>
            <a:endParaRPr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Заголовок 1"/>
          <p:cNvSpPr txBox="1">
            <a:spLocks noGrp="1"/>
          </p:cNvSpPr>
          <p:nvPr>
            <p:ph type="title"/>
          </p:nvPr>
        </p:nvSpPr>
        <p:spPr>
          <a:xfrm>
            <a:off x="467818" y="341835"/>
            <a:ext cx="11366914" cy="1224136"/>
          </a:xfrm>
          <a:prstGeom prst="rect">
            <a:avLst/>
          </a:prstGeom>
        </p:spPr>
        <p:txBody>
          <a:bodyPr>
            <a:normAutofit/>
          </a:bodyPr>
          <a:lstStyle>
            <a:lvl1pPr defTabSz="1053388">
              <a:defRPr sz="5022"/>
            </a:lvl1pPr>
          </a:lstStyle>
          <a:p>
            <a:r>
              <a:rPr sz="3600" dirty="0" err="1"/>
              <a:t>Функциональная</a:t>
            </a:r>
            <a:r>
              <a:rPr sz="3600" dirty="0"/>
              <a:t> </a:t>
            </a:r>
            <a:r>
              <a:rPr sz="3600" dirty="0" err="1" smtClean="0"/>
              <a:t>грамотность</a:t>
            </a:r>
            <a:r>
              <a:rPr lang="ru-RU" sz="3600" dirty="0" smtClean="0"/>
              <a:t> </a:t>
            </a:r>
            <a:r>
              <a:rPr lang="ru-RU" sz="3600" b="0" i="1" dirty="0" smtClean="0"/>
              <a:t>(определение 3)</a:t>
            </a:r>
            <a:endParaRPr sz="3600" b="0" i="1" dirty="0"/>
          </a:p>
        </p:txBody>
      </p:sp>
      <p:sp>
        <p:nvSpPr>
          <p:cNvPr id="248" name="Объект 2"/>
          <p:cNvSpPr txBox="1">
            <a:spLocks noGrp="1"/>
          </p:cNvSpPr>
          <p:nvPr>
            <p:ph type="body" idx="1"/>
          </p:nvPr>
        </p:nvSpPr>
        <p:spPr>
          <a:xfrm>
            <a:off x="594042" y="1781994"/>
            <a:ext cx="10692767" cy="5040559"/>
          </a:xfrm>
          <a:prstGeom prst="rect">
            <a:avLst/>
          </a:prstGeo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b="1" dirty="0" smtClean="0"/>
              <a:t>Виноградова Н.Ф.</a:t>
            </a:r>
            <a:r>
              <a:rPr lang="ru-RU" dirty="0" smtClean="0"/>
              <a:t>:</a:t>
            </a:r>
            <a:r>
              <a:rPr lang="ru-RU" b="1" dirty="0" smtClean="0"/>
              <a:t> «</a:t>
            </a:r>
            <a:r>
              <a:rPr lang="ru-RU" dirty="0" smtClean="0"/>
              <a:t>Функциональная грамотность сегодня — это</a:t>
            </a:r>
            <a:r>
              <a:rPr lang="ru-RU" b="1" dirty="0" smtClean="0"/>
              <a:t> </a:t>
            </a:r>
            <a:r>
              <a:rPr lang="ru-RU" dirty="0" smtClean="0"/>
              <a:t>базовое образовани</a:t>
            </a:r>
            <a:r>
              <a:rPr lang="ru-RU" b="1" dirty="0" smtClean="0"/>
              <a:t>е </a:t>
            </a:r>
            <a:r>
              <a:rPr lang="ru-RU" dirty="0" smtClean="0"/>
              <a:t>личности  &lt;…&gt; Ребенок </a:t>
            </a:r>
            <a:r>
              <a:rPr lang="en-US" dirty="0" smtClean="0"/>
              <a:t>&lt;</a:t>
            </a:r>
            <a:r>
              <a:rPr lang="ru-RU" dirty="0" smtClean="0"/>
              <a:t>…</a:t>
            </a:r>
            <a:r>
              <a:rPr lang="en-US" dirty="0" smtClean="0"/>
              <a:t>&gt; </a:t>
            </a:r>
            <a:r>
              <a:rPr lang="ru-RU" dirty="0" smtClean="0"/>
              <a:t>должен обладать:</a:t>
            </a:r>
          </a:p>
          <a:p>
            <a:pPr lvl="0">
              <a:buNone/>
            </a:pPr>
            <a:r>
              <a:rPr lang="ru-RU" dirty="0" smtClean="0"/>
              <a:t>- готовностью успешно взаимодействовать с изменяющимся окружающим миром …;</a:t>
            </a:r>
          </a:p>
          <a:p>
            <a:pPr lvl="0">
              <a:buNone/>
            </a:pPr>
            <a:r>
              <a:rPr lang="ru-RU" dirty="0" smtClean="0"/>
              <a:t>- возможностью решать различные (в том числе нестандартные) учебные и жизненные задачи…;</a:t>
            </a:r>
          </a:p>
          <a:p>
            <a:pPr lvl="0">
              <a:buNone/>
            </a:pPr>
            <a:r>
              <a:rPr lang="ru-RU" dirty="0" smtClean="0"/>
              <a:t>- способностью строить социальные отношения…;</a:t>
            </a:r>
          </a:p>
          <a:p>
            <a:pPr>
              <a:buNone/>
            </a:pPr>
            <a:r>
              <a:rPr lang="ru-RU" dirty="0" smtClean="0"/>
              <a:t>- совокупностью рефлексивных умений, обеспечивающих оценку своей грамотности, стремление к дальнейшему образованию…» </a:t>
            </a:r>
          </a:p>
        </p:txBody>
      </p:sp>
      <p:sp>
        <p:nvSpPr>
          <p:cNvPr id="249" name="Номер слайда 3"/>
          <p:cNvSpPr txBox="1">
            <a:spLocks noGrp="1"/>
          </p:cNvSpPr>
          <p:nvPr>
            <p:ph type="sldNum" sz="quarter" idx="4294967295"/>
          </p:nvPr>
        </p:nvSpPr>
        <p:spPr>
          <a:xfrm>
            <a:off x="11072091" y="5880403"/>
            <a:ext cx="214717" cy="276874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76517" tIns="38258" rIns="76517" bIns="38258"/>
          <a:lstStyle/>
          <a:p>
            <a:fld id="{86CB4B4D-7CA3-9044-876B-883B54F8677D}" type="slidenum">
              <a:rPr/>
              <a:pPr/>
              <a:t>3</a:t>
            </a:fld>
            <a:endParaRPr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Заголовок 1"/>
          <p:cNvSpPr txBox="1">
            <a:spLocks noGrp="1"/>
          </p:cNvSpPr>
          <p:nvPr>
            <p:ph type="title"/>
          </p:nvPr>
        </p:nvSpPr>
        <p:spPr>
          <a:xfrm>
            <a:off x="467818" y="341835"/>
            <a:ext cx="11366914" cy="1224136"/>
          </a:xfrm>
          <a:prstGeom prst="rect">
            <a:avLst/>
          </a:prstGeom>
        </p:spPr>
        <p:txBody>
          <a:bodyPr>
            <a:normAutofit/>
          </a:bodyPr>
          <a:lstStyle>
            <a:lvl1pPr defTabSz="1053388">
              <a:defRPr sz="5022"/>
            </a:lvl1pPr>
          </a:lstStyle>
          <a:p>
            <a:r>
              <a:rPr sz="3600" dirty="0" err="1"/>
              <a:t>Функциональная</a:t>
            </a:r>
            <a:r>
              <a:rPr sz="3600" dirty="0"/>
              <a:t> </a:t>
            </a:r>
            <a:r>
              <a:rPr sz="3600" dirty="0" err="1" smtClean="0"/>
              <a:t>грамотность</a:t>
            </a:r>
            <a:r>
              <a:rPr lang="ru-RU" sz="3600" dirty="0" smtClean="0"/>
              <a:t> </a:t>
            </a:r>
            <a:r>
              <a:rPr lang="ru-RU" sz="3600" b="0" i="1" dirty="0" smtClean="0"/>
              <a:t>(определение 4)</a:t>
            </a:r>
            <a:endParaRPr sz="3600" b="0" i="1" dirty="0"/>
          </a:p>
        </p:txBody>
      </p:sp>
      <p:sp>
        <p:nvSpPr>
          <p:cNvPr id="248" name="Объект 2"/>
          <p:cNvSpPr txBox="1">
            <a:spLocks noGrp="1"/>
          </p:cNvSpPr>
          <p:nvPr>
            <p:ph type="body" idx="1"/>
          </p:nvPr>
        </p:nvSpPr>
        <p:spPr>
          <a:xfrm>
            <a:off x="594042" y="1421954"/>
            <a:ext cx="10692767" cy="5400599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r>
              <a:rPr lang="ru-RU" dirty="0" smtClean="0"/>
              <a:t>Определение функциональной грамотности в</a:t>
            </a:r>
            <a:r>
              <a:rPr lang="ru-RU" b="1" dirty="0" smtClean="0"/>
              <a:t> исследовании </a:t>
            </a:r>
            <a:r>
              <a:rPr lang="en-US" b="1" dirty="0" smtClean="0"/>
              <a:t>PISA </a:t>
            </a:r>
            <a:r>
              <a:rPr lang="ru-RU" dirty="0" smtClean="0"/>
              <a:t>заложено в основном вопросе, на который отвечает исследование: «Обладают ли учащиеся 15-летнего возраста, получившие обязательное общее образование, знаниями и умениями, необходимыми им для полноценного функционирования в современном обществе, т.е. для решения широкого диапазона задач в различных сферах человеческой деятельности, общения и социальных отношений?»</a:t>
            </a:r>
          </a:p>
          <a:p>
            <a:endParaRPr lang="ru-RU" sz="4000" i="1" dirty="0"/>
          </a:p>
        </p:txBody>
      </p:sp>
      <p:sp>
        <p:nvSpPr>
          <p:cNvPr id="249" name="Номер слайда 3"/>
          <p:cNvSpPr txBox="1">
            <a:spLocks noGrp="1"/>
          </p:cNvSpPr>
          <p:nvPr>
            <p:ph type="sldNum" sz="quarter" idx="4294967295"/>
          </p:nvPr>
        </p:nvSpPr>
        <p:spPr>
          <a:xfrm>
            <a:off x="11072091" y="5880403"/>
            <a:ext cx="214717" cy="276874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76517" tIns="38258" rIns="76517" bIns="38258"/>
          <a:lstStyle/>
          <a:p>
            <a:fld id="{86CB4B4D-7CA3-9044-876B-883B54F8677D}" type="slidenum">
              <a:rPr/>
              <a:pPr/>
              <a:t>4</a:t>
            </a:fld>
            <a:endParaRPr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4044" y="0"/>
            <a:ext cx="10692765" cy="1061915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dirty="0" smtClean="0"/>
              <a:t>Содержательная и </a:t>
            </a:r>
            <a:r>
              <a:rPr lang="ru-RU" dirty="0" err="1" smtClean="0"/>
              <a:t>критериальная</a:t>
            </a:r>
            <a:r>
              <a:rPr lang="ru-RU" dirty="0" smtClean="0"/>
              <a:t> база оценки качества образования</a:t>
            </a:r>
            <a:endParaRPr lang="ru-RU" dirty="0"/>
          </a:p>
        </p:txBody>
      </p:sp>
      <p:pic>
        <p:nvPicPr>
          <p:cNvPr id="1433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372473" y="1061914"/>
            <a:ext cx="5040560" cy="3312368"/>
          </a:xfrm>
        </p:spPr>
      </p:pic>
      <p:pic>
        <p:nvPicPr>
          <p:cNvPr id="6" name="Рисунок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401" y="4734322"/>
            <a:ext cx="5345430" cy="2101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826" y="1061914"/>
            <a:ext cx="4968552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323802" y="4950346"/>
            <a:ext cx="482453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002060"/>
                </a:solidFill>
                <a:cs typeface="Arial" panose="020B0604020202020204" pitchFamily="34" charset="0"/>
              </a:rPr>
              <a:t>Через оценку качества образования система образования настраивается на новые результаты</a:t>
            </a:r>
            <a:r>
              <a:rPr lang="en-US" sz="2400" b="1" i="1" dirty="0" smtClean="0">
                <a:solidFill>
                  <a:srgbClr val="002060"/>
                </a:solidFill>
                <a:cs typeface="Arial" panose="020B0604020202020204" pitchFamily="34" charset="0"/>
              </a:rPr>
              <a:t>.</a:t>
            </a:r>
            <a:r>
              <a:rPr lang="ru-RU" sz="2400" b="1" i="1" dirty="0" smtClean="0">
                <a:solidFill>
                  <a:srgbClr val="002060"/>
                </a:solidFill>
                <a:cs typeface="Arial" panose="020B0604020202020204" pitchFamily="34" charset="0"/>
              </a:rPr>
              <a:t/>
            </a:r>
            <a:br>
              <a:rPr lang="ru-RU" sz="2400" b="1" i="1" dirty="0" smtClean="0">
                <a:solidFill>
                  <a:srgbClr val="002060"/>
                </a:solidFill>
                <a:cs typeface="Arial" panose="020B0604020202020204" pitchFamily="34" charset="0"/>
              </a:rPr>
            </a:br>
            <a:endParaRPr lang="ru-RU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7452593" y="4374282"/>
            <a:ext cx="158417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ОЭСР 2030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794" y="286910"/>
            <a:ext cx="11449272" cy="775005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Результаты российских учащихся  по отдельным областям содержания образования (2015-2016 годы)</a:t>
            </a: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/>
          <a:srcRect r="44766" b="22087"/>
          <a:stretch>
            <a:fillRect/>
          </a:stretch>
        </p:blipFill>
        <p:spPr>
          <a:xfrm>
            <a:off x="1725583" y="1224740"/>
            <a:ext cx="8929750" cy="555093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2389645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937" y="286909"/>
            <a:ext cx="9738871" cy="775005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Динамика результатов российских учащихся за период с 1995 по 2016 годы</a:t>
            </a:r>
            <a:endParaRPr lang="ru-RU" dirty="0"/>
          </a:p>
        </p:txBody>
      </p:sp>
      <p:pic>
        <p:nvPicPr>
          <p:cNvPr id="4" name="Рисунок 3" descr="PISA_WebBanner6-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8964761" y="6174482"/>
            <a:ext cx="2688850" cy="828000"/>
          </a:xfrm>
          <a:prstGeom prst="rect">
            <a:avLst/>
          </a:prstGeom>
        </p:spPr>
      </p:pic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10620945" y="917898"/>
            <a:ext cx="1021581" cy="1011039"/>
            <a:chOff x="8845" y="281"/>
            <a:chExt cx="816" cy="685"/>
          </a:xfrm>
        </p:grpSpPr>
        <p:sp>
          <p:nvSpPr>
            <p:cNvPr id="126" name="Freeform 10"/>
            <p:cNvSpPr>
              <a:spLocks/>
            </p:cNvSpPr>
            <p:nvPr/>
          </p:nvSpPr>
          <p:spPr bwMode="auto">
            <a:xfrm>
              <a:off x="8845" y="281"/>
              <a:ext cx="816" cy="685"/>
            </a:xfrm>
            <a:custGeom>
              <a:avLst/>
              <a:gdLst/>
              <a:ahLst/>
              <a:cxnLst>
                <a:cxn ang="0">
                  <a:pos x="0" y="684"/>
                </a:cxn>
                <a:cxn ang="0">
                  <a:pos x="816" y="684"/>
                </a:cxn>
                <a:cxn ang="0">
                  <a:pos x="816" y="0"/>
                </a:cxn>
                <a:cxn ang="0">
                  <a:pos x="0" y="0"/>
                </a:cxn>
                <a:cxn ang="0">
                  <a:pos x="0" y="684"/>
                </a:cxn>
              </a:cxnLst>
              <a:rect l="0" t="0" r="r" b="b"/>
              <a:pathLst>
                <a:path w="816" h="685">
                  <a:moveTo>
                    <a:pt x="0" y="684"/>
                  </a:moveTo>
                  <a:lnTo>
                    <a:pt x="816" y="684"/>
                  </a:lnTo>
                  <a:lnTo>
                    <a:pt x="816" y="0"/>
                  </a:lnTo>
                  <a:lnTo>
                    <a:pt x="0" y="0"/>
                  </a:lnTo>
                  <a:lnTo>
                    <a:pt x="0" y="68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grpSp>
          <p:nvGrpSpPr>
            <p:cNvPr id="5" name="Group 11"/>
            <p:cNvGrpSpPr>
              <a:grpSpLocks/>
            </p:cNvGrpSpPr>
            <p:nvPr/>
          </p:nvGrpSpPr>
          <p:grpSpPr bwMode="auto">
            <a:xfrm>
              <a:off x="8887" y="336"/>
              <a:ext cx="727" cy="154"/>
              <a:chOff x="8887" y="336"/>
              <a:chExt cx="727" cy="154"/>
            </a:xfrm>
          </p:grpSpPr>
          <p:sp>
            <p:nvSpPr>
              <p:cNvPr id="143" name="Freeform 12"/>
              <p:cNvSpPr>
                <a:spLocks/>
              </p:cNvSpPr>
              <p:nvPr/>
            </p:nvSpPr>
            <p:spPr bwMode="auto">
              <a:xfrm>
                <a:off x="8887" y="336"/>
                <a:ext cx="727" cy="154"/>
              </a:xfrm>
              <a:custGeom>
                <a:avLst/>
                <a:gdLst/>
                <a:ahLst/>
                <a:cxnLst>
                  <a:cxn ang="0">
                    <a:pos x="89" y="20"/>
                  </a:cxn>
                  <a:cxn ang="0">
                    <a:pos x="53" y="20"/>
                  </a:cxn>
                  <a:cxn ang="0">
                    <a:pos x="53" y="29"/>
                  </a:cxn>
                  <a:cxn ang="0">
                    <a:pos x="53" y="39"/>
                  </a:cxn>
                  <a:cxn ang="0">
                    <a:pos x="53" y="118"/>
                  </a:cxn>
                  <a:cxn ang="0">
                    <a:pos x="53" y="126"/>
                  </a:cxn>
                  <a:cxn ang="0">
                    <a:pos x="52" y="131"/>
                  </a:cxn>
                  <a:cxn ang="0">
                    <a:pos x="52" y="135"/>
                  </a:cxn>
                  <a:cxn ang="0">
                    <a:pos x="51" y="137"/>
                  </a:cxn>
                  <a:cxn ang="0">
                    <a:pos x="27" y="146"/>
                  </a:cxn>
                  <a:cxn ang="0">
                    <a:pos x="27" y="149"/>
                  </a:cxn>
                  <a:cxn ang="0">
                    <a:pos x="48" y="148"/>
                  </a:cxn>
                  <a:cxn ang="0">
                    <a:pos x="67" y="148"/>
                  </a:cxn>
                  <a:cxn ang="0">
                    <a:pos x="111" y="148"/>
                  </a:cxn>
                  <a:cxn ang="0">
                    <a:pos x="114" y="146"/>
                  </a:cxn>
                  <a:cxn ang="0">
                    <a:pos x="92" y="138"/>
                  </a:cxn>
                  <a:cxn ang="0">
                    <a:pos x="90" y="137"/>
                  </a:cxn>
                  <a:cxn ang="0">
                    <a:pos x="89" y="131"/>
                  </a:cxn>
                  <a:cxn ang="0">
                    <a:pos x="88" y="118"/>
                  </a:cxn>
                  <a:cxn ang="0">
                    <a:pos x="88" y="39"/>
                  </a:cxn>
                  <a:cxn ang="0">
                    <a:pos x="88" y="29"/>
                  </a:cxn>
                  <a:cxn ang="0">
                    <a:pos x="89" y="20"/>
                  </a:cxn>
                </a:cxnLst>
                <a:rect l="0" t="0" r="r" b="b"/>
                <a:pathLst>
                  <a:path w="727" h="154">
                    <a:moveTo>
                      <a:pt x="89" y="20"/>
                    </a:moveTo>
                    <a:lnTo>
                      <a:pt x="53" y="20"/>
                    </a:lnTo>
                    <a:lnTo>
                      <a:pt x="53" y="29"/>
                    </a:lnTo>
                    <a:lnTo>
                      <a:pt x="53" y="39"/>
                    </a:lnTo>
                    <a:lnTo>
                      <a:pt x="53" y="118"/>
                    </a:lnTo>
                    <a:lnTo>
                      <a:pt x="53" y="126"/>
                    </a:lnTo>
                    <a:lnTo>
                      <a:pt x="52" y="131"/>
                    </a:lnTo>
                    <a:lnTo>
                      <a:pt x="52" y="135"/>
                    </a:lnTo>
                    <a:lnTo>
                      <a:pt x="51" y="137"/>
                    </a:lnTo>
                    <a:lnTo>
                      <a:pt x="27" y="146"/>
                    </a:lnTo>
                    <a:lnTo>
                      <a:pt x="27" y="149"/>
                    </a:lnTo>
                    <a:lnTo>
                      <a:pt x="48" y="148"/>
                    </a:lnTo>
                    <a:lnTo>
                      <a:pt x="67" y="148"/>
                    </a:lnTo>
                    <a:lnTo>
                      <a:pt x="111" y="148"/>
                    </a:lnTo>
                    <a:lnTo>
                      <a:pt x="114" y="146"/>
                    </a:lnTo>
                    <a:lnTo>
                      <a:pt x="92" y="138"/>
                    </a:lnTo>
                    <a:lnTo>
                      <a:pt x="90" y="137"/>
                    </a:lnTo>
                    <a:lnTo>
                      <a:pt x="89" y="131"/>
                    </a:lnTo>
                    <a:lnTo>
                      <a:pt x="88" y="118"/>
                    </a:lnTo>
                    <a:lnTo>
                      <a:pt x="88" y="39"/>
                    </a:lnTo>
                    <a:lnTo>
                      <a:pt x="88" y="29"/>
                    </a:lnTo>
                    <a:lnTo>
                      <a:pt x="89" y="2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44" name="Freeform 13"/>
              <p:cNvSpPr>
                <a:spLocks/>
              </p:cNvSpPr>
              <p:nvPr/>
            </p:nvSpPr>
            <p:spPr bwMode="auto">
              <a:xfrm>
                <a:off x="8887" y="336"/>
                <a:ext cx="727" cy="154"/>
              </a:xfrm>
              <a:custGeom>
                <a:avLst/>
                <a:gdLst/>
                <a:ahLst/>
                <a:cxnLst>
                  <a:cxn ang="0">
                    <a:pos x="111" y="148"/>
                  </a:cxn>
                  <a:cxn ang="0">
                    <a:pos x="67" y="148"/>
                  </a:cxn>
                  <a:cxn ang="0">
                    <a:pos x="87" y="148"/>
                  </a:cxn>
                  <a:cxn ang="0">
                    <a:pos x="107" y="149"/>
                  </a:cxn>
                  <a:cxn ang="0">
                    <a:pos x="111" y="148"/>
                  </a:cxn>
                </a:cxnLst>
                <a:rect l="0" t="0" r="r" b="b"/>
                <a:pathLst>
                  <a:path w="727" h="154">
                    <a:moveTo>
                      <a:pt x="111" y="148"/>
                    </a:moveTo>
                    <a:lnTo>
                      <a:pt x="67" y="148"/>
                    </a:lnTo>
                    <a:lnTo>
                      <a:pt x="87" y="148"/>
                    </a:lnTo>
                    <a:lnTo>
                      <a:pt x="107" y="149"/>
                    </a:lnTo>
                    <a:lnTo>
                      <a:pt x="111" y="1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45" name="Freeform 14"/>
              <p:cNvSpPr>
                <a:spLocks/>
              </p:cNvSpPr>
              <p:nvPr/>
            </p:nvSpPr>
            <p:spPr bwMode="auto">
              <a:xfrm>
                <a:off x="8887" y="336"/>
                <a:ext cx="727" cy="154"/>
              </a:xfrm>
              <a:custGeom>
                <a:avLst/>
                <a:gdLst/>
                <a:ahLst/>
                <a:cxnLst>
                  <a:cxn ang="0">
                    <a:pos x="1" y="3"/>
                  </a:cxn>
                  <a:cxn ang="0">
                    <a:pos x="0" y="45"/>
                  </a:cxn>
                  <a:cxn ang="0">
                    <a:pos x="3" y="45"/>
                  </a:cxn>
                  <a:cxn ang="0">
                    <a:pos x="10" y="27"/>
                  </a:cxn>
                  <a:cxn ang="0">
                    <a:pos x="12" y="20"/>
                  </a:cxn>
                  <a:cxn ang="0">
                    <a:pos x="142" y="20"/>
                  </a:cxn>
                  <a:cxn ang="0">
                    <a:pos x="142" y="5"/>
                  </a:cxn>
                  <a:cxn ang="0">
                    <a:pos x="82" y="5"/>
                  </a:cxn>
                  <a:cxn ang="0">
                    <a:pos x="59" y="5"/>
                  </a:cxn>
                  <a:cxn ang="0">
                    <a:pos x="38" y="4"/>
                  </a:cxn>
                  <a:cxn ang="0">
                    <a:pos x="1" y="3"/>
                  </a:cxn>
                </a:cxnLst>
                <a:rect l="0" t="0" r="r" b="b"/>
                <a:pathLst>
                  <a:path w="727" h="154">
                    <a:moveTo>
                      <a:pt x="1" y="3"/>
                    </a:moveTo>
                    <a:lnTo>
                      <a:pt x="0" y="45"/>
                    </a:lnTo>
                    <a:lnTo>
                      <a:pt x="3" y="45"/>
                    </a:lnTo>
                    <a:lnTo>
                      <a:pt x="10" y="27"/>
                    </a:lnTo>
                    <a:lnTo>
                      <a:pt x="12" y="20"/>
                    </a:lnTo>
                    <a:lnTo>
                      <a:pt x="142" y="20"/>
                    </a:lnTo>
                    <a:lnTo>
                      <a:pt x="142" y="5"/>
                    </a:lnTo>
                    <a:lnTo>
                      <a:pt x="82" y="5"/>
                    </a:lnTo>
                    <a:lnTo>
                      <a:pt x="59" y="5"/>
                    </a:lnTo>
                    <a:lnTo>
                      <a:pt x="38" y="4"/>
                    </a:lnTo>
                    <a:lnTo>
                      <a:pt x="1" y="3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46" name="Freeform 15"/>
              <p:cNvSpPr>
                <a:spLocks/>
              </p:cNvSpPr>
              <p:nvPr/>
            </p:nvSpPr>
            <p:spPr bwMode="auto">
              <a:xfrm>
                <a:off x="8887" y="336"/>
                <a:ext cx="727" cy="154"/>
              </a:xfrm>
              <a:custGeom>
                <a:avLst/>
                <a:gdLst/>
                <a:ahLst/>
                <a:cxnLst>
                  <a:cxn ang="0">
                    <a:pos x="142" y="20"/>
                  </a:cxn>
                  <a:cxn ang="0">
                    <a:pos x="129" y="20"/>
                  </a:cxn>
                  <a:cxn ang="0">
                    <a:pos x="132" y="27"/>
                  </a:cxn>
                  <a:cxn ang="0">
                    <a:pos x="138" y="45"/>
                  </a:cxn>
                  <a:cxn ang="0">
                    <a:pos x="142" y="45"/>
                  </a:cxn>
                  <a:cxn ang="0">
                    <a:pos x="142" y="20"/>
                  </a:cxn>
                </a:cxnLst>
                <a:rect l="0" t="0" r="r" b="b"/>
                <a:pathLst>
                  <a:path w="727" h="154">
                    <a:moveTo>
                      <a:pt x="142" y="20"/>
                    </a:moveTo>
                    <a:lnTo>
                      <a:pt x="129" y="20"/>
                    </a:lnTo>
                    <a:lnTo>
                      <a:pt x="132" y="27"/>
                    </a:lnTo>
                    <a:lnTo>
                      <a:pt x="138" y="45"/>
                    </a:lnTo>
                    <a:lnTo>
                      <a:pt x="142" y="45"/>
                    </a:lnTo>
                    <a:lnTo>
                      <a:pt x="142" y="2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47" name="Freeform 16"/>
              <p:cNvSpPr>
                <a:spLocks/>
              </p:cNvSpPr>
              <p:nvPr/>
            </p:nvSpPr>
            <p:spPr bwMode="auto">
              <a:xfrm>
                <a:off x="8887" y="336"/>
                <a:ext cx="727" cy="154"/>
              </a:xfrm>
              <a:custGeom>
                <a:avLst/>
                <a:gdLst/>
                <a:ahLst/>
                <a:cxnLst>
                  <a:cxn ang="0">
                    <a:pos x="142" y="3"/>
                  </a:cxn>
                  <a:cxn ang="0">
                    <a:pos x="102" y="5"/>
                  </a:cxn>
                  <a:cxn ang="0">
                    <a:pos x="82" y="5"/>
                  </a:cxn>
                  <a:cxn ang="0">
                    <a:pos x="142" y="5"/>
                  </a:cxn>
                  <a:cxn ang="0">
                    <a:pos x="142" y="3"/>
                  </a:cxn>
                </a:cxnLst>
                <a:rect l="0" t="0" r="r" b="b"/>
                <a:pathLst>
                  <a:path w="727" h="154">
                    <a:moveTo>
                      <a:pt x="142" y="3"/>
                    </a:moveTo>
                    <a:lnTo>
                      <a:pt x="102" y="5"/>
                    </a:lnTo>
                    <a:lnTo>
                      <a:pt x="82" y="5"/>
                    </a:lnTo>
                    <a:lnTo>
                      <a:pt x="142" y="5"/>
                    </a:lnTo>
                    <a:lnTo>
                      <a:pt x="142" y="3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48" name="Freeform 17"/>
              <p:cNvSpPr>
                <a:spLocks/>
              </p:cNvSpPr>
              <p:nvPr/>
            </p:nvSpPr>
            <p:spPr bwMode="auto">
              <a:xfrm>
                <a:off x="8887" y="336"/>
                <a:ext cx="727" cy="154"/>
              </a:xfrm>
              <a:custGeom>
                <a:avLst/>
                <a:gdLst/>
                <a:ahLst/>
                <a:cxnLst>
                  <a:cxn ang="0">
                    <a:pos x="152" y="3"/>
                  </a:cxn>
                  <a:cxn ang="0">
                    <a:pos x="150" y="6"/>
                  </a:cxn>
                  <a:cxn ang="0">
                    <a:pos x="174" y="16"/>
                  </a:cxn>
                  <a:cxn ang="0">
                    <a:pos x="174" y="136"/>
                  </a:cxn>
                  <a:cxn ang="0">
                    <a:pos x="150" y="146"/>
                  </a:cxn>
                  <a:cxn ang="0">
                    <a:pos x="150" y="149"/>
                  </a:cxn>
                  <a:cxn ang="0">
                    <a:pos x="170" y="148"/>
                  </a:cxn>
                  <a:cxn ang="0">
                    <a:pos x="190" y="148"/>
                  </a:cxn>
                  <a:cxn ang="0">
                    <a:pos x="231" y="148"/>
                  </a:cxn>
                  <a:cxn ang="0">
                    <a:pos x="232" y="146"/>
                  </a:cxn>
                  <a:cxn ang="0">
                    <a:pos x="216" y="139"/>
                  </a:cxn>
                  <a:cxn ang="0">
                    <a:pos x="211" y="137"/>
                  </a:cxn>
                  <a:cxn ang="0">
                    <a:pos x="209" y="122"/>
                  </a:cxn>
                  <a:cxn ang="0">
                    <a:pos x="208" y="110"/>
                  </a:cxn>
                  <a:cxn ang="0">
                    <a:pos x="208" y="16"/>
                  </a:cxn>
                  <a:cxn ang="0">
                    <a:pos x="232" y="6"/>
                  </a:cxn>
                  <a:cxn ang="0">
                    <a:pos x="232" y="5"/>
                  </a:cxn>
                  <a:cxn ang="0">
                    <a:pos x="192" y="5"/>
                  </a:cxn>
                  <a:cxn ang="0">
                    <a:pos x="172" y="4"/>
                  </a:cxn>
                  <a:cxn ang="0">
                    <a:pos x="152" y="3"/>
                  </a:cxn>
                </a:cxnLst>
                <a:rect l="0" t="0" r="r" b="b"/>
                <a:pathLst>
                  <a:path w="727" h="154">
                    <a:moveTo>
                      <a:pt x="152" y="3"/>
                    </a:moveTo>
                    <a:lnTo>
                      <a:pt x="150" y="6"/>
                    </a:lnTo>
                    <a:lnTo>
                      <a:pt x="174" y="16"/>
                    </a:lnTo>
                    <a:lnTo>
                      <a:pt x="174" y="136"/>
                    </a:lnTo>
                    <a:lnTo>
                      <a:pt x="150" y="146"/>
                    </a:lnTo>
                    <a:lnTo>
                      <a:pt x="150" y="149"/>
                    </a:lnTo>
                    <a:lnTo>
                      <a:pt x="170" y="148"/>
                    </a:lnTo>
                    <a:lnTo>
                      <a:pt x="190" y="148"/>
                    </a:lnTo>
                    <a:lnTo>
                      <a:pt x="231" y="148"/>
                    </a:lnTo>
                    <a:lnTo>
                      <a:pt x="232" y="146"/>
                    </a:lnTo>
                    <a:lnTo>
                      <a:pt x="216" y="139"/>
                    </a:lnTo>
                    <a:lnTo>
                      <a:pt x="211" y="137"/>
                    </a:lnTo>
                    <a:lnTo>
                      <a:pt x="209" y="122"/>
                    </a:lnTo>
                    <a:lnTo>
                      <a:pt x="208" y="110"/>
                    </a:lnTo>
                    <a:lnTo>
                      <a:pt x="208" y="16"/>
                    </a:lnTo>
                    <a:lnTo>
                      <a:pt x="232" y="6"/>
                    </a:lnTo>
                    <a:lnTo>
                      <a:pt x="232" y="5"/>
                    </a:lnTo>
                    <a:lnTo>
                      <a:pt x="192" y="5"/>
                    </a:lnTo>
                    <a:lnTo>
                      <a:pt x="172" y="4"/>
                    </a:lnTo>
                    <a:lnTo>
                      <a:pt x="152" y="3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49" name="Freeform 18"/>
              <p:cNvSpPr>
                <a:spLocks/>
              </p:cNvSpPr>
              <p:nvPr/>
            </p:nvSpPr>
            <p:spPr bwMode="auto">
              <a:xfrm>
                <a:off x="8887" y="336"/>
                <a:ext cx="727" cy="154"/>
              </a:xfrm>
              <a:custGeom>
                <a:avLst/>
                <a:gdLst/>
                <a:ahLst/>
                <a:cxnLst>
                  <a:cxn ang="0">
                    <a:pos x="231" y="148"/>
                  </a:cxn>
                  <a:cxn ang="0">
                    <a:pos x="190" y="148"/>
                  </a:cxn>
                  <a:cxn ang="0">
                    <a:pos x="210" y="148"/>
                  </a:cxn>
                  <a:cxn ang="0">
                    <a:pos x="230" y="149"/>
                  </a:cxn>
                  <a:cxn ang="0">
                    <a:pos x="231" y="148"/>
                  </a:cxn>
                </a:cxnLst>
                <a:rect l="0" t="0" r="r" b="b"/>
                <a:pathLst>
                  <a:path w="727" h="154">
                    <a:moveTo>
                      <a:pt x="231" y="148"/>
                    </a:moveTo>
                    <a:lnTo>
                      <a:pt x="190" y="148"/>
                    </a:lnTo>
                    <a:lnTo>
                      <a:pt x="210" y="148"/>
                    </a:lnTo>
                    <a:lnTo>
                      <a:pt x="230" y="149"/>
                    </a:lnTo>
                    <a:lnTo>
                      <a:pt x="231" y="1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50" name="Freeform 19"/>
              <p:cNvSpPr>
                <a:spLocks/>
              </p:cNvSpPr>
              <p:nvPr/>
            </p:nvSpPr>
            <p:spPr bwMode="auto">
              <a:xfrm>
                <a:off x="8887" y="336"/>
                <a:ext cx="727" cy="154"/>
              </a:xfrm>
              <a:custGeom>
                <a:avLst/>
                <a:gdLst/>
                <a:ahLst/>
                <a:cxnLst>
                  <a:cxn ang="0">
                    <a:pos x="232" y="3"/>
                  </a:cxn>
                  <a:cxn ang="0">
                    <a:pos x="212" y="4"/>
                  </a:cxn>
                  <a:cxn ang="0">
                    <a:pos x="192" y="5"/>
                  </a:cxn>
                  <a:cxn ang="0">
                    <a:pos x="232" y="5"/>
                  </a:cxn>
                  <a:cxn ang="0">
                    <a:pos x="232" y="3"/>
                  </a:cxn>
                </a:cxnLst>
                <a:rect l="0" t="0" r="r" b="b"/>
                <a:pathLst>
                  <a:path w="727" h="154">
                    <a:moveTo>
                      <a:pt x="232" y="3"/>
                    </a:moveTo>
                    <a:lnTo>
                      <a:pt x="212" y="4"/>
                    </a:lnTo>
                    <a:lnTo>
                      <a:pt x="192" y="5"/>
                    </a:lnTo>
                    <a:lnTo>
                      <a:pt x="232" y="5"/>
                    </a:lnTo>
                    <a:lnTo>
                      <a:pt x="232" y="3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51" name="Freeform 20"/>
              <p:cNvSpPr>
                <a:spLocks/>
              </p:cNvSpPr>
              <p:nvPr/>
            </p:nvSpPr>
            <p:spPr bwMode="auto">
              <a:xfrm>
                <a:off x="8887" y="336"/>
                <a:ext cx="727" cy="154"/>
              </a:xfrm>
              <a:custGeom>
                <a:avLst/>
                <a:gdLst/>
                <a:ahLst/>
                <a:cxnLst>
                  <a:cxn ang="0">
                    <a:pos x="248" y="3"/>
                  </a:cxn>
                  <a:cxn ang="0">
                    <a:pos x="248" y="6"/>
                  </a:cxn>
                  <a:cxn ang="0">
                    <a:pos x="271" y="16"/>
                  </a:cxn>
                  <a:cxn ang="0">
                    <a:pos x="271" y="17"/>
                  </a:cxn>
                  <a:cxn ang="0">
                    <a:pos x="272" y="26"/>
                  </a:cxn>
                  <a:cxn ang="0">
                    <a:pos x="271" y="33"/>
                  </a:cxn>
                  <a:cxn ang="0">
                    <a:pos x="270" y="48"/>
                  </a:cxn>
                  <a:cxn ang="0">
                    <a:pos x="268" y="68"/>
                  </a:cxn>
                  <a:cxn ang="0">
                    <a:pos x="264" y="92"/>
                  </a:cxn>
                  <a:cxn ang="0">
                    <a:pos x="260" y="120"/>
                  </a:cxn>
                  <a:cxn ang="0">
                    <a:pos x="258" y="136"/>
                  </a:cxn>
                  <a:cxn ang="0">
                    <a:pos x="257" y="138"/>
                  </a:cxn>
                  <a:cxn ang="0">
                    <a:pos x="253" y="140"/>
                  </a:cxn>
                  <a:cxn ang="0">
                    <a:pos x="238" y="146"/>
                  </a:cxn>
                  <a:cxn ang="0">
                    <a:pos x="238" y="149"/>
                  </a:cxn>
                  <a:cxn ang="0">
                    <a:pos x="257" y="148"/>
                  </a:cxn>
                  <a:cxn ang="0">
                    <a:pos x="300" y="148"/>
                  </a:cxn>
                  <a:cxn ang="0">
                    <a:pos x="300" y="146"/>
                  </a:cxn>
                  <a:cxn ang="0">
                    <a:pos x="284" y="140"/>
                  </a:cxn>
                  <a:cxn ang="0">
                    <a:pos x="280" y="138"/>
                  </a:cxn>
                  <a:cxn ang="0">
                    <a:pos x="278" y="137"/>
                  </a:cxn>
                  <a:cxn ang="0">
                    <a:pos x="278" y="129"/>
                  </a:cxn>
                  <a:cxn ang="0">
                    <a:pos x="279" y="118"/>
                  </a:cxn>
                  <a:cxn ang="0">
                    <a:pos x="281" y="98"/>
                  </a:cxn>
                  <a:cxn ang="0">
                    <a:pos x="283" y="75"/>
                  </a:cxn>
                  <a:cxn ang="0">
                    <a:pos x="286" y="52"/>
                  </a:cxn>
                  <a:cxn ang="0">
                    <a:pos x="288" y="43"/>
                  </a:cxn>
                  <a:cxn ang="0">
                    <a:pos x="327" y="43"/>
                  </a:cxn>
                  <a:cxn ang="0">
                    <a:pos x="322" y="34"/>
                  </a:cxn>
                  <a:cxn ang="0">
                    <a:pos x="312" y="12"/>
                  </a:cxn>
                  <a:cxn ang="0">
                    <a:pos x="303" y="5"/>
                  </a:cxn>
                  <a:cxn ang="0">
                    <a:pos x="276" y="5"/>
                  </a:cxn>
                  <a:cxn ang="0">
                    <a:pos x="248" y="3"/>
                  </a:cxn>
                </a:cxnLst>
                <a:rect l="0" t="0" r="r" b="b"/>
                <a:pathLst>
                  <a:path w="727" h="154">
                    <a:moveTo>
                      <a:pt x="248" y="3"/>
                    </a:moveTo>
                    <a:lnTo>
                      <a:pt x="248" y="6"/>
                    </a:lnTo>
                    <a:lnTo>
                      <a:pt x="271" y="16"/>
                    </a:lnTo>
                    <a:lnTo>
                      <a:pt x="271" y="17"/>
                    </a:lnTo>
                    <a:lnTo>
                      <a:pt x="272" y="26"/>
                    </a:lnTo>
                    <a:lnTo>
                      <a:pt x="271" y="33"/>
                    </a:lnTo>
                    <a:lnTo>
                      <a:pt x="270" y="48"/>
                    </a:lnTo>
                    <a:lnTo>
                      <a:pt x="268" y="68"/>
                    </a:lnTo>
                    <a:lnTo>
                      <a:pt x="264" y="92"/>
                    </a:lnTo>
                    <a:lnTo>
                      <a:pt x="260" y="120"/>
                    </a:lnTo>
                    <a:lnTo>
                      <a:pt x="258" y="136"/>
                    </a:lnTo>
                    <a:lnTo>
                      <a:pt x="257" y="138"/>
                    </a:lnTo>
                    <a:lnTo>
                      <a:pt x="253" y="140"/>
                    </a:lnTo>
                    <a:lnTo>
                      <a:pt x="238" y="146"/>
                    </a:lnTo>
                    <a:lnTo>
                      <a:pt x="238" y="149"/>
                    </a:lnTo>
                    <a:lnTo>
                      <a:pt x="257" y="148"/>
                    </a:lnTo>
                    <a:lnTo>
                      <a:pt x="300" y="148"/>
                    </a:lnTo>
                    <a:lnTo>
                      <a:pt x="300" y="146"/>
                    </a:lnTo>
                    <a:lnTo>
                      <a:pt x="284" y="140"/>
                    </a:lnTo>
                    <a:lnTo>
                      <a:pt x="280" y="138"/>
                    </a:lnTo>
                    <a:lnTo>
                      <a:pt x="278" y="137"/>
                    </a:lnTo>
                    <a:lnTo>
                      <a:pt x="278" y="129"/>
                    </a:lnTo>
                    <a:lnTo>
                      <a:pt x="279" y="118"/>
                    </a:lnTo>
                    <a:lnTo>
                      <a:pt x="281" y="98"/>
                    </a:lnTo>
                    <a:lnTo>
                      <a:pt x="283" y="75"/>
                    </a:lnTo>
                    <a:lnTo>
                      <a:pt x="286" y="52"/>
                    </a:lnTo>
                    <a:lnTo>
                      <a:pt x="288" y="43"/>
                    </a:lnTo>
                    <a:lnTo>
                      <a:pt x="327" y="43"/>
                    </a:lnTo>
                    <a:lnTo>
                      <a:pt x="322" y="34"/>
                    </a:lnTo>
                    <a:lnTo>
                      <a:pt x="312" y="12"/>
                    </a:lnTo>
                    <a:lnTo>
                      <a:pt x="303" y="5"/>
                    </a:lnTo>
                    <a:lnTo>
                      <a:pt x="276" y="5"/>
                    </a:lnTo>
                    <a:lnTo>
                      <a:pt x="248" y="3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52" name="Freeform 21"/>
              <p:cNvSpPr>
                <a:spLocks/>
              </p:cNvSpPr>
              <p:nvPr/>
            </p:nvSpPr>
            <p:spPr bwMode="auto">
              <a:xfrm>
                <a:off x="8887" y="336"/>
                <a:ext cx="727" cy="154"/>
              </a:xfrm>
              <a:custGeom>
                <a:avLst/>
                <a:gdLst/>
                <a:ahLst/>
                <a:cxnLst>
                  <a:cxn ang="0">
                    <a:pos x="300" y="148"/>
                  </a:cxn>
                  <a:cxn ang="0">
                    <a:pos x="279" y="148"/>
                  </a:cxn>
                  <a:cxn ang="0">
                    <a:pos x="300" y="149"/>
                  </a:cxn>
                  <a:cxn ang="0">
                    <a:pos x="300" y="148"/>
                  </a:cxn>
                </a:cxnLst>
                <a:rect l="0" t="0" r="r" b="b"/>
                <a:pathLst>
                  <a:path w="727" h="154">
                    <a:moveTo>
                      <a:pt x="300" y="148"/>
                    </a:moveTo>
                    <a:lnTo>
                      <a:pt x="279" y="148"/>
                    </a:lnTo>
                    <a:lnTo>
                      <a:pt x="300" y="149"/>
                    </a:lnTo>
                    <a:lnTo>
                      <a:pt x="300" y="1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53" name="Freeform 22"/>
              <p:cNvSpPr>
                <a:spLocks/>
              </p:cNvSpPr>
              <p:nvPr/>
            </p:nvSpPr>
            <p:spPr bwMode="auto">
              <a:xfrm>
                <a:off x="8887" y="336"/>
                <a:ext cx="727" cy="154"/>
              </a:xfrm>
              <a:custGeom>
                <a:avLst/>
                <a:gdLst/>
                <a:ahLst/>
                <a:cxnLst>
                  <a:cxn ang="0">
                    <a:pos x="327" y="43"/>
                  </a:cxn>
                  <a:cxn ang="0">
                    <a:pos x="288" y="43"/>
                  </a:cxn>
                  <a:cxn ang="0">
                    <a:pos x="296" y="62"/>
                  </a:cxn>
                  <a:cxn ang="0">
                    <a:pos x="304" y="80"/>
                  </a:cxn>
                  <a:cxn ang="0">
                    <a:pos x="312" y="98"/>
                  </a:cxn>
                  <a:cxn ang="0">
                    <a:pos x="320" y="116"/>
                  </a:cxn>
                  <a:cxn ang="0">
                    <a:pos x="328" y="135"/>
                  </a:cxn>
                  <a:cxn ang="0">
                    <a:pos x="344" y="149"/>
                  </a:cxn>
                  <a:cxn ang="0">
                    <a:pos x="351" y="131"/>
                  </a:cxn>
                  <a:cxn ang="0">
                    <a:pos x="359" y="112"/>
                  </a:cxn>
                  <a:cxn ang="0">
                    <a:pos x="367" y="94"/>
                  </a:cxn>
                  <a:cxn ang="0">
                    <a:pos x="375" y="77"/>
                  </a:cxn>
                  <a:cxn ang="0">
                    <a:pos x="357" y="77"/>
                  </a:cxn>
                  <a:cxn ang="0">
                    <a:pos x="345" y="69"/>
                  </a:cxn>
                  <a:cxn ang="0">
                    <a:pos x="333" y="54"/>
                  </a:cxn>
                  <a:cxn ang="0">
                    <a:pos x="327" y="43"/>
                  </a:cxn>
                </a:cxnLst>
                <a:rect l="0" t="0" r="r" b="b"/>
                <a:pathLst>
                  <a:path w="727" h="154">
                    <a:moveTo>
                      <a:pt x="327" y="43"/>
                    </a:moveTo>
                    <a:lnTo>
                      <a:pt x="288" y="43"/>
                    </a:lnTo>
                    <a:lnTo>
                      <a:pt x="296" y="62"/>
                    </a:lnTo>
                    <a:lnTo>
                      <a:pt x="304" y="80"/>
                    </a:lnTo>
                    <a:lnTo>
                      <a:pt x="312" y="98"/>
                    </a:lnTo>
                    <a:lnTo>
                      <a:pt x="320" y="116"/>
                    </a:lnTo>
                    <a:lnTo>
                      <a:pt x="328" y="135"/>
                    </a:lnTo>
                    <a:lnTo>
                      <a:pt x="344" y="149"/>
                    </a:lnTo>
                    <a:lnTo>
                      <a:pt x="351" y="131"/>
                    </a:lnTo>
                    <a:lnTo>
                      <a:pt x="359" y="112"/>
                    </a:lnTo>
                    <a:lnTo>
                      <a:pt x="367" y="94"/>
                    </a:lnTo>
                    <a:lnTo>
                      <a:pt x="375" y="77"/>
                    </a:lnTo>
                    <a:lnTo>
                      <a:pt x="357" y="77"/>
                    </a:lnTo>
                    <a:lnTo>
                      <a:pt x="345" y="69"/>
                    </a:lnTo>
                    <a:lnTo>
                      <a:pt x="333" y="54"/>
                    </a:lnTo>
                    <a:lnTo>
                      <a:pt x="327" y="43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54" name="Freeform 23"/>
              <p:cNvSpPr>
                <a:spLocks/>
              </p:cNvSpPr>
              <p:nvPr/>
            </p:nvSpPr>
            <p:spPr bwMode="auto">
              <a:xfrm>
                <a:off x="8887" y="336"/>
                <a:ext cx="727" cy="154"/>
              </a:xfrm>
              <a:custGeom>
                <a:avLst/>
                <a:gdLst/>
                <a:ahLst/>
                <a:cxnLst>
                  <a:cxn ang="0">
                    <a:pos x="427" y="39"/>
                  </a:cxn>
                  <a:cxn ang="0">
                    <a:pos x="392" y="39"/>
                  </a:cxn>
                  <a:cxn ang="0">
                    <a:pos x="395" y="62"/>
                  </a:cxn>
                  <a:cxn ang="0">
                    <a:pos x="397" y="83"/>
                  </a:cxn>
                  <a:cxn ang="0">
                    <a:pos x="400" y="106"/>
                  </a:cxn>
                  <a:cxn ang="0">
                    <a:pos x="401" y="125"/>
                  </a:cxn>
                  <a:cxn ang="0">
                    <a:pos x="402" y="136"/>
                  </a:cxn>
                  <a:cxn ang="0">
                    <a:pos x="400" y="138"/>
                  </a:cxn>
                  <a:cxn ang="0">
                    <a:pos x="397" y="139"/>
                  </a:cxn>
                  <a:cxn ang="0">
                    <a:pos x="379" y="146"/>
                  </a:cxn>
                  <a:cxn ang="0">
                    <a:pos x="379" y="149"/>
                  </a:cxn>
                  <a:cxn ang="0">
                    <a:pos x="404" y="148"/>
                  </a:cxn>
                  <a:cxn ang="0">
                    <a:pos x="459" y="148"/>
                  </a:cxn>
                  <a:cxn ang="0">
                    <a:pos x="461" y="146"/>
                  </a:cxn>
                  <a:cxn ang="0">
                    <a:pos x="444" y="139"/>
                  </a:cxn>
                  <a:cxn ang="0">
                    <a:pos x="440" y="137"/>
                  </a:cxn>
                  <a:cxn ang="0">
                    <a:pos x="440" y="136"/>
                  </a:cxn>
                  <a:cxn ang="0">
                    <a:pos x="439" y="136"/>
                  </a:cxn>
                  <a:cxn ang="0">
                    <a:pos x="438" y="129"/>
                  </a:cxn>
                  <a:cxn ang="0">
                    <a:pos x="435" y="106"/>
                  </a:cxn>
                  <a:cxn ang="0">
                    <a:pos x="431" y="82"/>
                  </a:cxn>
                  <a:cxn ang="0">
                    <a:pos x="429" y="60"/>
                  </a:cxn>
                  <a:cxn ang="0">
                    <a:pos x="427" y="41"/>
                  </a:cxn>
                  <a:cxn ang="0">
                    <a:pos x="427" y="39"/>
                  </a:cxn>
                </a:cxnLst>
                <a:rect l="0" t="0" r="r" b="b"/>
                <a:pathLst>
                  <a:path w="727" h="154">
                    <a:moveTo>
                      <a:pt x="427" y="39"/>
                    </a:moveTo>
                    <a:lnTo>
                      <a:pt x="392" y="39"/>
                    </a:lnTo>
                    <a:lnTo>
                      <a:pt x="395" y="62"/>
                    </a:lnTo>
                    <a:lnTo>
                      <a:pt x="397" y="83"/>
                    </a:lnTo>
                    <a:lnTo>
                      <a:pt x="400" y="106"/>
                    </a:lnTo>
                    <a:lnTo>
                      <a:pt x="401" y="125"/>
                    </a:lnTo>
                    <a:lnTo>
                      <a:pt x="402" y="136"/>
                    </a:lnTo>
                    <a:lnTo>
                      <a:pt x="400" y="138"/>
                    </a:lnTo>
                    <a:lnTo>
                      <a:pt x="397" y="139"/>
                    </a:lnTo>
                    <a:lnTo>
                      <a:pt x="379" y="146"/>
                    </a:lnTo>
                    <a:lnTo>
                      <a:pt x="379" y="149"/>
                    </a:lnTo>
                    <a:lnTo>
                      <a:pt x="404" y="148"/>
                    </a:lnTo>
                    <a:lnTo>
                      <a:pt x="459" y="148"/>
                    </a:lnTo>
                    <a:lnTo>
                      <a:pt x="461" y="146"/>
                    </a:lnTo>
                    <a:lnTo>
                      <a:pt x="444" y="139"/>
                    </a:lnTo>
                    <a:lnTo>
                      <a:pt x="440" y="137"/>
                    </a:lnTo>
                    <a:lnTo>
                      <a:pt x="440" y="136"/>
                    </a:lnTo>
                    <a:lnTo>
                      <a:pt x="439" y="136"/>
                    </a:lnTo>
                    <a:lnTo>
                      <a:pt x="438" y="129"/>
                    </a:lnTo>
                    <a:lnTo>
                      <a:pt x="435" y="106"/>
                    </a:lnTo>
                    <a:lnTo>
                      <a:pt x="431" y="82"/>
                    </a:lnTo>
                    <a:lnTo>
                      <a:pt x="429" y="60"/>
                    </a:lnTo>
                    <a:lnTo>
                      <a:pt x="427" y="41"/>
                    </a:lnTo>
                    <a:lnTo>
                      <a:pt x="427" y="3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55" name="Freeform 24"/>
              <p:cNvSpPr>
                <a:spLocks/>
              </p:cNvSpPr>
              <p:nvPr/>
            </p:nvSpPr>
            <p:spPr bwMode="auto">
              <a:xfrm>
                <a:off x="8887" y="336"/>
                <a:ext cx="727" cy="154"/>
              </a:xfrm>
              <a:custGeom>
                <a:avLst/>
                <a:gdLst/>
                <a:ahLst/>
                <a:cxnLst>
                  <a:cxn ang="0">
                    <a:pos x="459" y="148"/>
                  </a:cxn>
                  <a:cxn ang="0">
                    <a:pos x="417" y="148"/>
                  </a:cxn>
                  <a:cxn ang="0">
                    <a:pos x="437" y="148"/>
                  </a:cxn>
                  <a:cxn ang="0">
                    <a:pos x="457" y="149"/>
                  </a:cxn>
                  <a:cxn ang="0">
                    <a:pos x="459" y="148"/>
                  </a:cxn>
                </a:cxnLst>
                <a:rect l="0" t="0" r="r" b="b"/>
                <a:pathLst>
                  <a:path w="727" h="154">
                    <a:moveTo>
                      <a:pt x="459" y="148"/>
                    </a:moveTo>
                    <a:lnTo>
                      <a:pt x="417" y="148"/>
                    </a:lnTo>
                    <a:lnTo>
                      <a:pt x="437" y="148"/>
                    </a:lnTo>
                    <a:lnTo>
                      <a:pt x="457" y="149"/>
                    </a:lnTo>
                    <a:lnTo>
                      <a:pt x="459" y="1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56" name="Freeform 25"/>
              <p:cNvSpPr>
                <a:spLocks/>
              </p:cNvSpPr>
              <p:nvPr/>
            </p:nvSpPr>
            <p:spPr bwMode="auto">
              <a:xfrm>
                <a:off x="8887" y="336"/>
                <a:ext cx="727" cy="154"/>
              </a:xfrm>
              <a:custGeom>
                <a:avLst/>
                <a:gdLst/>
                <a:ahLst/>
                <a:cxnLst>
                  <a:cxn ang="0">
                    <a:pos x="389" y="3"/>
                  </a:cxn>
                  <a:cxn ang="0">
                    <a:pos x="381" y="23"/>
                  </a:cxn>
                  <a:cxn ang="0">
                    <a:pos x="373" y="41"/>
                  </a:cxn>
                  <a:cxn ang="0">
                    <a:pos x="365" y="59"/>
                  </a:cxn>
                  <a:cxn ang="0">
                    <a:pos x="357" y="77"/>
                  </a:cxn>
                  <a:cxn ang="0">
                    <a:pos x="375" y="77"/>
                  </a:cxn>
                  <a:cxn ang="0">
                    <a:pos x="392" y="39"/>
                  </a:cxn>
                  <a:cxn ang="0">
                    <a:pos x="392" y="39"/>
                  </a:cxn>
                  <a:cxn ang="0">
                    <a:pos x="427" y="39"/>
                  </a:cxn>
                  <a:cxn ang="0">
                    <a:pos x="426" y="26"/>
                  </a:cxn>
                  <a:cxn ang="0">
                    <a:pos x="426" y="17"/>
                  </a:cxn>
                  <a:cxn ang="0">
                    <a:pos x="426" y="15"/>
                  </a:cxn>
                  <a:cxn ang="0">
                    <a:pos x="429" y="14"/>
                  </a:cxn>
                  <a:cxn ang="0">
                    <a:pos x="448" y="6"/>
                  </a:cxn>
                  <a:cxn ang="0">
                    <a:pos x="448" y="5"/>
                  </a:cxn>
                  <a:cxn ang="0">
                    <a:pos x="406" y="5"/>
                  </a:cxn>
                  <a:cxn ang="0">
                    <a:pos x="396" y="4"/>
                  </a:cxn>
                  <a:cxn ang="0">
                    <a:pos x="389" y="3"/>
                  </a:cxn>
                </a:cxnLst>
                <a:rect l="0" t="0" r="r" b="b"/>
                <a:pathLst>
                  <a:path w="727" h="154">
                    <a:moveTo>
                      <a:pt x="389" y="3"/>
                    </a:moveTo>
                    <a:lnTo>
                      <a:pt x="381" y="23"/>
                    </a:lnTo>
                    <a:lnTo>
                      <a:pt x="373" y="41"/>
                    </a:lnTo>
                    <a:lnTo>
                      <a:pt x="365" y="59"/>
                    </a:lnTo>
                    <a:lnTo>
                      <a:pt x="357" y="77"/>
                    </a:lnTo>
                    <a:lnTo>
                      <a:pt x="375" y="77"/>
                    </a:lnTo>
                    <a:lnTo>
                      <a:pt x="392" y="39"/>
                    </a:lnTo>
                    <a:lnTo>
                      <a:pt x="427" y="39"/>
                    </a:lnTo>
                    <a:lnTo>
                      <a:pt x="426" y="26"/>
                    </a:lnTo>
                    <a:lnTo>
                      <a:pt x="426" y="17"/>
                    </a:lnTo>
                    <a:lnTo>
                      <a:pt x="426" y="15"/>
                    </a:lnTo>
                    <a:lnTo>
                      <a:pt x="429" y="14"/>
                    </a:lnTo>
                    <a:lnTo>
                      <a:pt x="448" y="6"/>
                    </a:lnTo>
                    <a:lnTo>
                      <a:pt x="448" y="5"/>
                    </a:lnTo>
                    <a:lnTo>
                      <a:pt x="406" y="5"/>
                    </a:lnTo>
                    <a:lnTo>
                      <a:pt x="396" y="4"/>
                    </a:lnTo>
                    <a:lnTo>
                      <a:pt x="389" y="3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57" name="Freeform 26"/>
              <p:cNvSpPr>
                <a:spLocks/>
              </p:cNvSpPr>
              <p:nvPr/>
            </p:nvSpPr>
            <p:spPr bwMode="auto">
              <a:xfrm>
                <a:off x="8887" y="336"/>
                <a:ext cx="727" cy="154"/>
              </a:xfrm>
              <a:custGeom>
                <a:avLst/>
                <a:gdLst/>
                <a:ahLst/>
                <a:cxnLst>
                  <a:cxn ang="0">
                    <a:pos x="302" y="4"/>
                  </a:cxn>
                  <a:cxn ang="0">
                    <a:pos x="291" y="5"/>
                  </a:cxn>
                  <a:cxn ang="0">
                    <a:pos x="303" y="5"/>
                  </a:cxn>
                  <a:cxn ang="0">
                    <a:pos x="302" y="4"/>
                  </a:cxn>
                </a:cxnLst>
                <a:rect l="0" t="0" r="r" b="b"/>
                <a:pathLst>
                  <a:path w="727" h="154">
                    <a:moveTo>
                      <a:pt x="302" y="4"/>
                    </a:moveTo>
                    <a:lnTo>
                      <a:pt x="291" y="5"/>
                    </a:lnTo>
                    <a:lnTo>
                      <a:pt x="303" y="5"/>
                    </a:lnTo>
                    <a:lnTo>
                      <a:pt x="302" y="4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58" name="Freeform 27"/>
              <p:cNvSpPr>
                <a:spLocks/>
              </p:cNvSpPr>
              <p:nvPr/>
            </p:nvSpPr>
            <p:spPr bwMode="auto">
              <a:xfrm>
                <a:off x="8887" y="336"/>
                <a:ext cx="727" cy="154"/>
              </a:xfrm>
              <a:custGeom>
                <a:avLst/>
                <a:gdLst/>
                <a:ahLst/>
                <a:cxnLst>
                  <a:cxn ang="0">
                    <a:pos x="448" y="3"/>
                  </a:cxn>
                  <a:cxn ang="0">
                    <a:pos x="423" y="5"/>
                  </a:cxn>
                  <a:cxn ang="0">
                    <a:pos x="448" y="5"/>
                  </a:cxn>
                  <a:cxn ang="0">
                    <a:pos x="448" y="3"/>
                  </a:cxn>
                </a:cxnLst>
                <a:rect l="0" t="0" r="r" b="b"/>
                <a:pathLst>
                  <a:path w="727" h="154">
                    <a:moveTo>
                      <a:pt x="448" y="3"/>
                    </a:moveTo>
                    <a:lnTo>
                      <a:pt x="423" y="5"/>
                    </a:lnTo>
                    <a:lnTo>
                      <a:pt x="448" y="5"/>
                    </a:lnTo>
                    <a:lnTo>
                      <a:pt x="448" y="3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59" name="Freeform 28"/>
              <p:cNvSpPr>
                <a:spLocks/>
              </p:cNvSpPr>
              <p:nvPr/>
            </p:nvSpPr>
            <p:spPr bwMode="auto">
              <a:xfrm>
                <a:off x="8887" y="336"/>
                <a:ext cx="727" cy="154"/>
              </a:xfrm>
              <a:custGeom>
                <a:avLst/>
                <a:gdLst/>
                <a:ahLst/>
                <a:cxnLst>
                  <a:cxn ang="0">
                    <a:pos x="484" y="106"/>
                  </a:cxn>
                  <a:cxn ang="0">
                    <a:pos x="480" y="106"/>
                  </a:cxn>
                  <a:cxn ang="0">
                    <a:pos x="479" y="146"/>
                  </a:cxn>
                  <a:cxn ang="0">
                    <a:pos x="492" y="150"/>
                  </a:cxn>
                  <a:cxn ang="0">
                    <a:pos x="514" y="153"/>
                  </a:cxn>
                  <a:cxn ang="0">
                    <a:pos x="538" y="151"/>
                  </a:cxn>
                  <a:cxn ang="0">
                    <a:pos x="560" y="145"/>
                  </a:cxn>
                  <a:cxn ang="0">
                    <a:pos x="567" y="141"/>
                  </a:cxn>
                  <a:cxn ang="0">
                    <a:pos x="511" y="141"/>
                  </a:cxn>
                  <a:cxn ang="0">
                    <a:pos x="496" y="137"/>
                  </a:cxn>
                  <a:cxn ang="0">
                    <a:pos x="494" y="132"/>
                  </a:cxn>
                  <a:cxn ang="0">
                    <a:pos x="484" y="106"/>
                  </a:cxn>
                </a:cxnLst>
                <a:rect l="0" t="0" r="r" b="b"/>
                <a:pathLst>
                  <a:path w="727" h="154">
                    <a:moveTo>
                      <a:pt x="484" y="106"/>
                    </a:moveTo>
                    <a:lnTo>
                      <a:pt x="480" y="106"/>
                    </a:lnTo>
                    <a:lnTo>
                      <a:pt x="479" y="146"/>
                    </a:lnTo>
                    <a:lnTo>
                      <a:pt x="492" y="150"/>
                    </a:lnTo>
                    <a:lnTo>
                      <a:pt x="514" y="153"/>
                    </a:lnTo>
                    <a:lnTo>
                      <a:pt x="538" y="151"/>
                    </a:lnTo>
                    <a:lnTo>
                      <a:pt x="560" y="145"/>
                    </a:lnTo>
                    <a:lnTo>
                      <a:pt x="567" y="141"/>
                    </a:lnTo>
                    <a:lnTo>
                      <a:pt x="511" y="141"/>
                    </a:lnTo>
                    <a:lnTo>
                      <a:pt x="496" y="137"/>
                    </a:lnTo>
                    <a:lnTo>
                      <a:pt x="494" y="132"/>
                    </a:lnTo>
                    <a:lnTo>
                      <a:pt x="484" y="106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60" name="Freeform 29"/>
              <p:cNvSpPr>
                <a:spLocks/>
              </p:cNvSpPr>
              <p:nvPr/>
            </p:nvSpPr>
            <p:spPr bwMode="auto">
              <a:xfrm>
                <a:off x="8887" y="336"/>
                <a:ext cx="727" cy="154"/>
              </a:xfrm>
              <a:custGeom>
                <a:avLst/>
                <a:gdLst/>
                <a:ahLst/>
                <a:cxnLst>
                  <a:cxn ang="0">
                    <a:pos x="553" y="0"/>
                  </a:cxn>
                  <a:cxn ang="0">
                    <a:pos x="543" y="0"/>
                  </a:cxn>
                  <a:cxn ang="0">
                    <a:pos x="517" y="2"/>
                  </a:cxn>
                  <a:cxn ang="0">
                    <a:pos x="497" y="10"/>
                  </a:cxn>
                  <a:cxn ang="0">
                    <a:pos x="483" y="25"/>
                  </a:cxn>
                  <a:cxn ang="0">
                    <a:pos x="485" y="50"/>
                  </a:cxn>
                  <a:cxn ang="0">
                    <a:pos x="495" y="68"/>
                  </a:cxn>
                  <a:cxn ang="0">
                    <a:pos x="510" y="80"/>
                  </a:cxn>
                  <a:cxn ang="0">
                    <a:pos x="525" y="90"/>
                  </a:cxn>
                  <a:cxn ang="0">
                    <a:pos x="539" y="99"/>
                  </a:cxn>
                  <a:cxn ang="0">
                    <a:pos x="547" y="109"/>
                  </a:cxn>
                  <a:cxn ang="0">
                    <a:pos x="541" y="132"/>
                  </a:cxn>
                  <a:cxn ang="0">
                    <a:pos x="524" y="140"/>
                  </a:cxn>
                  <a:cxn ang="0">
                    <a:pos x="511" y="141"/>
                  </a:cxn>
                  <a:cxn ang="0">
                    <a:pos x="567" y="141"/>
                  </a:cxn>
                  <a:cxn ang="0">
                    <a:pos x="578" y="134"/>
                  </a:cxn>
                  <a:cxn ang="0">
                    <a:pos x="587" y="116"/>
                  </a:cxn>
                  <a:cxn ang="0">
                    <a:pos x="582" y="93"/>
                  </a:cxn>
                  <a:cxn ang="0">
                    <a:pos x="570" y="78"/>
                  </a:cxn>
                  <a:cxn ang="0">
                    <a:pos x="554" y="68"/>
                  </a:cxn>
                  <a:cxn ang="0">
                    <a:pos x="538" y="59"/>
                  </a:cxn>
                  <a:cxn ang="0">
                    <a:pos x="524" y="50"/>
                  </a:cxn>
                  <a:cxn ang="0">
                    <a:pos x="517" y="38"/>
                  </a:cxn>
                  <a:cxn ang="0">
                    <a:pos x="517" y="19"/>
                  </a:cxn>
                  <a:cxn ang="0">
                    <a:pos x="530" y="12"/>
                  </a:cxn>
                  <a:cxn ang="0">
                    <a:pos x="581" y="12"/>
                  </a:cxn>
                  <a:cxn ang="0">
                    <a:pos x="581" y="5"/>
                  </a:cxn>
                  <a:cxn ang="0">
                    <a:pos x="567" y="2"/>
                  </a:cxn>
                  <a:cxn ang="0">
                    <a:pos x="553" y="0"/>
                  </a:cxn>
                </a:cxnLst>
                <a:rect l="0" t="0" r="r" b="b"/>
                <a:pathLst>
                  <a:path w="727" h="154">
                    <a:moveTo>
                      <a:pt x="553" y="0"/>
                    </a:moveTo>
                    <a:lnTo>
                      <a:pt x="543" y="0"/>
                    </a:lnTo>
                    <a:lnTo>
                      <a:pt x="517" y="2"/>
                    </a:lnTo>
                    <a:lnTo>
                      <a:pt x="497" y="10"/>
                    </a:lnTo>
                    <a:lnTo>
                      <a:pt x="483" y="25"/>
                    </a:lnTo>
                    <a:lnTo>
                      <a:pt x="485" y="50"/>
                    </a:lnTo>
                    <a:lnTo>
                      <a:pt x="495" y="68"/>
                    </a:lnTo>
                    <a:lnTo>
                      <a:pt x="510" y="80"/>
                    </a:lnTo>
                    <a:lnTo>
                      <a:pt x="525" y="90"/>
                    </a:lnTo>
                    <a:lnTo>
                      <a:pt x="539" y="99"/>
                    </a:lnTo>
                    <a:lnTo>
                      <a:pt x="547" y="109"/>
                    </a:lnTo>
                    <a:lnTo>
                      <a:pt x="541" y="132"/>
                    </a:lnTo>
                    <a:lnTo>
                      <a:pt x="524" y="140"/>
                    </a:lnTo>
                    <a:lnTo>
                      <a:pt x="511" y="141"/>
                    </a:lnTo>
                    <a:lnTo>
                      <a:pt x="567" y="141"/>
                    </a:lnTo>
                    <a:lnTo>
                      <a:pt x="578" y="134"/>
                    </a:lnTo>
                    <a:lnTo>
                      <a:pt x="587" y="116"/>
                    </a:lnTo>
                    <a:lnTo>
                      <a:pt x="582" y="93"/>
                    </a:lnTo>
                    <a:lnTo>
                      <a:pt x="570" y="78"/>
                    </a:lnTo>
                    <a:lnTo>
                      <a:pt x="554" y="68"/>
                    </a:lnTo>
                    <a:lnTo>
                      <a:pt x="538" y="59"/>
                    </a:lnTo>
                    <a:lnTo>
                      <a:pt x="524" y="50"/>
                    </a:lnTo>
                    <a:lnTo>
                      <a:pt x="517" y="38"/>
                    </a:lnTo>
                    <a:lnTo>
                      <a:pt x="517" y="19"/>
                    </a:lnTo>
                    <a:lnTo>
                      <a:pt x="530" y="12"/>
                    </a:lnTo>
                    <a:lnTo>
                      <a:pt x="581" y="12"/>
                    </a:lnTo>
                    <a:lnTo>
                      <a:pt x="581" y="5"/>
                    </a:lnTo>
                    <a:lnTo>
                      <a:pt x="567" y="2"/>
                    </a:lnTo>
                    <a:lnTo>
                      <a:pt x="553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61" name="Freeform 30"/>
              <p:cNvSpPr>
                <a:spLocks/>
              </p:cNvSpPr>
              <p:nvPr/>
            </p:nvSpPr>
            <p:spPr bwMode="auto">
              <a:xfrm>
                <a:off x="8887" y="336"/>
                <a:ext cx="727" cy="154"/>
              </a:xfrm>
              <a:custGeom>
                <a:avLst/>
                <a:gdLst/>
                <a:ahLst/>
                <a:cxnLst>
                  <a:cxn ang="0">
                    <a:pos x="581" y="12"/>
                  </a:cxn>
                  <a:cxn ang="0">
                    <a:pos x="555" y="12"/>
                  </a:cxn>
                  <a:cxn ang="0">
                    <a:pos x="565" y="15"/>
                  </a:cxn>
                  <a:cxn ang="0">
                    <a:pos x="576" y="44"/>
                  </a:cxn>
                  <a:cxn ang="0">
                    <a:pos x="580" y="44"/>
                  </a:cxn>
                  <a:cxn ang="0">
                    <a:pos x="581" y="12"/>
                  </a:cxn>
                </a:cxnLst>
                <a:rect l="0" t="0" r="r" b="b"/>
                <a:pathLst>
                  <a:path w="727" h="154">
                    <a:moveTo>
                      <a:pt x="581" y="12"/>
                    </a:moveTo>
                    <a:lnTo>
                      <a:pt x="555" y="12"/>
                    </a:lnTo>
                    <a:lnTo>
                      <a:pt x="565" y="15"/>
                    </a:lnTo>
                    <a:lnTo>
                      <a:pt x="576" y="44"/>
                    </a:lnTo>
                    <a:lnTo>
                      <a:pt x="580" y="44"/>
                    </a:lnTo>
                    <a:lnTo>
                      <a:pt x="581" y="12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62" name="Freeform 31"/>
              <p:cNvSpPr>
                <a:spLocks/>
              </p:cNvSpPr>
              <p:nvPr/>
            </p:nvSpPr>
            <p:spPr bwMode="auto">
              <a:xfrm>
                <a:off x="8887" y="336"/>
                <a:ext cx="727" cy="154"/>
              </a:xfrm>
              <a:custGeom>
                <a:avLst/>
                <a:gdLst/>
                <a:ahLst/>
                <a:cxnLst>
                  <a:cxn ang="0">
                    <a:pos x="624" y="106"/>
                  </a:cxn>
                  <a:cxn ang="0">
                    <a:pos x="620" y="106"/>
                  </a:cxn>
                  <a:cxn ang="0">
                    <a:pos x="618" y="146"/>
                  </a:cxn>
                  <a:cxn ang="0">
                    <a:pos x="631" y="150"/>
                  </a:cxn>
                  <a:cxn ang="0">
                    <a:pos x="653" y="153"/>
                  </a:cxn>
                  <a:cxn ang="0">
                    <a:pos x="677" y="151"/>
                  </a:cxn>
                  <a:cxn ang="0">
                    <a:pos x="700" y="145"/>
                  </a:cxn>
                  <a:cxn ang="0">
                    <a:pos x="706" y="141"/>
                  </a:cxn>
                  <a:cxn ang="0">
                    <a:pos x="650" y="141"/>
                  </a:cxn>
                  <a:cxn ang="0">
                    <a:pos x="635" y="137"/>
                  </a:cxn>
                  <a:cxn ang="0">
                    <a:pos x="633" y="132"/>
                  </a:cxn>
                  <a:cxn ang="0">
                    <a:pos x="624" y="106"/>
                  </a:cxn>
                </a:cxnLst>
                <a:rect l="0" t="0" r="r" b="b"/>
                <a:pathLst>
                  <a:path w="727" h="154">
                    <a:moveTo>
                      <a:pt x="624" y="106"/>
                    </a:moveTo>
                    <a:lnTo>
                      <a:pt x="620" y="106"/>
                    </a:lnTo>
                    <a:lnTo>
                      <a:pt x="618" y="146"/>
                    </a:lnTo>
                    <a:lnTo>
                      <a:pt x="631" y="150"/>
                    </a:lnTo>
                    <a:lnTo>
                      <a:pt x="653" y="153"/>
                    </a:lnTo>
                    <a:lnTo>
                      <a:pt x="677" y="151"/>
                    </a:lnTo>
                    <a:lnTo>
                      <a:pt x="700" y="145"/>
                    </a:lnTo>
                    <a:lnTo>
                      <a:pt x="706" y="141"/>
                    </a:lnTo>
                    <a:lnTo>
                      <a:pt x="650" y="141"/>
                    </a:lnTo>
                    <a:lnTo>
                      <a:pt x="635" y="137"/>
                    </a:lnTo>
                    <a:lnTo>
                      <a:pt x="633" y="132"/>
                    </a:lnTo>
                    <a:lnTo>
                      <a:pt x="624" y="106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63" name="Freeform 32"/>
              <p:cNvSpPr>
                <a:spLocks/>
              </p:cNvSpPr>
              <p:nvPr/>
            </p:nvSpPr>
            <p:spPr bwMode="auto">
              <a:xfrm>
                <a:off x="8887" y="336"/>
                <a:ext cx="727" cy="154"/>
              </a:xfrm>
              <a:custGeom>
                <a:avLst/>
                <a:gdLst/>
                <a:ahLst/>
                <a:cxnLst>
                  <a:cxn ang="0">
                    <a:pos x="692" y="0"/>
                  </a:cxn>
                  <a:cxn ang="0">
                    <a:pos x="682" y="0"/>
                  </a:cxn>
                  <a:cxn ang="0">
                    <a:pos x="656" y="2"/>
                  </a:cxn>
                  <a:cxn ang="0">
                    <a:pos x="636" y="10"/>
                  </a:cxn>
                  <a:cxn ang="0">
                    <a:pos x="622" y="25"/>
                  </a:cxn>
                  <a:cxn ang="0">
                    <a:pos x="625" y="50"/>
                  </a:cxn>
                  <a:cxn ang="0">
                    <a:pos x="635" y="68"/>
                  </a:cxn>
                  <a:cxn ang="0">
                    <a:pos x="649" y="80"/>
                  </a:cxn>
                  <a:cxn ang="0">
                    <a:pos x="664" y="90"/>
                  </a:cxn>
                  <a:cxn ang="0">
                    <a:pos x="678" y="99"/>
                  </a:cxn>
                  <a:cxn ang="0">
                    <a:pos x="687" y="109"/>
                  </a:cxn>
                  <a:cxn ang="0">
                    <a:pos x="681" y="132"/>
                  </a:cxn>
                  <a:cxn ang="0">
                    <a:pos x="663" y="140"/>
                  </a:cxn>
                  <a:cxn ang="0">
                    <a:pos x="650" y="141"/>
                  </a:cxn>
                  <a:cxn ang="0">
                    <a:pos x="706" y="141"/>
                  </a:cxn>
                  <a:cxn ang="0">
                    <a:pos x="717" y="134"/>
                  </a:cxn>
                  <a:cxn ang="0">
                    <a:pos x="726" y="116"/>
                  </a:cxn>
                  <a:cxn ang="0">
                    <a:pos x="722" y="93"/>
                  </a:cxn>
                  <a:cxn ang="0">
                    <a:pos x="709" y="78"/>
                  </a:cxn>
                  <a:cxn ang="0">
                    <a:pos x="693" y="68"/>
                  </a:cxn>
                  <a:cxn ang="0">
                    <a:pos x="677" y="59"/>
                  </a:cxn>
                  <a:cxn ang="0">
                    <a:pos x="663" y="50"/>
                  </a:cxn>
                  <a:cxn ang="0">
                    <a:pos x="656" y="38"/>
                  </a:cxn>
                  <a:cxn ang="0">
                    <a:pos x="656" y="19"/>
                  </a:cxn>
                  <a:cxn ang="0">
                    <a:pos x="669" y="12"/>
                  </a:cxn>
                  <a:cxn ang="0">
                    <a:pos x="720" y="12"/>
                  </a:cxn>
                  <a:cxn ang="0">
                    <a:pos x="720" y="5"/>
                  </a:cxn>
                  <a:cxn ang="0">
                    <a:pos x="706" y="2"/>
                  </a:cxn>
                  <a:cxn ang="0">
                    <a:pos x="692" y="0"/>
                  </a:cxn>
                </a:cxnLst>
                <a:rect l="0" t="0" r="r" b="b"/>
                <a:pathLst>
                  <a:path w="727" h="154">
                    <a:moveTo>
                      <a:pt x="692" y="0"/>
                    </a:moveTo>
                    <a:lnTo>
                      <a:pt x="682" y="0"/>
                    </a:lnTo>
                    <a:lnTo>
                      <a:pt x="656" y="2"/>
                    </a:lnTo>
                    <a:lnTo>
                      <a:pt x="636" y="10"/>
                    </a:lnTo>
                    <a:lnTo>
                      <a:pt x="622" y="25"/>
                    </a:lnTo>
                    <a:lnTo>
                      <a:pt x="625" y="50"/>
                    </a:lnTo>
                    <a:lnTo>
                      <a:pt x="635" y="68"/>
                    </a:lnTo>
                    <a:lnTo>
                      <a:pt x="649" y="80"/>
                    </a:lnTo>
                    <a:lnTo>
                      <a:pt x="664" y="90"/>
                    </a:lnTo>
                    <a:lnTo>
                      <a:pt x="678" y="99"/>
                    </a:lnTo>
                    <a:lnTo>
                      <a:pt x="687" y="109"/>
                    </a:lnTo>
                    <a:lnTo>
                      <a:pt x="681" y="132"/>
                    </a:lnTo>
                    <a:lnTo>
                      <a:pt x="663" y="140"/>
                    </a:lnTo>
                    <a:lnTo>
                      <a:pt x="650" y="141"/>
                    </a:lnTo>
                    <a:lnTo>
                      <a:pt x="706" y="141"/>
                    </a:lnTo>
                    <a:lnTo>
                      <a:pt x="717" y="134"/>
                    </a:lnTo>
                    <a:lnTo>
                      <a:pt x="726" y="116"/>
                    </a:lnTo>
                    <a:lnTo>
                      <a:pt x="722" y="93"/>
                    </a:lnTo>
                    <a:lnTo>
                      <a:pt x="709" y="78"/>
                    </a:lnTo>
                    <a:lnTo>
                      <a:pt x="693" y="68"/>
                    </a:lnTo>
                    <a:lnTo>
                      <a:pt x="677" y="59"/>
                    </a:lnTo>
                    <a:lnTo>
                      <a:pt x="663" y="50"/>
                    </a:lnTo>
                    <a:lnTo>
                      <a:pt x="656" y="38"/>
                    </a:lnTo>
                    <a:lnTo>
                      <a:pt x="656" y="19"/>
                    </a:lnTo>
                    <a:lnTo>
                      <a:pt x="669" y="12"/>
                    </a:lnTo>
                    <a:lnTo>
                      <a:pt x="720" y="12"/>
                    </a:lnTo>
                    <a:lnTo>
                      <a:pt x="720" y="5"/>
                    </a:lnTo>
                    <a:lnTo>
                      <a:pt x="706" y="2"/>
                    </a:lnTo>
                    <a:lnTo>
                      <a:pt x="69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64" name="Freeform 33"/>
              <p:cNvSpPr>
                <a:spLocks/>
              </p:cNvSpPr>
              <p:nvPr/>
            </p:nvSpPr>
            <p:spPr bwMode="auto">
              <a:xfrm>
                <a:off x="8887" y="336"/>
                <a:ext cx="727" cy="154"/>
              </a:xfrm>
              <a:custGeom>
                <a:avLst/>
                <a:gdLst/>
                <a:ahLst/>
                <a:cxnLst>
                  <a:cxn ang="0">
                    <a:pos x="720" y="12"/>
                  </a:cxn>
                  <a:cxn ang="0">
                    <a:pos x="694" y="12"/>
                  </a:cxn>
                  <a:cxn ang="0">
                    <a:pos x="704" y="15"/>
                  </a:cxn>
                  <a:cxn ang="0">
                    <a:pos x="705" y="18"/>
                  </a:cxn>
                  <a:cxn ang="0">
                    <a:pos x="715" y="44"/>
                  </a:cxn>
                  <a:cxn ang="0">
                    <a:pos x="719" y="44"/>
                  </a:cxn>
                  <a:cxn ang="0">
                    <a:pos x="720" y="12"/>
                  </a:cxn>
                </a:cxnLst>
                <a:rect l="0" t="0" r="r" b="b"/>
                <a:pathLst>
                  <a:path w="727" h="154">
                    <a:moveTo>
                      <a:pt x="720" y="12"/>
                    </a:moveTo>
                    <a:lnTo>
                      <a:pt x="694" y="12"/>
                    </a:lnTo>
                    <a:lnTo>
                      <a:pt x="704" y="15"/>
                    </a:lnTo>
                    <a:lnTo>
                      <a:pt x="705" y="18"/>
                    </a:lnTo>
                    <a:lnTo>
                      <a:pt x="715" y="44"/>
                    </a:lnTo>
                    <a:lnTo>
                      <a:pt x="719" y="44"/>
                    </a:lnTo>
                    <a:lnTo>
                      <a:pt x="720" y="12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</p:grpSp>
        <p:grpSp>
          <p:nvGrpSpPr>
            <p:cNvPr id="6" name="Group 34"/>
            <p:cNvGrpSpPr>
              <a:grpSpLocks/>
            </p:cNvGrpSpPr>
            <p:nvPr/>
          </p:nvGrpSpPr>
          <p:grpSpPr bwMode="auto">
            <a:xfrm>
              <a:off x="8886" y="662"/>
              <a:ext cx="725" cy="254"/>
              <a:chOff x="8886" y="662"/>
              <a:chExt cx="725" cy="254"/>
            </a:xfrm>
          </p:grpSpPr>
          <p:sp>
            <p:nvSpPr>
              <p:cNvPr id="130" name="Freeform 35"/>
              <p:cNvSpPr>
                <a:spLocks/>
              </p:cNvSpPr>
              <p:nvPr/>
            </p:nvSpPr>
            <p:spPr bwMode="auto">
              <a:xfrm>
                <a:off x="8886" y="662"/>
                <a:ext cx="725" cy="254"/>
              </a:xfrm>
              <a:custGeom>
                <a:avLst/>
                <a:gdLst/>
                <a:ahLst/>
                <a:cxnLst>
                  <a:cxn ang="0">
                    <a:pos x="156" y="37"/>
                  </a:cxn>
                  <a:cxn ang="0">
                    <a:pos x="45" y="37"/>
                  </a:cxn>
                  <a:cxn ang="0">
                    <a:pos x="74" y="39"/>
                  </a:cxn>
                  <a:cxn ang="0">
                    <a:pos x="94" y="48"/>
                  </a:cxn>
                  <a:cxn ang="0">
                    <a:pos x="104" y="63"/>
                  </a:cxn>
                  <a:cxn ang="0">
                    <a:pos x="102" y="84"/>
                  </a:cxn>
                  <a:cxn ang="0">
                    <a:pos x="97" y="105"/>
                  </a:cxn>
                  <a:cxn ang="0">
                    <a:pos x="88" y="124"/>
                  </a:cxn>
                  <a:cxn ang="0">
                    <a:pos x="77" y="142"/>
                  </a:cxn>
                  <a:cxn ang="0">
                    <a:pos x="64" y="159"/>
                  </a:cxn>
                  <a:cxn ang="0">
                    <a:pos x="50" y="175"/>
                  </a:cxn>
                  <a:cxn ang="0">
                    <a:pos x="35" y="190"/>
                  </a:cxn>
                  <a:cxn ang="0">
                    <a:pos x="21" y="203"/>
                  </a:cxn>
                  <a:cxn ang="0">
                    <a:pos x="8" y="216"/>
                  </a:cxn>
                  <a:cxn ang="0">
                    <a:pos x="0" y="250"/>
                  </a:cxn>
                  <a:cxn ang="0">
                    <a:pos x="17" y="249"/>
                  </a:cxn>
                  <a:cxn ang="0">
                    <a:pos x="37" y="248"/>
                  </a:cxn>
                  <a:cxn ang="0">
                    <a:pos x="58" y="247"/>
                  </a:cxn>
                  <a:cxn ang="0">
                    <a:pos x="79" y="247"/>
                  </a:cxn>
                  <a:cxn ang="0">
                    <a:pos x="162" y="247"/>
                  </a:cxn>
                  <a:cxn ang="0">
                    <a:pos x="171" y="227"/>
                  </a:cxn>
                  <a:cxn ang="0">
                    <a:pos x="172" y="211"/>
                  </a:cxn>
                  <a:cxn ang="0">
                    <a:pos x="172" y="204"/>
                  </a:cxn>
                  <a:cxn ang="0">
                    <a:pos x="59" y="204"/>
                  </a:cxn>
                  <a:cxn ang="0">
                    <a:pos x="59" y="203"/>
                  </a:cxn>
                  <a:cxn ang="0">
                    <a:pos x="73" y="191"/>
                  </a:cxn>
                  <a:cxn ang="0">
                    <a:pos x="89" y="178"/>
                  </a:cxn>
                  <a:cxn ang="0">
                    <a:pos x="106" y="164"/>
                  </a:cxn>
                  <a:cxn ang="0">
                    <a:pos x="122" y="149"/>
                  </a:cxn>
                  <a:cxn ang="0">
                    <a:pos x="137" y="133"/>
                  </a:cxn>
                  <a:cxn ang="0">
                    <a:pos x="150" y="116"/>
                  </a:cxn>
                  <a:cxn ang="0">
                    <a:pos x="159" y="98"/>
                  </a:cxn>
                  <a:cxn ang="0">
                    <a:pos x="165" y="80"/>
                  </a:cxn>
                  <a:cxn ang="0">
                    <a:pos x="162" y="53"/>
                  </a:cxn>
                  <a:cxn ang="0">
                    <a:pos x="156" y="37"/>
                  </a:cxn>
                </a:cxnLst>
                <a:rect l="0" t="0" r="r" b="b"/>
                <a:pathLst>
                  <a:path w="725" h="254">
                    <a:moveTo>
                      <a:pt x="156" y="37"/>
                    </a:moveTo>
                    <a:lnTo>
                      <a:pt x="45" y="37"/>
                    </a:lnTo>
                    <a:lnTo>
                      <a:pt x="74" y="39"/>
                    </a:lnTo>
                    <a:lnTo>
                      <a:pt x="94" y="48"/>
                    </a:lnTo>
                    <a:lnTo>
                      <a:pt x="104" y="63"/>
                    </a:lnTo>
                    <a:lnTo>
                      <a:pt x="102" y="84"/>
                    </a:lnTo>
                    <a:lnTo>
                      <a:pt x="97" y="105"/>
                    </a:lnTo>
                    <a:lnTo>
                      <a:pt x="88" y="124"/>
                    </a:lnTo>
                    <a:lnTo>
                      <a:pt x="77" y="142"/>
                    </a:lnTo>
                    <a:lnTo>
                      <a:pt x="64" y="159"/>
                    </a:lnTo>
                    <a:lnTo>
                      <a:pt x="50" y="175"/>
                    </a:lnTo>
                    <a:lnTo>
                      <a:pt x="35" y="190"/>
                    </a:lnTo>
                    <a:lnTo>
                      <a:pt x="21" y="203"/>
                    </a:lnTo>
                    <a:lnTo>
                      <a:pt x="8" y="216"/>
                    </a:lnTo>
                    <a:lnTo>
                      <a:pt x="0" y="250"/>
                    </a:lnTo>
                    <a:lnTo>
                      <a:pt x="17" y="249"/>
                    </a:lnTo>
                    <a:lnTo>
                      <a:pt x="37" y="248"/>
                    </a:lnTo>
                    <a:lnTo>
                      <a:pt x="58" y="247"/>
                    </a:lnTo>
                    <a:lnTo>
                      <a:pt x="79" y="247"/>
                    </a:lnTo>
                    <a:lnTo>
                      <a:pt x="162" y="247"/>
                    </a:lnTo>
                    <a:lnTo>
                      <a:pt x="171" y="227"/>
                    </a:lnTo>
                    <a:lnTo>
                      <a:pt x="172" y="211"/>
                    </a:lnTo>
                    <a:lnTo>
                      <a:pt x="172" y="204"/>
                    </a:lnTo>
                    <a:lnTo>
                      <a:pt x="59" y="204"/>
                    </a:lnTo>
                    <a:lnTo>
                      <a:pt x="59" y="203"/>
                    </a:lnTo>
                    <a:lnTo>
                      <a:pt x="73" y="191"/>
                    </a:lnTo>
                    <a:lnTo>
                      <a:pt x="89" y="178"/>
                    </a:lnTo>
                    <a:lnTo>
                      <a:pt x="106" y="164"/>
                    </a:lnTo>
                    <a:lnTo>
                      <a:pt x="122" y="149"/>
                    </a:lnTo>
                    <a:lnTo>
                      <a:pt x="137" y="133"/>
                    </a:lnTo>
                    <a:lnTo>
                      <a:pt x="150" y="116"/>
                    </a:lnTo>
                    <a:lnTo>
                      <a:pt x="159" y="98"/>
                    </a:lnTo>
                    <a:lnTo>
                      <a:pt x="165" y="80"/>
                    </a:lnTo>
                    <a:lnTo>
                      <a:pt x="162" y="53"/>
                    </a:lnTo>
                    <a:lnTo>
                      <a:pt x="156" y="3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31" name="Freeform 36"/>
              <p:cNvSpPr>
                <a:spLocks/>
              </p:cNvSpPr>
              <p:nvPr/>
            </p:nvSpPr>
            <p:spPr bwMode="auto">
              <a:xfrm>
                <a:off x="8886" y="662"/>
                <a:ext cx="725" cy="254"/>
              </a:xfrm>
              <a:custGeom>
                <a:avLst/>
                <a:gdLst/>
                <a:ahLst/>
                <a:cxnLst>
                  <a:cxn ang="0">
                    <a:pos x="162" y="247"/>
                  </a:cxn>
                  <a:cxn ang="0">
                    <a:pos x="79" y="247"/>
                  </a:cxn>
                  <a:cxn ang="0">
                    <a:pos x="103" y="247"/>
                  </a:cxn>
                  <a:cxn ang="0">
                    <a:pos x="124" y="247"/>
                  </a:cxn>
                  <a:cxn ang="0">
                    <a:pos x="143" y="248"/>
                  </a:cxn>
                  <a:cxn ang="0">
                    <a:pos x="161" y="249"/>
                  </a:cxn>
                  <a:cxn ang="0">
                    <a:pos x="162" y="247"/>
                  </a:cxn>
                </a:cxnLst>
                <a:rect l="0" t="0" r="r" b="b"/>
                <a:pathLst>
                  <a:path w="725" h="254">
                    <a:moveTo>
                      <a:pt x="162" y="247"/>
                    </a:moveTo>
                    <a:lnTo>
                      <a:pt x="79" y="247"/>
                    </a:lnTo>
                    <a:lnTo>
                      <a:pt x="103" y="247"/>
                    </a:lnTo>
                    <a:lnTo>
                      <a:pt x="124" y="247"/>
                    </a:lnTo>
                    <a:lnTo>
                      <a:pt x="143" y="248"/>
                    </a:lnTo>
                    <a:lnTo>
                      <a:pt x="161" y="249"/>
                    </a:lnTo>
                    <a:lnTo>
                      <a:pt x="162" y="24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32" name="Freeform 37"/>
              <p:cNvSpPr>
                <a:spLocks/>
              </p:cNvSpPr>
              <p:nvPr/>
            </p:nvSpPr>
            <p:spPr bwMode="auto">
              <a:xfrm>
                <a:off x="8886" y="662"/>
                <a:ext cx="725" cy="254"/>
              </a:xfrm>
              <a:custGeom>
                <a:avLst/>
                <a:gdLst/>
                <a:ahLst/>
                <a:cxnLst>
                  <a:cxn ang="0">
                    <a:pos x="168" y="165"/>
                  </a:cxn>
                  <a:cxn ang="0">
                    <a:pos x="151" y="196"/>
                  </a:cxn>
                  <a:cxn ang="0">
                    <a:pos x="149" y="200"/>
                  </a:cxn>
                  <a:cxn ang="0">
                    <a:pos x="144" y="201"/>
                  </a:cxn>
                  <a:cxn ang="0">
                    <a:pos x="140" y="201"/>
                  </a:cxn>
                  <a:cxn ang="0">
                    <a:pos x="59" y="204"/>
                  </a:cxn>
                  <a:cxn ang="0">
                    <a:pos x="172" y="204"/>
                  </a:cxn>
                  <a:cxn ang="0">
                    <a:pos x="172" y="195"/>
                  </a:cxn>
                  <a:cxn ang="0">
                    <a:pos x="173" y="173"/>
                  </a:cxn>
                  <a:cxn ang="0">
                    <a:pos x="168" y="165"/>
                  </a:cxn>
                </a:cxnLst>
                <a:rect l="0" t="0" r="r" b="b"/>
                <a:pathLst>
                  <a:path w="725" h="254">
                    <a:moveTo>
                      <a:pt x="168" y="165"/>
                    </a:moveTo>
                    <a:lnTo>
                      <a:pt x="151" y="196"/>
                    </a:lnTo>
                    <a:lnTo>
                      <a:pt x="149" y="200"/>
                    </a:lnTo>
                    <a:lnTo>
                      <a:pt x="144" y="201"/>
                    </a:lnTo>
                    <a:lnTo>
                      <a:pt x="140" y="201"/>
                    </a:lnTo>
                    <a:lnTo>
                      <a:pt x="59" y="204"/>
                    </a:lnTo>
                    <a:lnTo>
                      <a:pt x="172" y="204"/>
                    </a:lnTo>
                    <a:lnTo>
                      <a:pt x="172" y="195"/>
                    </a:lnTo>
                    <a:lnTo>
                      <a:pt x="173" y="173"/>
                    </a:lnTo>
                    <a:lnTo>
                      <a:pt x="168" y="16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33" name="Freeform 38"/>
              <p:cNvSpPr>
                <a:spLocks/>
              </p:cNvSpPr>
              <p:nvPr/>
            </p:nvSpPr>
            <p:spPr bwMode="auto">
              <a:xfrm>
                <a:off x="8886" y="662"/>
                <a:ext cx="725" cy="254"/>
              </a:xfrm>
              <a:custGeom>
                <a:avLst/>
                <a:gdLst/>
                <a:ahLst/>
                <a:cxnLst>
                  <a:cxn ang="0">
                    <a:pos x="102" y="0"/>
                  </a:cxn>
                  <a:cxn ang="0">
                    <a:pos x="77" y="2"/>
                  </a:cxn>
                  <a:cxn ang="0">
                    <a:pos x="56" y="6"/>
                  </a:cxn>
                  <a:cxn ang="0">
                    <a:pos x="37" y="14"/>
                  </a:cxn>
                  <a:cxn ang="0">
                    <a:pos x="22" y="24"/>
                  </a:cxn>
                  <a:cxn ang="0">
                    <a:pos x="8" y="37"/>
                  </a:cxn>
                  <a:cxn ang="0">
                    <a:pos x="11" y="58"/>
                  </a:cxn>
                  <a:cxn ang="0">
                    <a:pos x="27" y="45"/>
                  </a:cxn>
                  <a:cxn ang="0">
                    <a:pos x="45" y="37"/>
                  </a:cxn>
                  <a:cxn ang="0">
                    <a:pos x="156" y="37"/>
                  </a:cxn>
                  <a:cxn ang="0">
                    <a:pos x="154" y="31"/>
                  </a:cxn>
                  <a:cxn ang="0">
                    <a:pos x="140" y="16"/>
                  </a:cxn>
                  <a:cxn ang="0">
                    <a:pos x="122" y="6"/>
                  </a:cxn>
                  <a:cxn ang="0">
                    <a:pos x="102" y="0"/>
                  </a:cxn>
                </a:cxnLst>
                <a:rect l="0" t="0" r="r" b="b"/>
                <a:pathLst>
                  <a:path w="725" h="254">
                    <a:moveTo>
                      <a:pt x="102" y="0"/>
                    </a:moveTo>
                    <a:lnTo>
                      <a:pt x="77" y="2"/>
                    </a:lnTo>
                    <a:lnTo>
                      <a:pt x="56" y="6"/>
                    </a:lnTo>
                    <a:lnTo>
                      <a:pt x="37" y="14"/>
                    </a:lnTo>
                    <a:lnTo>
                      <a:pt x="22" y="24"/>
                    </a:lnTo>
                    <a:lnTo>
                      <a:pt x="8" y="37"/>
                    </a:lnTo>
                    <a:lnTo>
                      <a:pt x="11" y="58"/>
                    </a:lnTo>
                    <a:lnTo>
                      <a:pt x="27" y="45"/>
                    </a:lnTo>
                    <a:lnTo>
                      <a:pt x="45" y="37"/>
                    </a:lnTo>
                    <a:lnTo>
                      <a:pt x="156" y="37"/>
                    </a:lnTo>
                    <a:lnTo>
                      <a:pt x="154" y="31"/>
                    </a:lnTo>
                    <a:lnTo>
                      <a:pt x="140" y="16"/>
                    </a:lnTo>
                    <a:lnTo>
                      <a:pt x="122" y="6"/>
                    </a:lnTo>
                    <a:lnTo>
                      <a:pt x="10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34" name="Freeform 39"/>
              <p:cNvSpPr>
                <a:spLocks/>
              </p:cNvSpPr>
              <p:nvPr/>
            </p:nvSpPr>
            <p:spPr bwMode="auto">
              <a:xfrm>
                <a:off x="8886" y="662"/>
                <a:ext cx="725" cy="254"/>
              </a:xfrm>
              <a:custGeom>
                <a:avLst/>
                <a:gdLst/>
                <a:ahLst/>
                <a:cxnLst>
                  <a:cxn ang="0">
                    <a:pos x="296" y="0"/>
                  </a:cxn>
                  <a:cxn ang="0">
                    <a:pos x="272" y="3"/>
                  </a:cxn>
                  <a:cxn ang="0">
                    <a:pos x="252" y="11"/>
                  </a:cxn>
                  <a:cxn ang="0">
                    <a:pos x="236" y="24"/>
                  </a:cxn>
                  <a:cxn ang="0">
                    <a:pos x="222" y="41"/>
                  </a:cxn>
                  <a:cxn ang="0">
                    <a:pos x="212" y="61"/>
                  </a:cxn>
                  <a:cxn ang="0">
                    <a:pos x="204" y="82"/>
                  </a:cxn>
                  <a:cxn ang="0">
                    <a:pos x="200" y="104"/>
                  </a:cxn>
                  <a:cxn ang="0">
                    <a:pos x="198" y="127"/>
                  </a:cxn>
                  <a:cxn ang="0">
                    <a:pos x="198" y="134"/>
                  </a:cxn>
                  <a:cxn ang="0">
                    <a:pos x="199" y="155"/>
                  </a:cxn>
                  <a:cxn ang="0">
                    <a:pos x="204" y="177"/>
                  </a:cxn>
                  <a:cxn ang="0">
                    <a:pos x="211" y="199"/>
                  </a:cxn>
                  <a:cxn ang="0">
                    <a:pos x="222" y="218"/>
                  </a:cxn>
                  <a:cxn ang="0">
                    <a:pos x="237" y="234"/>
                  </a:cxn>
                  <a:cxn ang="0">
                    <a:pos x="255" y="245"/>
                  </a:cxn>
                  <a:cxn ang="0">
                    <a:pos x="276" y="252"/>
                  </a:cxn>
                  <a:cxn ang="0">
                    <a:pos x="302" y="249"/>
                  </a:cxn>
                  <a:cxn ang="0">
                    <a:pos x="324" y="241"/>
                  </a:cxn>
                  <a:cxn ang="0">
                    <a:pos x="338" y="231"/>
                  </a:cxn>
                  <a:cxn ang="0">
                    <a:pos x="303" y="231"/>
                  </a:cxn>
                  <a:cxn ang="0">
                    <a:pos x="285" y="226"/>
                  </a:cxn>
                  <a:cxn ang="0">
                    <a:pos x="272" y="212"/>
                  </a:cxn>
                  <a:cxn ang="0">
                    <a:pos x="263" y="191"/>
                  </a:cxn>
                  <a:cxn ang="0">
                    <a:pos x="257" y="167"/>
                  </a:cxn>
                  <a:cxn ang="0">
                    <a:pos x="255" y="142"/>
                  </a:cxn>
                  <a:cxn ang="0">
                    <a:pos x="254" y="120"/>
                  </a:cxn>
                  <a:cxn ang="0">
                    <a:pos x="254" y="103"/>
                  </a:cxn>
                  <a:cxn ang="0">
                    <a:pos x="254" y="86"/>
                  </a:cxn>
                  <a:cxn ang="0">
                    <a:pos x="254" y="82"/>
                  </a:cxn>
                  <a:cxn ang="0">
                    <a:pos x="256" y="59"/>
                  </a:cxn>
                  <a:cxn ang="0">
                    <a:pos x="264" y="36"/>
                  </a:cxn>
                  <a:cxn ang="0">
                    <a:pos x="277" y="22"/>
                  </a:cxn>
                  <a:cxn ang="0">
                    <a:pos x="350" y="22"/>
                  </a:cxn>
                  <a:cxn ang="0">
                    <a:pos x="336" y="10"/>
                  </a:cxn>
                  <a:cxn ang="0">
                    <a:pos x="317" y="2"/>
                  </a:cxn>
                  <a:cxn ang="0">
                    <a:pos x="296" y="0"/>
                  </a:cxn>
                </a:cxnLst>
                <a:rect l="0" t="0" r="r" b="b"/>
                <a:pathLst>
                  <a:path w="725" h="254">
                    <a:moveTo>
                      <a:pt x="296" y="0"/>
                    </a:moveTo>
                    <a:lnTo>
                      <a:pt x="272" y="3"/>
                    </a:lnTo>
                    <a:lnTo>
                      <a:pt x="252" y="11"/>
                    </a:lnTo>
                    <a:lnTo>
                      <a:pt x="236" y="24"/>
                    </a:lnTo>
                    <a:lnTo>
                      <a:pt x="222" y="41"/>
                    </a:lnTo>
                    <a:lnTo>
                      <a:pt x="212" y="61"/>
                    </a:lnTo>
                    <a:lnTo>
                      <a:pt x="204" y="82"/>
                    </a:lnTo>
                    <a:lnTo>
                      <a:pt x="200" y="104"/>
                    </a:lnTo>
                    <a:lnTo>
                      <a:pt x="198" y="127"/>
                    </a:lnTo>
                    <a:lnTo>
                      <a:pt x="198" y="134"/>
                    </a:lnTo>
                    <a:lnTo>
                      <a:pt x="199" y="155"/>
                    </a:lnTo>
                    <a:lnTo>
                      <a:pt x="204" y="177"/>
                    </a:lnTo>
                    <a:lnTo>
                      <a:pt x="211" y="199"/>
                    </a:lnTo>
                    <a:lnTo>
                      <a:pt x="222" y="218"/>
                    </a:lnTo>
                    <a:lnTo>
                      <a:pt x="237" y="234"/>
                    </a:lnTo>
                    <a:lnTo>
                      <a:pt x="255" y="245"/>
                    </a:lnTo>
                    <a:lnTo>
                      <a:pt x="276" y="252"/>
                    </a:lnTo>
                    <a:lnTo>
                      <a:pt x="302" y="249"/>
                    </a:lnTo>
                    <a:lnTo>
                      <a:pt x="324" y="241"/>
                    </a:lnTo>
                    <a:lnTo>
                      <a:pt x="338" y="231"/>
                    </a:lnTo>
                    <a:lnTo>
                      <a:pt x="303" y="231"/>
                    </a:lnTo>
                    <a:lnTo>
                      <a:pt x="285" y="226"/>
                    </a:lnTo>
                    <a:lnTo>
                      <a:pt x="272" y="212"/>
                    </a:lnTo>
                    <a:lnTo>
                      <a:pt x="263" y="191"/>
                    </a:lnTo>
                    <a:lnTo>
                      <a:pt x="257" y="167"/>
                    </a:lnTo>
                    <a:lnTo>
                      <a:pt x="255" y="142"/>
                    </a:lnTo>
                    <a:lnTo>
                      <a:pt x="254" y="120"/>
                    </a:lnTo>
                    <a:lnTo>
                      <a:pt x="254" y="103"/>
                    </a:lnTo>
                    <a:lnTo>
                      <a:pt x="254" y="86"/>
                    </a:lnTo>
                    <a:lnTo>
                      <a:pt x="254" y="82"/>
                    </a:lnTo>
                    <a:lnTo>
                      <a:pt x="256" y="59"/>
                    </a:lnTo>
                    <a:lnTo>
                      <a:pt x="264" y="36"/>
                    </a:lnTo>
                    <a:lnTo>
                      <a:pt x="277" y="22"/>
                    </a:lnTo>
                    <a:lnTo>
                      <a:pt x="350" y="22"/>
                    </a:lnTo>
                    <a:lnTo>
                      <a:pt x="336" y="10"/>
                    </a:lnTo>
                    <a:lnTo>
                      <a:pt x="317" y="2"/>
                    </a:lnTo>
                    <a:lnTo>
                      <a:pt x="29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35" name="Freeform 40"/>
              <p:cNvSpPr>
                <a:spLocks/>
              </p:cNvSpPr>
              <p:nvPr/>
            </p:nvSpPr>
            <p:spPr bwMode="auto">
              <a:xfrm>
                <a:off x="8886" y="662"/>
                <a:ext cx="725" cy="254"/>
              </a:xfrm>
              <a:custGeom>
                <a:avLst/>
                <a:gdLst/>
                <a:ahLst/>
                <a:cxnLst>
                  <a:cxn ang="0">
                    <a:pos x="350" y="22"/>
                  </a:cxn>
                  <a:cxn ang="0">
                    <a:pos x="277" y="22"/>
                  </a:cxn>
                  <a:cxn ang="0">
                    <a:pos x="296" y="27"/>
                  </a:cxn>
                  <a:cxn ang="0">
                    <a:pos x="310" y="41"/>
                  </a:cxn>
                  <a:cxn ang="0">
                    <a:pos x="319" y="62"/>
                  </a:cxn>
                  <a:cxn ang="0">
                    <a:pos x="325" y="86"/>
                  </a:cxn>
                  <a:cxn ang="0">
                    <a:pos x="328" y="111"/>
                  </a:cxn>
                  <a:cxn ang="0">
                    <a:pos x="330" y="134"/>
                  </a:cxn>
                  <a:cxn ang="0">
                    <a:pos x="330" y="142"/>
                  </a:cxn>
                  <a:cxn ang="0">
                    <a:pos x="330" y="155"/>
                  </a:cxn>
                  <a:cxn ang="0">
                    <a:pos x="329" y="179"/>
                  </a:cxn>
                  <a:cxn ang="0">
                    <a:pos x="325" y="203"/>
                  </a:cxn>
                  <a:cxn ang="0">
                    <a:pos x="317" y="222"/>
                  </a:cxn>
                  <a:cxn ang="0">
                    <a:pos x="303" y="231"/>
                  </a:cxn>
                  <a:cxn ang="0">
                    <a:pos x="338" y="231"/>
                  </a:cxn>
                  <a:cxn ang="0">
                    <a:pos x="342" y="229"/>
                  </a:cxn>
                  <a:cxn ang="0">
                    <a:pos x="357" y="213"/>
                  </a:cxn>
                  <a:cxn ang="0">
                    <a:pos x="368" y="194"/>
                  </a:cxn>
                  <a:cxn ang="0">
                    <a:pos x="376" y="174"/>
                  </a:cxn>
                  <a:cxn ang="0">
                    <a:pos x="382" y="153"/>
                  </a:cxn>
                  <a:cxn ang="0">
                    <a:pos x="385" y="132"/>
                  </a:cxn>
                  <a:cxn ang="0">
                    <a:pos x="384" y="106"/>
                  </a:cxn>
                  <a:cxn ang="0">
                    <a:pos x="380" y="81"/>
                  </a:cxn>
                  <a:cxn ang="0">
                    <a:pos x="373" y="59"/>
                  </a:cxn>
                  <a:cxn ang="0">
                    <a:pos x="364" y="39"/>
                  </a:cxn>
                  <a:cxn ang="0">
                    <a:pos x="351" y="23"/>
                  </a:cxn>
                  <a:cxn ang="0">
                    <a:pos x="350" y="22"/>
                  </a:cxn>
                </a:cxnLst>
                <a:rect l="0" t="0" r="r" b="b"/>
                <a:pathLst>
                  <a:path w="725" h="254">
                    <a:moveTo>
                      <a:pt x="350" y="22"/>
                    </a:moveTo>
                    <a:lnTo>
                      <a:pt x="277" y="22"/>
                    </a:lnTo>
                    <a:lnTo>
                      <a:pt x="296" y="27"/>
                    </a:lnTo>
                    <a:lnTo>
                      <a:pt x="310" y="41"/>
                    </a:lnTo>
                    <a:lnTo>
                      <a:pt x="319" y="62"/>
                    </a:lnTo>
                    <a:lnTo>
                      <a:pt x="325" y="86"/>
                    </a:lnTo>
                    <a:lnTo>
                      <a:pt x="328" y="111"/>
                    </a:lnTo>
                    <a:lnTo>
                      <a:pt x="330" y="134"/>
                    </a:lnTo>
                    <a:lnTo>
                      <a:pt x="330" y="142"/>
                    </a:lnTo>
                    <a:lnTo>
                      <a:pt x="330" y="155"/>
                    </a:lnTo>
                    <a:lnTo>
                      <a:pt x="329" y="179"/>
                    </a:lnTo>
                    <a:lnTo>
                      <a:pt x="325" y="203"/>
                    </a:lnTo>
                    <a:lnTo>
                      <a:pt x="317" y="222"/>
                    </a:lnTo>
                    <a:lnTo>
                      <a:pt x="303" y="231"/>
                    </a:lnTo>
                    <a:lnTo>
                      <a:pt x="338" y="231"/>
                    </a:lnTo>
                    <a:lnTo>
                      <a:pt x="342" y="229"/>
                    </a:lnTo>
                    <a:lnTo>
                      <a:pt x="357" y="213"/>
                    </a:lnTo>
                    <a:lnTo>
                      <a:pt x="368" y="194"/>
                    </a:lnTo>
                    <a:lnTo>
                      <a:pt x="376" y="174"/>
                    </a:lnTo>
                    <a:lnTo>
                      <a:pt x="382" y="153"/>
                    </a:lnTo>
                    <a:lnTo>
                      <a:pt x="385" y="132"/>
                    </a:lnTo>
                    <a:lnTo>
                      <a:pt x="384" y="106"/>
                    </a:lnTo>
                    <a:lnTo>
                      <a:pt x="380" y="81"/>
                    </a:lnTo>
                    <a:lnTo>
                      <a:pt x="373" y="59"/>
                    </a:lnTo>
                    <a:lnTo>
                      <a:pt x="364" y="39"/>
                    </a:lnTo>
                    <a:lnTo>
                      <a:pt x="351" y="23"/>
                    </a:lnTo>
                    <a:lnTo>
                      <a:pt x="350" y="22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36" name="Freeform 41"/>
              <p:cNvSpPr>
                <a:spLocks/>
              </p:cNvSpPr>
              <p:nvPr/>
            </p:nvSpPr>
            <p:spPr bwMode="auto">
              <a:xfrm>
                <a:off x="8886" y="662"/>
                <a:ext cx="725" cy="254"/>
              </a:xfrm>
              <a:custGeom>
                <a:avLst/>
                <a:gdLst/>
                <a:ahLst/>
                <a:cxnLst>
                  <a:cxn ang="0">
                    <a:pos x="466" y="5"/>
                  </a:cxn>
                  <a:cxn ang="0">
                    <a:pos x="403" y="6"/>
                  </a:cxn>
                  <a:cxn ang="0">
                    <a:pos x="403" y="11"/>
                  </a:cxn>
                  <a:cxn ang="0">
                    <a:pos x="442" y="27"/>
                  </a:cxn>
                  <a:cxn ang="0">
                    <a:pos x="447" y="29"/>
                  </a:cxn>
                  <a:cxn ang="0">
                    <a:pos x="447" y="34"/>
                  </a:cxn>
                  <a:cxn ang="0">
                    <a:pos x="447" y="39"/>
                  </a:cxn>
                  <a:cxn ang="0">
                    <a:pos x="448" y="59"/>
                  </a:cxn>
                  <a:cxn ang="0">
                    <a:pos x="448" y="79"/>
                  </a:cxn>
                  <a:cxn ang="0">
                    <a:pos x="449" y="89"/>
                  </a:cxn>
                  <a:cxn ang="0">
                    <a:pos x="449" y="151"/>
                  </a:cxn>
                  <a:cxn ang="0">
                    <a:pos x="449" y="171"/>
                  </a:cxn>
                  <a:cxn ang="0">
                    <a:pos x="448" y="191"/>
                  </a:cxn>
                  <a:cxn ang="0">
                    <a:pos x="448" y="222"/>
                  </a:cxn>
                  <a:cxn ang="0">
                    <a:pos x="403" y="244"/>
                  </a:cxn>
                  <a:cxn ang="0">
                    <a:pos x="403" y="250"/>
                  </a:cxn>
                  <a:cxn ang="0">
                    <a:pos x="443" y="247"/>
                  </a:cxn>
                  <a:cxn ang="0">
                    <a:pos x="463" y="247"/>
                  </a:cxn>
                  <a:cxn ang="0">
                    <a:pos x="547" y="247"/>
                  </a:cxn>
                  <a:cxn ang="0">
                    <a:pos x="550" y="244"/>
                  </a:cxn>
                  <a:cxn ang="0">
                    <a:pos x="507" y="223"/>
                  </a:cxn>
                  <a:cxn ang="0">
                    <a:pos x="505" y="219"/>
                  </a:cxn>
                  <a:cxn ang="0">
                    <a:pos x="505" y="211"/>
                  </a:cxn>
                  <a:cxn ang="0">
                    <a:pos x="504" y="191"/>
                  </a:cxn>
                  <a:cxn ang="0">
                    <a:pos x="503" y="171"/>
                  </a:cxn>
                  <a:cxn ang="0">
                    <a:pos x="503" y="151"/>
                  </a:cxn>
                  <a:cxn ang="0">
                    <a:pos x="503" y="141"/>
                  </a:cxn>
                  <a:cxn ang="0">
                    <a:pos x="503" y="99"/>
                  </a:cxn>
                  <a:cxn ang="0">
                    <a:pos x="503" y="79"/>
                  </a:cxn>
                  <a:cxn ang="0">
                    <a:pos x="503" y="69"/>
                  </a:cxn>
                  <a:cxn ang="0">
                    <a:pos x="503" y="49"/>
                  </a:cxn>
                  <a:cxn ang="0">
                    <a:pos x="504" y="27"/>
                  </a:cxn>
                  <a:cxn ang="0">
                    <a:pos x="504" y="10"/>
                  </a:cxn>
                  <a:cxn ang="0">
                    <a:pos x="488" y="7"/>
                  </a:cxn>
                  <a:cxn ang="0">
                    <a:pos x="466" y="5"/>
                  </a:cxn>
                </a:cxnLst>
                <a:rect l="0" t="0" r="r" b="b"/>
                <a:pathLst>
                  <a:path w="725" h="254">
                    <a:moveTo>
                      <a:pt x="466" y="5"/>
                    </a:moveTo>
                    <a:lnTo>
                      <a:pt x="403" y="6"/>
                    </a:lnTo>
                    <a:lnTo>
                      <a:pt x="403" y="11"/>
                    </a:lnTo>
                    <a:lnTo>
                      <a:pt x="442" y="27"/>
                    </a:lnTo>
                    <a:lnTo>
                      <a:pt x="447" y="29"/>
                    </a:lnTo>
                    <a:lnTo>
                      <a:pt x="447" y="34"/>
                    </a:lnTo>
                    <a:lnTo>
                      <a:pt x="447" y="39"/>
                    </a:lnTo>
                    <a:lnTo>
                      <a:pt x="448" y="59"/>
                    </a:lnTo>
                    <a:lnTo>
                      <a:pt x="448" y="79"/>
                    </a:lnTo>
                    <a:lnTo>
                      <a:pt x="449" y="89"/>
                    </a:lnTo>
                    <a:lnTo>
                      <a:pt x="449" y="151"/>
                    </a:lnTo>
                    <a:lnTo>
                      <a:pt x="449" y="171"/>
                    </a:lnTo>
                    <a:lnTo>
                      <a:pt x="448" y="191"/>
                    </a:lnTo>
                    <a:lnTo>
                      <a:pt x="448" y="222"/>
                    </a:lnTo>
                    <a:lnTo>
                      <a:pt x="403" y="244"/>
                    </a:lnTo>
                    <a:lnTo>
                      <a:pt x="403" y="250"/>
                    </a:lnTo>
                    <a:lnTo>
                      <a:pt x="443" y="247"/>
                    </a:lnTo>
                    <a:lnTo>
                      <a:pt x="463" y="247"/>
                    </a:lnTo>
                    <a:lnTo>
                      <a:pt x="547" y="247"/>
                    </a:lnTo>
                    <a:lnTo>
                      <a:pt x="550" y="244"/>
                    </a:lnTo>
                    <a:lnTo>
                      <a:pt x="507" y="223"/>
                    </a:lnTo>
                    <a:lnTo>
                      <a:pt x="505" y="219"/>
                    </a:lnTo>
                    <a:lnTo>
                      <a:pt x="505" y="211"/>
                    </a:lnTo>
                    <a:lnTo>
                      <a:pt x="504" y="191"/>
                    </a:lnTo>
                    <a:lnTo>
                      <a:pt x="503" y="171"/>
                    </a:lnTo>
                    <a:lnTo>
                      <a:pt x="503" y="151"/>
                    </a:lnTo>
                    <a:lnTo>
                      <a:pt x="503" y="141"/>
                    </a:lnTo>
                    <a:lnTo>
                      <a:pt x="503" y="99"/>
                    </a:lnTo>
                    <a:lnTo>
                      <a:pt x="503" y="79"/>
                    </a:lnTo>
                    <a:lnTo>
                      <a:pt x="503" y="69"/>
                    </a:lnTo>
                    <a:lnTo>
                      <a:pt x="503" y="49"/>
                    </a:lnTo>
                    <a:lnTo>
                      <a:pt x="504" y="27"/>
                    </a:lnTo>
                    <a:lnTo>
                      <a:pt x="504" y="10"/>
                    </a:lnTo>
                    <a:lnTo>
                      <a:pt x="488" y="7"/>
                    </a:lnTo>
                    <a:lnTo>
                      <a:pt x="466" y="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37" name="Freeform 42"/>
              <p:cNvSpPr>
                <a:spLocks/>
              </p:cNvSpPr>
              <p:nvPr/>
            </p:nvSpPr>
            <p:spPr bwMode="auto">
              <a:xfrm>
                <a:off x="8886" y="662"/>
                <a:ext cx="725" cy="254"/>
              </a:xfrm>
              <a:custGeom>
                <a:avLst/>
                <a:gdLst/>
                <a:ahLst/>
                <a:cxnLst>
                  <a:cxn ang="0">
                    <a:pos x="547" y="247"/>
                  </a:cxn>
                  <a:cxn ang="0">
                    <a:pos x="463" y="247"/>
                  </a:cxn>
                  <a:cxn ang="0">
                    <a:pos x="489" y="247"/>
                  </a:cxn>
                  <a:cxn ang="0">
                    <a:pos x="510" y="247"/>
                  </a:cxn>
                  <a:cxn ang="0">
                    <a:pos x="528" y="248"/>
                  </a:cxn>
                  <a:cxn ang="0">
                    <a:pos x="545" y="249"/>
                  </a:cxn>
                  <a:cxn ang="0">
                    <a:pos x="547" y="247"/>
                  </a:cxn>
                </a:cxnLst>
                <a:rect l="0" t="0" r="r" b="b"/>
                <a:pathLst>
                  <a:path w="725" h="254">
                    <a:moveTo>
                      <a:pt x="547" y="247"/>
                    </a:moveTo>
                    <a:lnTo>
                      <a:pt x="463" y="247"/>
                    </a:lnTo>
                    <a:lnTo>
                      <a:pt x="489" y="247"/>
                    </a:lnTo>
                    <a:lnTo>
                      <a:pt x="510" y="247"/>
                    </a:lnTo>
                    <a:lnTo>
                      <a:pt x="528" y="248"/>
                    </a:lnTo>
                    <a:lnTo>
                      <a:pt x="545" y="249"/>
                    </a:lnTo>
                    <a:lnTo>
                      <a:pt x="547" y="24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38" name="Freeform 43"/>
              <p:cNvSpPr>
                <a:spLocks/>
              </p:cNvSpPr>
              <p:nvPr/>
            </p:nvSpPr>
            <p:spPr bwMode="auto">
              <a:xfrm>
                <a:off x="8886" y="662"/>
                <a:ext cx="725" cy="254"/>
              </a:xfrm>
              <a:custGeom>
                <a:avLst/>
                <a:gdLst/>
                <a:ahLst/>
                <a:cxnLst>
                  <a:cxn ang="0">
                    <a:pos x="712" y="115"/>
                  </a:cxn>
                  <a:cxn ang="0">
                    <a:pos x="598" y="115"/>
                  </a:cxn>
                  <a:cxn ang="0">
                    <a:pos x="621" y="117"/>
                  </a:cxn>
                  <a:cxn ang="0">
                    <a:pos x="642" y="124"/>
                  </a:cxn>
                  <a:cxn ang="0">
                    <a:pos x="658" y="138"/>
                  </a:cxn>
                  <a:cxn ang="0">
                    <a:pos x="665" y="160"/>
                  </a:cxn>
                  <a:cxn ang="0">
                    <a:pos x="660" y="181"/>
                  </a:cxn>
                  <a:cxn ang="0">
                    <a:pos x="649" y="199"/>
                  </a:cxn>
                  <a:cxn ang="0">
                    <a:pos x="633" y="213"/>
                  </a:cxn>
                  <a:cxn ang="0">
                    <a:pos x="613" y="224"/>
                  </a:cxn>
                  <a:cxn ang="0">
                    <a:pos x="592" y="232"/>
                  </a:cxn>
                  <a:cxn ang="0">
                    <a:pos x="571" y="236"/>
                  </a:cxn>
                  <a:cxn ang="0">
                    <a:pos x="567" y="253"/>
                  </a:cxn>
                  <a:cxn ang="0">
                    <a:pos x="587" y="250"/>
                  </a:cxn>
                  <a:cxn ang="0">
                    <a:pos x="609" y="247"/>
                  </a:cxn>
                  <a:cxn ang="0">
                    <a:pos x="632" y="242"/>
                  </a:cxn>
                  <a:cxn ang="0">
                    <a:pos x="654" y="235"/>
                  </a:cxn>
                  <a:cxn ang="0">
                    <a:pos x="674" y="226"/>
                  </a:cxn>
                  <a:cxn ang="0">
                    <a:pos x="693" y="214"/>
                  </a:cxn>
                  <a:cxn ang="0">
                    <a:pos x="708" y="200"/>
                  </a:cxn>
                  <a:cxn ang="0">
                    <a:pos x="719" y="182"/>
                  </a:cxn>
                  <a:cxn ang="0">
                    <a:pos x="724" y="160"/>
                  </a:cxn>
                  <a:cxn ang="0">
                    <a:pos x="721" y="134"/>
                  </a:cxn>
                  <a:cxn ang="0">
                    <a:pos x="712" y="115"/>
                  </a:cxn>
                </a:cxnLst>
                <a:rect l="0" t="0" r="r" b="b"/>
                <a:pathLst>
                  <a:path w="725" h="254">
                    <a:moveTo>
                      <a:pt x="712" y="115"/>
                    </a:moveTo>
                    <a:lnTo>
                      <a:pt x="598" y="115"/>
                    </a:lnTo>
                    <a:lnTo>
                      <a:pt x="621" y="117"/>
                    </a:lnTo>
                    <a:lnTo>
                      <a:pt x="642" y="124"/>
                    </a:lnTo>
                    <a:lnTo>
                      <a:pt x="658" y="138"/>
                    </a:lnTo>
                    <a:lnTo>
                      <a:pt x="665" y="160"/>
                    </a:lnTo>
                    <a:lnTo>
                      <a:pt x="660" y="181"/>
                    </a:lnTo>
                    <a:lnTo>
                      <a:pt x="649" y="199"/>
                    </a:lnTo>
                    <a:lnTo>
                      <a:pt x="633" y="213"/>
                    </a:lnTo>
                    <a:lnTo>
                      <a:pt x="613" y="224"/>
                    </a:lnTo>
                    <a:lnTo>
                      <a:pt x="592" y="232"/>
                    </a:lnTo>
                    <a:lnTo>
                      <a:pt x="571" y="236"/>
                    </a:lnTo>
                    <a:lnTo>
                      <a:pt x="567" y="253"/>
                    </a:lnTo>
                    <a:lnTo>
                      <a:pt x="587" y="250"/>
                    </a:lnTo>
                    <a:lnTo>
                      <a:pt x="609" y="247"/>
                    </a:lnTo>
                    <a:lnTo>
                      <a:pt x="632" y="242"/>
                    </a:lnTo>
                    <a:lnTo>
                      <a:pt x="654" y="235"/>
                    </a:lnTo>
                    <a:lnTo>
                      <a:pt x="674" y="226"/>
                    </a:lnTo>
                    <a:lnTo>
                      <a:pt x="693" y="214"/>
                    </a:lnTo>
                    <a:lnTo>
                      <a:pt x="708" y="200"/>
                    </a:lnTo>
                    <a:lnTo>
                      <a:pt x="719" y="182"/>
                    </a:lnTo>
                    <a:lnTo>
                      <a:pt x="724" y="160"/>
                    </a:lnTo>
                    <a:lnTo>
                      <a:pt x="721" y="134"/>
                    </a:lnTo>
                    <a:lnTo>
                      <a:pt x="712" y="11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39" name="Freeform 44"/>
              <p:cNvSpPr>
                <a:spLocks/>
              </p:cNvSpPr>
              <p:nvPr/>
            </p:nvSpPr>
            <p:spPr bwMode="auto">
              <a:xfrm>
                <a:off x="8886" y="662"/>
                <a:ext cx="725" cy="254"/>
              </a:xfrm>
              <a:custGeom>
                <a:avLst/>
                <a:gdLst/>
                <a:ahLst/>
                <a:cxnLst>
                  <a:cxn ang="0">
                    <a:pos x="598" y="3"/>
                  </a:cxn>
                  <a:cxn ang="0">
                    <a:pos x="592" y="23"/>
                  </a:cxn>
                  <a:cxn ang="0">
                    <a:pos x="587" y="42"/>
                  </a:cxn>
                  <a:cxn ang="0">
                    <a:pos x="582" y="62"/>
                  </a:cxn>
                  <a:cxn ang="0">
                    <a:pos x="578" y="82"/>
                  </a:cxn>
                  <a:cxn ang="0">
                    <a:pos x="574" y="101"/>
                  </a:cxn>
                  <a:cxn ang="0">
                    <a:pos x="580" y="116"/>
                  </a:cxn>
                  <a:cxn ang="0">
                    <a:pos x="589" y="115"/>
                  </a:cxn>
                  <a:cxn ang="0">
                    <a:pos x="712" y="115"/>
                  </a:cxn>
                  <a:cxn ang="0">
                    <a:pos x="711" y="113"/>
                  </a:cxn>
                  <a:cxn ang="0">
                    <a:pos x="697" y="98"/>
                  </a:cxn>
                  <a:cxn ang="0">
                    <a:pos x="678" y="88"/>
                  </a:cxn>
                  <a:cxn ang="0">
                    <a:pos x="658" y="82"/>
                  </a:cxn>
                  <a:cxn ang="0">
                    <a:pos x="648" y="81"/>
                  </a:cxn>
                  <a:cxn ang="0">
                    <a:pos x="605" y="81"/>
                  </a:cxn>
                  <a:cxn ang="0">
                    <a:pos x="612" y="49"/>
                  </a:cxn>
                  <a:cxn ang="0">
                    <a:pos x="722" y="49"/>
                  </a:cxn>
                  <a:cxn ang="0">
                    <a:pos x="722" y="6"/>
                  </a:cxn>
                  <a:cxn ang="0">
                    <a:pos x="662" y="6"/>
                  </a:cxn>
                  <a:cxn ang="0">
                    <a:pos x="638" y="5"/>
                  </a:cxn>
                  <a:cxn ang="0">
                    <a:pos x="616" y="4"/>
                  </a:cxn>
                  <a:cxn ang="0">
                    <a:pos x="598" y="3"/>
                  </a:cxn>
                </a:cxnLst>
                <a:rect l="0" t="0" r="r" b="b"/>
                <a:pathLst>
                  <a:path w="725" h="254">
                    <a:moveTo>
                      <a:pt x="598" y="3"/>
                    </a:moveTo>
                    <a:lnTo>
                      <a:pt x="592" y="23"/>
                    </a:lnTo>
                    <a:lnTo>
                      <a:pt x="587" y="42"/>
                    </a:lnTo>
                    <a:lnTo>
                      <a:pt x="582" y="62"/>
                    </a:lnTo>
                    <a:lnTo>
                      <a:pt x="578" y="82"/>
                    </a:lnTo>
                    <a:lnTo>
                      <a:pt x="574" y="101"/>
                    </a:lnTo>
                    <a:lnTo>
                      <a:pt x="580" y="116"/>
                    </a:lnTo>
                    <a:lnTo>
                      <a:pt x="589" y="115"/>
                    </a:lnTo>
                    <a:lnTo>
                      <a:pt x="712" y="115"/>
                    </a:lnTo>
                    <a:lnTo>
                      <a:pt x="711" y="113"/>
                    </a:lnTo>
                    <a:lnTo>
                      <a:pt x="697" y="98"/>
                    </a:lnTo>
                    <a:lnTo>
                      <a:pt x="678" y="88"/>
                    </a:lnTo>
                    <a:lnTo>
                      <a:pt x="658" y="82"/>
                    </a:lnTo>
                    <a:lnTo>
                      <a:pt x="648" y="81"/>
                    </a:lnTo>
                    <a:lnTo>
                      <a:pt x="605" y="81"/>
                    </a:lnTo>
                    <a:lnTo>
                      <a:pt x="612" y="49"/>
                    </a:lnTo>
                    <a:lnTo>
                      <a:pt x="722" y="49"/>
                    </a:lnTo>
                    <a:lnTo>
                      <a:pt x="722" y="6"/>
                    </a:lnTo>
                    <a:lnTo>
                      <a:pt x="662" y="6"/>
                    </a:lnTo>
                    <a:lnTo>
                      <a:pt x="638" y="5"/>
                    </a:lnTo>
                    <a:lnTo>
                      <a:pt x="616" y="4"/>
                    </a:lnTo>
                    <a:lnTo>
                      <a:pt x="598" y="3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40" name="Freeform 45"/>
              <p:cNvSpPr>
                <a:spLocks/>
              </p:cNvSpPr>
              <p:nvPr/>
            </p:nvSpPr>
            <p:spPr bwMode="auto">
              <a:xfrm>
                <a:off x="8886" y="662"/>
                <a:ext cx="725" cy="254"/>
              </a:xfrm>
              <a:custGeom>
                <a:avLst/>
                <a:gdLst/>
                <a:ahLst/>
                <a:cxnLst>
                  <a:cxn ang="0">
                    <a:pos x="621" y="79"/>
                  </a:cxn>
                  <a:cxn ang="0">
                    <a:pos x="605" y="81"/>
                  </a:cxn>
                  <a:cxn ang="0">
                    <a:pos x="648" y="81"/>
                  </a:cxn>
                  <a:cxn ang="0">
                    <a:pos x="636" y="80"/>
                  </a:cxn>
                  <a:cxn ang="0">
                    <a:pos x="621" y="79"/>
                  </a:cxn>
                </a:cxnLst>
                <a:rect l="0" t="0" r="r" b="b"/>
                <a:pathLst>
                  <a:path w="725" h="254">
                    <a:moveTo>
                      <a:pt x="621" y="79"/>
                    </a:moveTo>
                    <a:lnTo>
                      <a:pt x="605" y="81"/>
                    </a:lnTo>
                    <a:lnTo>
                      <a:pt x="648" y="81"/>
                    </a:lnTo>
                    <a:lnTo>
                      <a:pt x="636" y="80"/>
                    </a:lnTo>
                    <a:lnTo>
                      <a:pt x="621" y="7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41" name="Freeform 46"/>
              <p:cNvSpPr>
                <a:spLocks/>
              </p:cNvSpPr>
              <p:nvPr/>
            </p:nvSpPr>
            <p:spPr bwMode="auto">
              <a:xfrm>
                <a:off x="8886" y="662"/>
                <a:ext cx="725" cy="254"/>
              </a:xfrm>
              <a:custGeom>
                <a:avLst/>
                <a:gdLst/>
                <a:ahLst/>
                <a:cxnLst>
                  <a:cxn ang="0">
                    <a:pos x="722" y="49"/>
                  </a:cxn>
                  <a:cxn ang="0">
                    <a:pos x="713" y="49"/>
                  </a:cxn>
                  <a:cxn ang="0">
                    <a:pos x="716" y="52"/>
                  </a:cxn>
                  <a:cxn ang="0">
                    <a:pos x="716" y="58"/>
                  </a:cxn>
                  <a:cxn ang="0">
                    <a:pos x="722" y="58"/>
                  </a:cxn>
                  <a:cxn ang="0">
                    <a:pos x="722" y="49"/>
                  </a:cxn>
                </a:cxnLst>
                <a:rect l="0" t="0" r="r" b="b"/>
                <a:pathLst>
                  <a:path w="725" h="254">
                    <a:moveTo>
                      <a:pt x="722" y="49"/>
                    </a:moveTo>
                    <a:lnTo>
                      <a:pt x="713" y="49"/>
                    </a:lnTo>
                    <a:lnTo>
                      <a:pt x="716" y="52"/>
                    </a:lnTo>
                    <a:lnTo>
                      <a:pt x="716" y="58"/>
                    </a:lnTo>
                    <a:lnTo>
                      <a:pt x="722" y="58"/>
                    </a:lnTo>
                    <a:lnTo>
                      <a:pt x="722" y="4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42" name="Freeform 47"/>
              <p:cNvSpPr>
                <a:spLocks/>
              </p:cNvSpPr>
              <p:nvPr/>
            </p:nvSpPr>
            <p:spPr bwMode="auto">
              <a:xfrm>
                <a:off x="8886" y="662"/>
                <a:ext cx="725" cy="254"/>
              </a:xfrm>
              <a:custGeom>
                <a:avLst/>
                <a:gdLst/>
                <a:ahLst/>
                <a:cxnLst>
                  <a:cxn ang="0">
                    <a:pos x="722" y="3"/>
                  </a:cxn>
                  <a:cxn ang="0">
                    <a:pos x="704" y="4"/>
                  </a:cxn>
                  <a:cxn ang="0">
                    <a:pos x="683" y="5"/>
                  </a:cxn>
                  <a:cxn ang="0">
                    <a:pos x="662" y="6"/>
                  </a:cxn>
                  <a:cxn ang="0">
                    <a:pos x="722" y="6"/>
                  </a:cxn>
                  <a:cxn ang="0">
                    <a:pos x="722" y="3"/>
                  </a:cxn>
                </a:cxnLst>
                <a:rect l="0" t="0" r="r" b="b"/>
                <a:pathLst>
                  <a:path w="725" h="254">
                    <a:moveTo>
                      <a:pt x="722" y="3"/>
                    </a:moveTo>
                    <a:lnTo>
                      <a:pt x="704" y="4"/>
                    </a:lnTo>
                    <a:lnTo>
                      <a:pt x="683" y="5"/>
                    </a:lnTo>
                    <a:lnTo>
                      <a:pt x="662" y="6"/>
                    </a:lnTo>
                    <a:lnTo>
                      <a:pt x="722" y="6"/>
                    </a:lnTo>
                    <a:lnTo>
                      <a:pt x="722" y="3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</p:grpSp>
        <p:sp>
          <p:nvSpPr>
            <p:cNvPr id="129" name="Freeform 48"/>
            <p:cNvSpPr>
              <a:spLocks/>
            </p:cNvSpPr>
            <p:nvPr/>
          </p:nvSpPr>
          <p:spPr bwMode="auto">
            <a:xfrm>
              <a:off x="8903" y="574"/>
              <a:ext cx="748" cy="4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42" y="0"/>
                </a:cxn>
              </a:cxnLst>
              <a:rect l="0" t="0" r="r" b="b"/>
              <a:pathLst>
                <a:path w="743" h="20">
                  <a:moveTo>
                    <a:pt x="0" y="0"/>
                  </a:moveTo>
                  <a:lnTo>
                    <a:pt x="742" y="0"/>
                  </a:lnTo>
                </a:path>
              </a:pathLst>
            </a:custGeom>
            <a:noFill/>
            <a:ln w="44449">
              <a:solidFill>
                <a:srgbClr val="008BB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</p:grpSp>
      <p:pic>
        <p:nvPicPr>
          <p:cNvPr id="45" name="Содержимое 44"/>
          <p:cNvPicPr>
            <a:picLocks noGrp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323801" y="2358058"/>
            <a:ext cx="11377264" cy="2808312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46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179785" y="6318498"/>
            <a:ext cx="1762463" cy="54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793" y="2358058"/>
            <a:ext cx="3368055" cy="2808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" name="Рисунок 47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1793" y="965661"/>
            <a:ext cx="1403921" cy="1296144"/>
          </a:xfrm>
          <a:prstGeom prst="rect">
            <a:avLst/>
          </a:prstGeom>
        </p:spPr>
      </p:pic>
      <p:pic>
        <p:nvPicPr>
          <p:cNvPr id="49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6823" y="2367748"/>
            <a:ext cx="3368055" cy="2808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4043" y="502933"/>
            <a:ext cx="10692765" cy="1351069"/>
          </a:xfrm>
        </p:spPr>
        <p:txBody>
          <a:bodyPr>
            <a:normAutofit/>
          </a:bodyPr>
          <a:lstStyle/>
          <a:p>
            <a:r>
              <a:rPr lang="ru-RU" dirty="0" smtClean="0"/>
              <a:t>Усиление </a:t>
            </a:r>
            <a:r>
              <a:rPr lang="ru-RU" dirty="0" smtClean="0"/>
              <a:t>внимания к формированию функциональной грамотности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94044" y="1950373"/>
            <a:ext cx="10692765" cy="4728165"/>
          </a:xfrm>
        </p:spPr>
        <p:txBody>
          <a:bodyPr/>
          <a:lstStyle/>
          <a:p>
            <a:pPr marL="0" indent="0">
              <a:buNone/>
            </a:pPr>
            <a:r>
              <a:rPr lang="ru-RU" i="1" dirty="0" smtClean="0"/>
              <a:t>Около пятой части выпускников основной школы не достигают порогового уровня функциональной грамотности  (по каждой области - математической</a:t>
            </a:r>
            <a:r>
              <a:rPr lang="en-US" i="1" dirty="0" smtClean="0"/>
              <a:t>,</a:t>
            </a:r>
            <a:r>
              <a:rPr lang="ru-RU" i="1" dirty="0" smtClean="0"/>
              <a:t> естественнонаучной и читательской) и около трети учащихся по одной из областей</a:t>
            </a:r>
            <a:r>
              <a:rPr lang="en-US" i="1" dirty="0" smtClean="0"/>
              <a:t>.</a:t>
            </a:r>
            <a:r>
              <a:rPr lang="ru-RU" i="1" dirty="0" smtClean="0"/>
              <a:t> </a:t>
            </a:r>
          </a:p>
          <a:p>
            <a:pPr algn="just">
              <a:buNone/>
            </a:pPr>
            <a:endParaRPr lang="ru-RU" sz="2800" dirty="0" smtClean="0"/>
          </a:p>
          <a:p>
            <a:pPr algn="just">
              <a:buNone/>
            </a:pPr>
            <a:r>
              <a:rPr lang="ru-RU" sz="2800" dirty="0" smtClean="0"/>
              <a:t>по результатам исследования  </a:t>
            </a:r>
            <a:r>
              <a:rPr lang="en-US" sz="2800" dirty="0" smtClean="0"/>
              <a:t>PISA - 2015</a:t>
            </a:r>
            <a:endParaRPr lang="ru-RU" sz="2800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0" y="0"/>
            <a:ext cx="1762463" cy="54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PISA_WebBanner6-0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9972873" y="0"/>
            <a:ext cx="1753598" cy="5400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1"/>
          <p:cNvSpPr>
            <a:spLocks noChangeArrowheads="1"/>
          </p:cNvSpPr>
          <p:nvPr/>
        </p:nvSpPr>
        <p:spPr bwMode="auto">
          <a:xfrm>
            <a:off x="2124001" y="3582195"/>
            <a:ext cx="3384376" cy="1728191"/>
          </a:xfrm>
          <a:prstGeom prst="rect">
            <a:avLst/>
          </a:prstGeom>
          <a:solidFill>
            <a:schemeClr val="accent2">
              <a:lumMod val="60000"/>
              <a:lumOff val="40000"/>
              <a:alpha val="36000"/>
            </a:schemeClr>
          </a:solidFill>
          <a:ln w="9525">
            <a:noFill/>
            <a:miter lim="800000"/>
            <a:headEnd/>
            <a:tailEnd/>
          </a:ln>
        </p:spPr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ru-RU" sz="3800" dirty="0" smtClean="0"/>
              <a:t>Уровни функциональной </a:t>
            </a:r>
            <a:br>
              <a:rPr lang="ru-RU" sz="3800" dirty="0" smtClean="0"/>
            </a:br>
            <a:r>
              <a:rPr lang="ru-RU" sz="3800" dirty="0" smtClean="0"/>
              <a:t>грамотности в исследовании </a:t>
            </a:r>
            <a:r>
              <a:rPr lang="en-US" sz="3800" dirty="0" smtClean="0"/>
              <a:t>PISA</a:t>
            </a:r>
            <a:endParaRPr lang="ru-RU" sz="3800" dirty="0"/>
          </a:p>
        </p:txBody>
      </p:sp>
      <p:sp>
        <p:nvSpPr>
          <p:cNvPr id="14339" name="Text Box 366"/>
          <p:cNvSpPr txBox="1">
            <a:spLocks noChangeArrowheads="1"/>
          </p:cNvSpPr>
          <p:nvPr/>
        </p:nvSpPr>
        <p:spPr bwMode="auto">
          <a:xfrm>
            <a:off x="5659905" y="2454467"/>
            <a:ext cx="6220945" cy="827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8823" tIns="54411" rIns="108823" bIns="54411"/>
          <a:lstStyle/>
          <a:p>
            <a:pPr>
              <a:spcAft>
                <a:spcPts val="1190"/>
              </a:spcAft>
            </a:pPr>
            <a:r>
              <a:rPr lang="ru-RU" dirty="0"/>
              <a:t>Самостоятельно мыслящие и способные функционировать в сложных условиях</a:t>
            </a:r>
          </a:p>
        </p:txBody>
      </p:sp>
      <p:sp>
        <p:nvSpPr>
          <p:cNvPr id="14340" name="Text Box 367"/>
          <p:cNvSpPr txBox="1">
            <a:spLocks noChangeArrowheads="1"/>
          </p:cNvSpPr>
          <p:nvPr/>
        </p:nvSpPr>
        <p:spPr bwMode="auto">
          <a:xfrm>
            <a:off x="5659905" y="3507566"/>
            <a:ext cx="6220945" cy="902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8823" tIns="54411" rIns="108823" bIns="54411"/>
          <a:lstStyle/>
          <a:p>
            <a:pPr>
              <a:spcAft>
                <a:spcPts val="1190"/>
              </a:spcAft>
            </a:pPr>
            <a:r>
              <a:rPr lang="ru-RU" i="1" dirty="0"/>
              <a:t>4 уровень</a:t>
            </a:r>
            <a:r>
              <a:rPr lang="ru-RU" dirty="0"/>
              <a:t> – проявляется способность использовать имеющиеся знания и умения для получения новой информации</a:t>
            </a:r>
          </a:p>
        </p:txBody>
      </p:sp>
      <p:sp>
        <p:nvSpPr>
          <p:cNvPr id="14341" name="Text Box 368"/>
          <p:cNvSpPr txBox="1">
            <a:spLocks noChangeArrowheads="1"/>
          </p:cNvSpPr>
          <p:nvPr/>
        </p:nvSpPr>
        <p:spPr bwMode="auto">
          <a:xfrm>
            <a:off x="5659905" y="5011755"/>
            <a:ext cx="6220945" cy="1578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8823" tIns="54411" rIns="108823" bIns="54411"/>
          <a:lstStyle/>
          <a:p>
            <a:pPr>
              <a:spcAft>
                <a:spcPts val="1190"/>
              </a:spcAft>
            </a:pPr>
            <a:r>
              <a:rPr lang="ru-RU" i="1" dirty="0"/>
              <a:t>2 уровень</a:t>
            </a:r>
            <a:r>
              <a:rPr lang="ru-RU" dirty="0"/>
              <a:t> – пороговый, при достижении которого учащиеся начинают демонстрировать применение знаний и умений в простейших не учебных ситуациях</a:t>
            </a:r>
          </a:p>
        </p:txBody>
      </p:sp>
      <p:sp>
        <p:nvSpPr>
          <p:cNvPr id="14342" name="Правая фигурная скобка 368"/>
          <p:cNvSpPr>
            <a:spLocks/>
          </p:cNvSpPr>
          <p:nvPr/>
        </p:nvSpPr>
        <p:spPr bwMode="auto">
          <a:xfrm>
            <a:off x="5379385" y="2078005"/>
            <a:ext cx="280520" cy="1429561"/>
          </a:xfrm>
          <a:prstGeom prst="rightBrace">
            <a:avLst>
              <a:gd name="adj1" fmla="val 68341"/>
              <a:gd name="adj2" fmla="val 50000"/>
            </a:avLst>
          </a:prstGeom>
          <a:noFill/>
          <a:ln w="38100" algn="ctr">
            <a:solidFill>
              <a:schemeClr val="accent2"/>
            </a:solidFill>
            <a:round/>
            <a:headEnd/>
            <a:tailEnd/>
          </a:ln>
        </p:spPr>
        <p:txBody>
          <a:bodyPr lIns="108823" tIns="54411" rIns="108823" bIns="54411"/>
          <a:lstStyle/>
          <a:p>
            <a:endParaRPr lang="ru-RU"/>
          </a:p>
        </p:txBody>
      </p:sp>
      <p:pic>
        <p:nvPicPr>
          <p:cNvPr id="14343" name="Picture 36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30563" y="1325081"/>
            <a:ext cx="3648823" cy="5194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PISA_WebBanner6-01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9900865" y="125810"/>
            <a:ext cx="1753598" cy="540000"/>
          </a:xfrm>
          <a:prstGeom prst="rect">
            <a:avLst/>
          </a:prstGeom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179787" y="161906"/>
            <a:ext cx="1762463" cy="5400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0" name="Прямая соединительная линия 19"/>
          <p:cNvCxnSpPr/>
          <p:nvPr/>
        </p:nvCxnSpPr>
        <p:spPr>
          <a:xfrm flipH="1">
            <a:off x="2196009" y="4446290"/>
            <a:ext cx="3103543" cy="0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1"/>
          <p:cNvSpPr txBox="1"/>
          <p:nvPr/>
        </p:nvSpPr>
        <p:spPr>
          <a:xfrm>
            <a:off x="287562" y="4230266"/>
            <a:ext cx="1836439" cy="864096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1050" b="0" i="0" kern="0" baseline="0" dirty="0">
                <a:latin typeface="Arial" pitchFamily="34" charset="0"/>
                <a:cs typeface="Arial" pitchFamily="34" charset="0"/>
              </a:rPr>
              <a:t>Среднее значение </a:t>
            </a:r>
            <a:r>
              <a:rPr lang="ru-RU" sz="1050" b="0" i="0" kern="0" baseline="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1050" b="0" i="0" kern="0" baseline="0" dirty="0" smtClean="0">
                <a:latin typeface="Arial" pitchFamily="34" charset="0"/>
                <a:cs typeface="Arial" pitchFamily="34" charset="0"/>
              </a:rPr>
            </a:br>
            <a:r>
              <a:rPr lang="ru-RU" sz="1050" b="0" i="0" kern="0" baseline="0" dirty="0" smtClean="0">
                <a:latin typeface="Arial" pitchFamily="34" charset="0"/>
                <a:cs typeface="Arial" pitchFamily="34" charset="0"/>
              </a:rPr>
              <a:t>международной </a:t>
            </a:r>
            <a:r>
              <a:rPr lang="ru-RU" sz="1050" b="0" i="0" kern="0" baseline="0" dirty="0">
                <a:latin typeface="Arial" pitchFamily="34" charset="0"/>
                <a:cs typeface="Arial" pitchFamily="34" charset="0"/>
              </a:rPr>
              <a:t>шкалы</a:t>
            </a:r>
          </a:p>
        </p:txBody>
      </p:sp>
      <p:sp>
        <p:nvSpPr>
          <p:cNvPr id="22" name="TextBox 1"/>
          <p:cNvSpPr txBox="1"/>
          <p:nvPr/>
        </p:nvSpPr>
        <p:spPr>
          <a:xfrm>
            <a:off x="5076329" y="4302274"/>
            <a:ext cx="576064" cy="576064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1200" b="1" i="0" kern="0" baseline="0" dirty="0" smtClean="0">
                <a:latin typeface="Arial" pitchFamily="34" charset="0"/>
                <a:cs typeface="Arial" pitchFamily="34" charset="0"/>
              </a:rPr>
              <a:t>500</a:t>
            </a:r>
            <a:endParaRPr lang="ru-RU" sz="1200" b="1" i="0" kern="0" baseline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TextBox 1"/>
          <p:cNvSpPr txBox="1"/>
          <p:nvPr/>
        </p:nvSpPr>
        <p:spPr>
          <a:xfrm>
            <a:off x="5076329" y="5310386"/>
            <a:ext cx="576064" cy="504056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1200" b="1" i="0" kern="0" baseline="0" dirty="0" smtClean="0">
                <a:latin typeface="Arial" pitchFamily="34" charset="0"/>
                <a:cs typeface="Arial" pitchFamily="34" charset="0"/>
              </a:rPr>
              <a:t>400</a:t>
            </a:r>
            <a:endParaRPr lang="ru-RU" sz="1200" b="1" i="0" kern="0" baseline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Box 1"/>
          <p:cNvSpPr txBox="1"/>
          <p:nvPr/>
        </p:nvSpPr>
        <p:spPr>
          <a:xfrm>
            <a:off x="5076329" y="3510186"/>
            <a:ext cx="576064" cy="504056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1200" b="1" i="0" kern="0" baseline="0" dirty="0" smtClean="0">
                <a:latin typeface="Arial" pitchFamily="34" charset="0"/>
                <a:cs typeface="Arial" pitchFamily="34" charset="0"/>
              </a:rPr>
              <a:t>600</a:t>
            </a:r>
            <a:endParaRPr lang="ru-RU" sz="1200" b="1" i="0" kern="0" baseline="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86910"/>
            <a:ext cx="11701065" cy="775005"/>
          </a:xfrm>
        </p:spPr>
        <p:txBody>
          <a:bodyPr>
            <a:normAutofit fontScale="90000"/>
          </a:bodyPr>
          <a:lstStyle/>
          <a:p>
            <a:pPr>
              <a:lnSpc>
                <a:spcPct val="80000"/>
              </a:lnSpc>
            </a:pPr>
            <a:r>
              <a:rPr lang="ru-RU" dirty="0" smtClean="0"/>
              <a:t>Распределение российских учащихся</a:t>
            </a:r>
            <a:br>
              <a:rPr lang="ru-RU" dirty="0" smtClean="0"/>
            </a:br>
            <a:r>
              <a:rPr lang="ru-RU" dirty="0" smtClean="0"/>
              <a:t> 15-летнего возраста по уровням</a:t>
            </a:r>
            <a:br>
              <a:rPr lang="ru-RU" dirty="0" smtClean="0"/>
            </a:br>
            <a:r>
              <a:rPr lang="ru-RU" dirty="0" smtClean="0"/>
              <a:t>функциональной грамотности (2015 год)</a:t>
            </a:r>
            <a:endParaRPr lang="ru-RU" dirty="0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33" y="1421954"/>
            <a:ext cx="10369151" cy="53285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4043" y="358917"/>
            <a:ext cx="10692765" cy="775005"/>
          </a:xfrm>
        </p:spPr>
        <p:txBody>
          <a:bodyPr>
            <a:normAutofit fontScale="90000"/>
          </a:bodyPr>
          <a:lstStyle/>
          <a:p>
            <a:pPr>
              <a:lnSpc>
                <a:spcPct val="80000"/>
              </a:lnSpc>
            </a:pPr>
            <a:r>
              <a:rPr lang="ru-RU" dirty="0" smtClean="0"/>
              <a:t>Распределение российских учащихся</a:t>
            </a:r>
            <a:br>
              <a:rPr lang="ru-RU" dirty="0" smtClean="0"/>
            </a:br>
            <a:r>
              <a:rPr lang="ru-RU" dirty="0" smtClean="0"/>
              <a:t> 15-летнего возраста по уровням</a:t>
            </a:r>
            <a:br>
              <a:rPr lang="ru-RU" dirty="0" smtClean="0"/>
            </a:br>
            <a:r>
              <a:rPr lang="ru-RU" dirty="0" smtClean="0"/>
              <a:t>функциональной грамотности</a:t>
            </a:r>
            <a:r>
              <a:rPr lang="en-US" dirty="0" smtClean="0"/>
              <a:t> (2000 – 2015 </a:t>
            </a:r>
            <a:r>
              <a:rPr lang="ru-RU" dirty="0" smtClean="0"/>
              <a:t>годы</a:t>
            </a:r>
            <a:r>
              <a:rPr lang="en-US" dirty="0" smtClean="0"/>
              <a:t>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565970"/>
            <a:ext cx="11880850" cy="5240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179787" y="161906"/>
            <a:ext cx="1762463" cy="54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PISA_WebBanner6-01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9947467" y="161906"/>
            <a:ext cx="1753598" cy="54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4043" y="430925"/>
            <a:ext cx="10692765" cy="775005"/>
          </a:xfrm>
        </p:spPr>
        <p:txBody>
          <a:bodyPr>
            <a:noAutofit/>
          </a:bodyPr>
          <a:lstStyle/>
          <a:p>
            <a:r>
              <a:rPr lang="ru-RU" sz="3600" dirty="0" smtClean="0"/>
              <a:t>Результаты российских 15-летних </a:t>
            </a:r>
            <a:br>
              <a:rPr lang="ru-RU" sz="3600" dirty="0" smtClean="0"/>
            </a:br>
            <a:r>
              <a:rPr lang="ru-RU" sz="3600" dirty="0" smtClean="0"/>
              <a:t>учащихся по функциональной грамотности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94043" y="1671693"/>
            <a:ext cx="10692765" cy="470341"/>
          </a:xfrm>
        </p:spPr>
        <p:txBody>
          <a:bodyPr>
            <a:normAutofit fontScale="77500" lnSpcReduction="20000"/>
          </a:bodyPr>
          <a:lstStyle/>
          <a:p>
            <a:pPr algn="ctr">
              <a:buNone/>
            </a:pPr>
            <a:endParaRPr lang="ru-RU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179787" y="161906"/>
            <a:ext cx="1762463" cy="54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PISA_WebBanner6-0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9947467" y="161906"/>
            <a:ext cx="1753598" cy="540000"/>
          </a:xfrm>
          <a:prstGeom prst="rect">
            <a:avLst/>
          </a:prstGeom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641" y="2646090"/>
            <a:ext cx="3816424" cy="3384376"/>
          </a:xfrm>
          <a:prstGeom prst="rect">
            <a:avLst/>
          </a:prstGeom>
          <a:noFill/>
          <a:ln w="9525">
            <a:solidFill>
              <a:schemeClr val="accent3">
                <a:lumMod val="50000"/>
              </a:schemeClr>
            </a:solidFill>
            <a:miter lim="800000"/>
            <a:headEnd/>
            <a:tailEnd/>
          </a:ln>
          <a:effectLst/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785" y="2646090"/>
            <a:ext cx="3600400" cy="3384376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ffectLst/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3852193" y="2646090"/>
            <a:ext cx="3960440" cy="3384376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297021" y="79604"/>
            <a:ext cx="11350588" cy="1194065"/>
          </a:xfrm>
        </p:spPr>
        <p:txBody>
          <a:bodyPr>
            <a:normAutofit fontScale="90000"/>
          </a:bodyPr>
          <a:lstStyle/>
          <a:p>
            <a:pPr>
              <a:lnSpc>
                <a:spcPct val="80000"/>
              </a:lnSpc>
            </a:pPr>
            <a:r>
              <a:rPr lang="ru-RU" sz="3300" dirty="0" smtClean="0"/>
              <a:t/>
            </a:r>
            <a:br>
              <a:rPr lang="ru-RU" sz="3300" dirty="0" smtClean="0"/>
            </a:br>
            <a:r>
              <a:rPr lang="ru-RU" sz="3600" dirty="0" smtClean="0">
                <a:latin typeface="Arial Black" pitchFamily="34" charset="0"/>
              </a:rPr>
              <a:t> </a:t>
            </a:r>
            <a:r>
              <a:rPr lang="ru-RU" sz="3200" dirty="0" smtClean="0">
                <a:latin typeface="Arial Black" pitchFamily="34" charset="0"/>
              </a:rPr>
              <a:t>Профиль познавательной деятельности</a:t>
            </a:r>
            <a:br>
              <a:rPr lang="ru-RU" sz="3200" dirty="0" smtClean="0">
                <a:latin typeface="Arial Black" pitchFamily="34" charset="0"/>
              </a:rPr>
            </a:br>
            <a:r>
              <a:rPr lang="ru-RU" sz="3200" dirty="0" smtClean="0">
                <a:latin typeface="Arial Black" pitchFamily="34" charset="0"/>
              </a:rPr>
              <a:t> (по результатам </a:t>
            </a:r>
            <a:r>
              <a:rPr lang="en-US" sz="3200" dirty="0" smtClean="0">
                <a:latin typeface="Arial Black" pitchFamily="34" charset="0"/>
              </a:rPr>
              <a:t>TIMSS</a:t>
            </a:r>
            <a:r>
              <a:rPr lang="ru-RU" sz="3200" dirty="0" smtClean="0">
                <a:latin typeface="Arial Black" pitchFamily="34" charset="0"/>
              </a:rPr>
              <a:t> </a:t>
            </a:r>
            <a:r>
              <a:rPr lang="en-US" sz="3200" dirty="0" smtClean="0">
                <a:latin typeface="Arial Black" pitchFamily="34" charset="0"/>
              </a:rPr>
              <a:t>2011</a:t>
            </a:r>
            <a:r>
              <a:rPr lang="ru-RU" sz="3200" dirty="0" smtClean="0">
                <a:latin typeface="Arial Black" pitchFamily="34" charset="0"/>
              </a:rPr>
              <a:t>-2015)</a:t>
            </a:r>
            <a:endParaRPr lang="ru-RU" sz="3200" dirty="0">
              <a:latin typeface="Arial Black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 bwMode="auto">
          <a:xfrm>
            <a:off x="107777" y="1492566"/>
            <a:ext cx="1728193" cy="3745811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8823" tIns="54411" rIns="108823" bIns="54411"/>
          <a:lstStyle/>
          <a:p>
            <a:pPr algn="ctr">
              <a:defRPr/>
            </a:pPr>
            <a:r>
              <a:rPr lang="ru-RU" sz="1400" dirty="0" smtClean="0">
                <a:solidFill>
                  <a:schemeClr val="bg1"/>
                </a:solidFill>
                <a:latin typeface="Comic Sans MS" pitchFamily="66" charset="0"/>
              </a:rPr>
              <a:t>РАССУЖДЕНИЕ</a:t>
            </a:r>
            <a:r>
              <a:rPr lang="en-US" sz="1400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ru-RU" sz="1400" dirty="0" smtClean="0">
                <a:solidFill>
                  <a:schemeClr val="bg1"/>
                </a:solidFill>
                <a:latin typeface="Comic Sans MS" pitchFamily="66" charset="0"/>
              </a:rPr>
              <a:t>(</a:t>
            </a:r>
            <a:r>
              <a:rPr lang="en-US" sz="1400" dirty="0" smtClean="0">
                <a:solidFill>
                  <a:schemeClr val="bg1"/>
                </a:solidFill>
                <a:latin typeface="Comic Sans MS" pitchFamily="66" charset="0"/>
              </a:rPr>
              <a:t>REASONING</a:t>
            </a:r>
            <a:r>
              <a:rPr lang="ru-RU" sz="1400" dirty="0" smtClean="0">
                <a:solidFill>
                  <a:schemeClr val="bg1"/>
                </a:solidFill>
                <a:latin typeface="Comic Sans MS" pitchFamily="66" charset="0"/>
              </a:rPr>
              <a:t>)</a:t>
            </a:r>
          </a:p>
          <a:p>
            <a:pPr algn="ctr">
              <a:defRPr/>
            </a:pPr>
            <a:endParaRPr lang="ru-RU" sz="1400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  <a:p>
            <a:pPr lvl="0" algn="ctr">
              <a:spcBef>
                <a:spcPct val="20000"/>
              </a:spcBef>
            </a:pPr>
            <a:r>
              <a:rPr lang="ru-RU" sz="1400" dirty="0" smtClean="0">
                <a:solidFill>
                  <a:schemeClr val="bg1"/>
                </a:solidFill>
                <a:latin typeface="Comic Sans MS" pitchFamily="66" charset="0"/>
              </a:rPr>
              <a:t>Анализировать</a:t>
            </a:r>
          </a:p>
          <a:p>
            <a:pPr lvl="0" algn="ctr">
              <a:spcBef>
                <a:spcPct val="20000"/>
              </a:spcBef>
            </a:pPr>
            <a:r>
              <a:rPr lang="ru-RU" sz="1400" dirty="0" smtClean="0">
                <a:solidFill>
                  <a:schemeClr val="bg1"/>
                </a:solidFill>
                <a:latin typeface="Comic Sans MS" pitchFamily="66" charset="0"/>
              </a:rPr>
              <a:t>Обобщать/уточнять</a:t>
            </a:r>
          </a:p>
          <a:p>
            <a:pPr lvl="0" algn="ctr">
              <a:spcBef>
                <a:spcPct val="20000"/>
              </a:spcBef>
            </a:pPr>
            <a:r>
              <a:rPr lang="ru-RU" sz="1400" dirty="0" smtClean="0">
                <a:solidFill>
                  <a:schemeClr val="bg1"/>
                </a:solidFill>
                <a:latin typeface="Comic Sans MS" pitchFamily="66" charset="0"/>
              </a:rPr>
              <a:t>Интегрировать/</a:t>
            </a:r>
            <a:br>
              <a:rPr lang="ru-RU" sz="1400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ru-RU" sz="1400" dirty="0" smtClean="0">
                <a:solidFill>
                  <a:schemeClr val="bg1"/>
                </a:solidFill>
                <a:latin typeface="Comic Sans MS" pitchFamily="66" charset="0"/>
              </a:rPr>
              <a:t>Синтезировать</a:t>
            </a:r>
          </a:p>
          <a:p>
            <a:pPr lvl="0" algn="ctr">
              <a:spcBef>
                <a:spcPct val="20000"/>
              </a:spcBef>
            </a:pPr>
            <a:r>
              <a:rPr lang="ru-RU" sz="1400" dirty="0" smtClean="0">
                <a:solidFill>
                  <a:schemeClr val="bg1"/>
                </a:solidFill>
                <a:latin typeface="Comic Sans MS" pitchFamily="66" charset="0"/>
              </a:rPr>
              <a:t>Обосновывать</a:t>
            </a:r>
          </a:p>
          <a:p>
            <a:pPr lvl="0" algn="ctr">
              <a:spcBef>
                <a:spcPct val="20000"/>
              </a:spcBef>
            </a:pPr>
            <a:r>
              <a:rPr lang="ru-RU" sz="1400" dirty="0" smtClean="0">
                <a:solidFill>
                  <a:schemeClr val="bg1"/>
                </a:solidFill>
                <a:latin typeface="Comic Sans MS" pitchFamily="66" charset="0"/>
              </a:rPr>
              <a:t>Решать нестандартные задачи</a:t>
            </a:r>
          </a:p>
          <a:p>
            <a:pPr algn="ctr">
              <a:defRPr/>
            </a:pPr>
            <a:endParaRPr lang="ru-RU" sz="1900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  <a:p>
            <a:pPr algn="ctr">
              <a:defRPr/>
            </a:pPr>
            <a:endParaRPr lang="ru-RU" sz="19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sz="half" idx="1"/>
          </p:nvPr>
        </p:nvSpPr>
        <p:spPr>
          <a:xfrm>
            <a:off x="649697" y="6174482"/>
            <a:ext cx="11231153" cy="720080"/>
          </a:xfrm>
        </p:spPr>
        <p:txBody>
          <a:bodyPr>
            <a:normAutofit fontScale="85000" lnSpcReduction="10000"/>
          </a:bodyPr>
          <a:lstStyle/>
          <a:p>
            <a:pPr marL="0" indent="0" algn="ctr" defTabSz="319290">
              <a:buNone/>
              <a:tabLst>
                <a:tab pos="0" algn="l"/>
              </a:tabLst>
            </a:pPr>
            <a:r>
              <a:rPr lang="ru-RU" sz="2400" i="1" dirty="0" smtClean="0"/>
              <a:t>За счет активизации учебного процесса, уменьшения доли репродуктивных домашних заданий, репродуктивного контроля подготовки учащихся, изменения итоговой аттестации.</a:t>
            </a: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977" y="1493962"/>
            <a:ext cx="4680520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513" y="1493962"/>
            <a:ext cx="5148337" cy="381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4044" y="430925"/>
            <a:ext cx="10692765" cy="775005"/>
          </a:xfrm>
        </p:spPr>
        <p:txBody>
          <a:bodyPr>
            <a:normAutofit fontScale="90000"/>
          </a:bodyPr>
          <a:lstStyle/>
          <a:p>
            <a:pPr>
              <a:lnSpc>
                <a:spcPct val="80000"/>
              </a:lnSpc>
            </a:pPr>
            <a:r>
              <a:rPr lang="ru-RU" dirty="0" smtClean="0"/>
              <a:t>Вклад стран в глобальную выборку учащихся с наивысшими достижениями в естественнонаучной грамотности</a:t>
            </a:r>
            <a:endParaRPr lang="ru-RU" dirty="0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/>
          <a:srcRect l="14507" r="3044"/>
          <a:stretch>
            <a:fillRect/>
          </a:stretch>
        </p:blipFill>
        <p:spPr bwMode="auto">
          <a:xfrm>
            <a:off x="1979986" y="1671638"/>
            <a:ext cx="7776863" cy="5294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0" y="6462514"/>
            <a:ext cx="1762463" cy="54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PISA_WebBanner6-01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10019475" y="6498578"/>
            <a:ext cx="1753598" cy="5400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Динамика результатов российских учащихся </a:t>
            </a:r>
            <a:br>
              <a:rPr lang="ru-RU" dirty="0" smtClean="0"/>
            </a:br>
            <a:r>
              <a:rPr lang="ru-RU" dirty="0" smtClean="0"/>
              <a:t>11 классов за двадцать лет (1995-2015 годы)</a:t>
            </a:r>
            <a:endParaRPr lang="ru-RU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6801" y="1701568"/>
            <a:ext cx="5520063" cy="45449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425" y="1709986"/>
            <a:ext cx="5520063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1263" y="183437"/>
            <a:ext cx="11069907" cy="1670565"/>
          </a:xfrm>
        </p:spPr>
        <p:txBody>
          <a:bodyPr>
            <a:normAutofit fontScale="90000"/>
          </a:bodyPr>
          <a:lstStyle/>
          <a:p>
            <a:pPr algn="ctr">
              <a:lnSpc>
                <a:spcPct val="80000"/>
              </a:lnSpc>
            </a:pPr>
            <a:r>
              <a:rPr lang="ru-RU" sz="3300" dirty="0" smtClean="0">
                <a:latin typeface="Arial Black" pitchFamily="34" charset="0"/>
              </a:rPr>
              <a:t>Распределение российских учащихся</a:t>
            </a:r>
            <a:r>
              <a:rPr lang="en-US" sz="3300" dirty="0" smtClean="0">
                <a:latin typeface="Arial Black" pitchFamily="34" charset="0"/>
              </a:rPr>
              <a:t>,</a:t>
            </a:r>
            <a:r>
              <a:rPr lang="ru-RU" sz="3300" dirty="0" smtClean="0">
                <a:latin typeface="Arial Black" pitchFamily="34" charset="0"/>
              </a:rPr>
              <a:t> изучавших профильные курсы математики, по уровням математической подготовки </a:t>
            </a:r>
            <a:r>
              <a:rPr lang="en-US" sz="3300" dirty="0" smtClean="0">
                <a:latin typeface="Arial Black" pitchFamily="34" charset="0"/>
              </a:rPr>
              <a:t>TIMSS</a:t>
            </a:r>
            <a:r>
              <a:rPr lang="ru-RU" sz="3300" dirty="0" smtClean="0">
                <a:latin typeface="Arial Black" pitchFamily="34" charset="0"/>
              </a:rPr>
              <a:t/>
            </a:r>
            <a:br>
              <a:rPr lang="ru-RU" sz="3300" dirty="0" smtClean="0">
                <a:latin typeface="Arial Black" pitchFamily="34" charset="0"/>
              </a:rPr>
            </a:br>
            <a:endParaRPr lang="ru-RU" sz="3300" dirty="0">
              <a:latin typeface="Arial Black" pitchFamily="34" charset="0"/>
            </a:endParaRPr>
          </a:p>
        </p:txBody>
      </p:sp>
      <p:grpSp>
        <p:nvGrpSpPr>
          <p:cNvPr id="3" name="Группа 3"/>
          <p:cNvGrpSpPr/>
          <p:nvPr/>
        </p:nvGrpSpPr>
        <p:grpSpPr>
          <a:xfrm>
            <a:off x="1595412" y="1799239"/>
            <a:ext cx="415476" cy="4942406"/>
            <a:chOff x="0" y="0"/>
            <a:chExt cx="317046" cy="4431848"/>
          </a:xfrm>
        </p:grpSpPr>
        <p:cxnSp>
          <p:nvCxnSpPr>
            <p:cNvPr id="5" name="Прямая соединительная линия 4"/>
            <p:cNvCxnSpPr/>
            <p:nvPr/>
          </p:nvCxnSpPr>
          <p:spPr>
            <a:xfrm flipH="1">
              <a:off x="0" y="0"/>
              <a:ext cx="163286" cy="231322"/>
            </a:xfrm>
            <a:prstGeom prst="line">
              <a:avLst/>
            </a:prstGeom>
            <a:ln w="76200">
              <a:solidFill>
                <a:srgbClr val="00006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Прямая соединительная линия 5"/>
            <p:cNvCxnSpPr/>
            <p:nvPr/>
          </p:nvCxnSpPr>
          <p:spPr>
            <a:xfrm>
              <a:off x="140153" y="1"/>
              <a:ext cx="176893" cy="231321"/>
            </a:xfrm>
            <a:prstGeom prst="line">
              <a:avLst/>
            </a:prstGeom>
            <a:ln w="76200">
              <a:solidFill>
                <a:srgbClr val="00006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Прямая соединительная линия 6"/>
            <p:cNvSpPr/>
            <p:nvPr/>
          </p:nvSpPr>
          <p:spPr>
            <a:xfrm flipH="1">
              <a:off x="131991" y="9527"/>
              <a:ext cx="31291" cy="4422321"/>
            </a:xfrm>
            <a:prstGeom prst="line">
              <a:avLst/>
            </a:prstGeom>
            <a:ln w="76200">
              <a:solidFill>
                <a:srgbClr val="00006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/>
            <a:lstStyle>
              <a:lvl1pPr marL="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</p:grpSp>
      <p:cxnSp>
        <p:nvCxnSpPr>
          <p:cNvPr id="13" name="Прямая соединительная линия 12"/>
          <p:cNvCxnSpPr/>
          <p:nvPr/>
        </p:nvCxnSpPr>
        <p:spPr>
          <a:xfrm>
            <a:off x="1688973" y="2401039"/>
            <a:ext cx="250911" cy="9772"/>
          </a:xfrm>
          <a:prstGeom prst="line">
            <a:avLst/>
          </a:prstGeom>
          <a:ln w="63500">
            <a:solidFill>
              <a:srgbClr val="00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1688973" y="3303740"/>
            <a:ext cx="250911" cy="9772"/>
          </a:xfrm>
          <a:prstGeom prst="line">
            <a:avLst/>
          </a:prstGeom>
          <a:ln w="63500">
            <a:solidFill>
              <a:srgbClr val="00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1688973" y="4356890"/>
            <a:ext cx="250911" cy="9772"/>
          </a:xfrm>
          <a:prstGeom prst="line">
            <a:avLst/>
          </a:prstGeom>
          <a:ln w="63500">
            <a:solidFill>
              <a:srgbClr val="00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1665950" y="5331324"/>
            <a:ext cx="250911" cy="9772"/>
          </a:xfrm>
          <a:prstGeom prst="line">
            <a:avLst/>
          </a:prstGeom>
          <a:ln w="63500">
            <a:solidFill>
              <a:srgbClr val="00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-141000" y="5195892"/>
            <a:ext cx="1777647" cy="58477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ru-RU" sz="1900" b="1" dirty="0" smtClean="0">
                <a:solidFill>
                  <a:schemeClr val="accent6"/>
                </a:solidFill>
                <a:latin typeface="Arial Narrow" pitchFamily="34" charset="0"/>
                <a:cs typeface="Times New Roman" pitchFamily="18" charset="0"/>
              </a:rPr>
              <a:t>Низкий</a:t>
            </a:r>
            <a:br>
              <a:rPr lang="ru-RU" sz="1900" b="1" dirty="0" smtClean="0">
                <a:solidFill>
                  <a:schemeClr val="accent6"/>
                </a:solidFill>
                <a:latin typeface="Arial Narrow" pitchFamily="34" charset="0"/>
                <a:cs typeface="Times New Roman" pitchFamily="18" charset="0"/>
              </a:rPr>
            </a:br>
            <a:r>
              <a:rPr lang="ru-RU" sz="1900" b="1" dirty="0" smtClean="0">
                <a:solidFill>
                  <a:schemeClr val="accent6"/>
                </a:solidFill>
                <a:latin typeface="Arial Narrow" pitchFamily="34" charset="0"/>
                <a:cs typeface="Times New Roman" pitchFamily="18" charset="0"/>
              </a:rPr>
              <a:t> (400 баллов)</a:t>
            </a:r>
            <a:endParaRPr lang="ru-RU" sz="1900" b="1" dirty="0">
              <a:solidFill>
                <a:schemeClr val="accent6"/>
              </a:solidFill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-141001" y="4206441"/>
            <a:ext cx="1684087" cy="58477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ru-RU" sz="1900" b="1" dirty="0" smtClean="0">
                <a:solidFill>
                  <a:schemeClr val="accent6"/>
                </a:solidFill>
                <a:latin typeface="Arial Narrow" pitchFamily="34" charset="0"/>
                <a:cs typeface="Times New Roman" pitchFamily="18" charset="0"/>
              </a:rPr>
              <a:t>Средний </a:t>
            </a:r>
            <a:br>
              <a:rPr lang="ru-RU" sz="1900" b="1" dirty="0" smtClean="0">
                <a:solidFill>
                  <a:schemeClr val="accent6"/>
                </a:solidFill>
                <a:latin typeface="Arial Narrow" pitchFamily="34" charset="0"/>
                <a:cs typeface="Times New Roman" pitchFamily="18" charset="0"/>
              </a:rPr>
            </a:br>
            <a:r>
              <a:rPr lang="ru-RU" sz="1900" b="1" dirty="0" smtClean="0">
                <a:solidFill>
                  <a:schemeClr val="accent6"/>
                </a:solidFill>
                <a:latin typeface="Arial Narrow" pitchFamily="34" charset="0"/>
                <a:cs typeface="Times New Roman" pitchFamily="18" charset="0"/>
              </a:rPr>
              <a:t>(475 баллов)</a:t>
            </a:r>
            <a:endParaRPr lang="ru-RU" sz="1900" b="1" dirty="0">
              <a:solidFill>
                <a:schemeClr val="accent6"/>
              </a:solidFill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-141000" y="3153290"/>
            <a:ext cx="1777647" cy="58477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ru-RU" sz="1900" b="1" dirty="0" smtClean="0">
                <a:solidFill>
                  <a:schemeClr val="accent6"/>
                </a:solidFill>
                <a:latin typeface="Arial Narrow" pitchFamily="34" charset="0"/>
                <a:cs typeface="Times New Roman" pitchFamily="18" charset="0"/>
              </a:rPr>
              <a:t>Высокий</a:t>
            </a:r>
            <a:br>
              <a:rPr lang="ru-RU" sz="1900" b="1" dirty="0" smtClean="0">
                <a:solidFill>
                  <a:schemeClr val="accent6"/>
                </a:solidFill>
                <a:latin typeface="Arial Narrow" pitchFamily="34" charset="0"/>
                <a:cs typeface="Times New Roman" pitchFamily="18" charset="0"/>
              </a:rPr>
            </a:br>
            <a:r>
              <a:rPr lang="ru-RU" sz="1900" b="1" dirty="0" smtClean="0">
                <a:solidFill>
                  <a:schemeClr val="accent6"/>
                </a:solidFill>
                <a:latin typeface="Arial Narrow" pitchFamily="34" charset="0"/>
                <a:cs typeface="Times New Roman" pitchFamily="18" charset="0"/>
              </a:rPr>
              <a:t> (550 баллов)</a:t>
            </a:r>
            <a:endParaRPr lang="ru-RU" sz="1900" b="1" dirty="0">
              <a:solidFill>
                <a:schemeClr val="accent6"/>
              </a:solidFill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-141000" y="2250590"/>
            <a:ext cx="1777647" cy="58477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ru-RU" sz="1900" b="1" dirty="0" smtClean="0">
                <a:solidFill>
                  <a:schemeClr val="accent6"/>
                </a:solidFill>
                <a:latin typeface="Arial Narrow" pitchFamily="34" charset="0"/>
                <a:cs typeface="Times New Roman" pitchFamily="18" charset="0"/>
              </a:rPr>
              <a:t>Высший </a:t>
            </a:r>
            <a:br>
              <a:rPr lang="ru-RU" sz="1900" b="1" dirty="0" smtClean="0">
                <a:solidFill>
                  <a:schemeClr val="accent6"/>
                </a:solidFill>
                <a:latin typeface="Arial Narrow" pitchFamily="34" charset="0"/>
                <a:cs typeface="Times New Roman" pitchFamily="18" charset="0"/>
              </a:rPr>
            </a:br>
            <a:r>
              <a:rPr lang="ru-RU" sz="1900" b="1" dirty="0" smtClean="0">
                <a:solidFill>
                  <a:schemeClr val="accent6"/>
                </a:solidFill>
                <a:latin typeface="Arial Narrow" pitchFamily="34" charset="0"/>
                <a:cs typeface="Times New Roman" pitchFamily="18" charset="0"/>
              </a:rPr>
              <a:t>(625 и выше)</a:t>
            </a:r>
            <a:endParaRPr lang="ru-RU" sz="1900" b="1" dirty="0">
              <a:solidFill>
                <a:schemeClr val="accent6"/>
              </a:solidFill>
              <a:latin typeface="Arial Narrow" pitchFamily="34" charset="0"/>
              <a:cs typeface="Times New Roman" pitchFamily="18" charset="0"/>
            </a:endParaRPr>
          </a:p>
        </p:txBody>
      </p:sp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11660" y="2502075"/>
            <a:ext cx="4869189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993" y="2502074"/>
            <a:ext cx="4824536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1263" y="183437"/>
            <a:ext cx="11069907" cy="1670565"/>
          </a:xfrm>
        </p:spPr>
        <p:txBody>
          <a:bodyPr>
            <a:normAutofit fontScale="90000"/>
          </a:bodyPr>
          <a:lstStyle/>
          <a:p>
            <a:pPr algn="ctr">
              <a:lnSpc>
                <a:spcPct val="80000"/>
              </a:lnSpc>
            </a:pPr>
            <a:r>
              <a:rPr lang="ru-RU" sz="3300" dirty="0" smtClean="0">
                <a:latin typeface="Arial Black" pitchFamily="34" charset="0"/>
              </a:rPr>
              <a:t>Распределение российских учащихся</a:t>
            </a:r>
            <a:r>
              <a:rPr lang="en-US" sz="3300" dirty="0" smtClean="0">
                <a:latin typeface="Arial Black" pitchFamily="34" charset="0"/>
              </a:rPr>
              <a:t>,</a:t>
            </a:r>
            <a:r>
              <a:rPr lang="ru-RU" sz="3300" dirty="0" smtClean="0">
                <a:latin typeface="Arial Black" pitchFamily="34" charset="0"/>
              </a:rPr>
              <a:t> изучавших профильные курсы физики по уровням подготовки </a:t>
            </a:r>
            <a:r>
              <a:rPr lang="en-US" sz="3300" dirty="0" smtClean="0">
                <a:latin typeface="Arial Black" pitchFamily="34" charset="0"/>
              </a:rPr>
              <a:t>TIMSS</a:t>
            </a:r>
            <a:r>
              <a:rPr lang="ru-RU" sz="3300" dirty="0" smtClean="0">
                <a:latin typeface="Arial Black" pitchFamily="34" charset="0"/>
              </a:rPr>
              <a:t/>
            </a:r>
            <a:br>
              <a:rPr lang="ru-RU" sz="3300" dirty="0" smtClean="0">
                <a:latin typeface="Arial Black" pitchFamily="34" charset="0"/>
              </a:rPr>
            </a:br>
            <a:endParaRPr lang="ru-RU" sz="3300" dirty="0">
              <a:latin typeface="Arial Black" pitchFamily="34" charset="0"/>
            </a:endParaRPr>
          </a:p>
        </p:txBody>
      </p:sp>
      <p:grpSp>
        <p:nvGrpSpPr>
          <p:cNvPr id="3" name="Группа 3"/>
          <p:cNvGrpSpPr/>
          <p:nvPr/>
        </p:nvGrpSpPr>
        <p:grpSpPr>
          <a:xfrm>
            <a:off x="1595412" y="1799239"/>
            <a:ext cx="415476" cy="4942406"/>
            <a:chOff x="0" y="0"/>
            <a:chExt cx="317046" cy="4431848"/>
          </a:xfrm>
        </p:grpSpPr>
        <p:cxnSp>
          <p:nvCxnSpPr>
            <p:cNvPr id="5" name="Прямая соединительная линия 4"/>
            <p:cNvCxnSpPr/>
            <p:nvPr/>
          </p:nvCxnSpPr>
          <p:spPr>
            <a:xfrm flipH="1">
              <a:off x="0" y="0"/>
              <a:ext cx="163286" cy="231322"/>
            </a:xfrm>
            <a:prstGeom prst="line">
              <a:avLst/>
            </a:prstGeom>
            <a:ln w="76200">
              <a:solidFill>
                <a:srgbClr val="00006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Прямая соединительная линия 5"/>
            <p:cNvCxnSpPr/>
            <p:nvPr/>
          </p:nvCxnSpPr>
          <p:spPr>
            <a:xfrm>
              <a:off x="140153" y="1"/>
              <a:ext cx="176893" cy="231321"/>
            </a:xfrm>
            <a:prstGeom prst="line">
              <a:avLst/>
            </a:prstGeom>
            <a:ln w="76200">
              <a:solidFill>
                <a:srgbClr val="00006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Прямая соединительная линия 6"/>
            <p:cNvSpPr/>
            <p:nvPr/>
          </p:nvSpPr>
          <p:spPr>
            <a:xfrm flipH="1">
              <a:off x="131991" y="9527"/>
              <a:ext cx="31291" cy="4422321"/>
            </a:xfrm>
            <a:prstGeom prst="line">
              <a:avLst/>
            </a:prstGeom>
            <a:ln w="76200">
              <a:solidFill>
                <a:srgbClr val="00006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/>
            <a:lstStyle>
              <a:lvl1pPr marL="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</p:grpSp>
      <p:cxnSp>
        <p:nvCxnSpPr>
          <p:cNvPr id="13" name="Прямая соединительная линия 12"/>
          <p:cNvCxnSpPr/>
          <p:nvPr/>
        </p:nvCxnSpPr>
        <p:spPr>
          <a:xfrm>
            <a:off x="1688973" y="2401039"/>
            <a:ext cx="250911" cy="9772"/>
          </a:xfrm>
          <a:prstGeom prst="line">
            <a:avLst/>
          </a:prstGeom>
          <a:ln w="63500">
            <a:solidFill>
              <a:srgbClr val="00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1688973" y="3303740"/>
            <a:ext cx="250911" cy="9772"/>
          </a:xfrm>
          <a:prstGeom prst="line">
            <a:avLst/>
          </a:prstGeom>
          <a:ln w="63500">
            <a:solidFill>
              <a:srgbClr val="00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1688973" y="4356890"/>
            <a:ext cx="250911" cy="9772"/>
          </a:xfrm>
          <a:prstGeom prst="line">
            <a:avLst/>
          </a:prstGeom>
          <a:ln w="63500">
            <a:solidFill>
              <a:srgbClr val="00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1665950" y="5331324"/>
            <a:ext cx="250911" cy="9772"/>
          </a:xfrm>
          <a:prstGeom prst="line">
            <a:avLst/>
          </a:prstGeom>
          <a:ln w="63500">
            <a:solidFill>
              <a:srgbClr val="00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-141000" y="5195892"/>
            <a:ext cx="1777647" cy="58477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ru-RU" sz="1900" b="1" dirty="0" smtClean="0">
                <a:solidFill>
                  <a:schemeClr val="accent6"/>
                </a:solidFill>
                <a:latin typeface="Arial Narrow" pitchFamily="34" charset="0"/>
                <a:cs typeface="Times New Roman" pitchFamily="18" charset="0"/>
              </a:rPr>
              <a:t>Низкий</a:t>
            </a:r>
            <a:br>
              <a:rPr lang="ru-RU" sz="1900" b="1" dirty="0" smtClean="0">
                <a:solidFill>
                  <a:schemeClr val="accent6"/>
                </a:solidFill>
                <a:latin typeface="Arial Narrow" pitchFamily="34" charset="0"/>
                <a:cs typeface="Times New Roman" pitchFamily="18" charset="0"/>
              </a:rPr>
            </a:br>
            <a:r>
              <a:rPr lang="ru-RU" sz="1900" b="1" dirty="0" smtClean="0">
                <a:solidFill>
                  <a:schemeClr val="accent6"/>
                </a:solidFill>
                <a:latin typeface="Arial Narrow" pitchFamily="34" charset="0"/>
                <a:cs typeface="Times New Roman" pitchFamily="18" charset="0"/>
              </a:rPr>
              <a:t> (400 баллов)</a:t>
            </a:r>
            <a:endParaRPr lang="ru-RU" sz="1900" b="1" dirty="0">
              <a:solidFill>
                <a:schemeClr val="accent6"/>
              </a:solidFill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-141001" y="4206441"/>
            <a:ext cx="1684087" cy="58477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ru-RU" sz="1900" b="1" dirty="0" smtClean="0">
                <a:solidFill>
                  <a:schemeClr val="accent6"/>
                </a:solidFill>
                <a:latin typeface="Arial Narrow" pitchFamily="34" charset="0"/>
                <a:cs typeface="Times New Roman" pitchFamily="18" charset="0"/>
              </a:rPr>
              <a:t>Средний </a:t>
            </a:r>
            <a:br>
              <a:rPr lang="ru-RU" sz="1900" b="1" dirty="0" smtClean="0">
                <a:solidFill>
                  <a:schemeClr val="accent6"/>
                </a:solidFill>
                <a:latin typeface="Arial Narrow" pitchFamily="34" charset="0"/>
                <a:cs typeface="Times New Roman" pitchFamily="18" charset="0"/>
              </a:rPr>
            </a:br>
            <a:r>
              <a:rPr lang="ru-RU" sz="1900" b="1" dirty="0" smtClean="0">
                <a:solidFill>
                  <a:schemeClr val="accent6"/>
                </a:solidFill>
                <a:latin typeface="Arial Narrow" pitchFamily="34" charset="0"/>
                <a:cs typeface="Times New Roman" pitchFamily="18" charset="0"/>
              </a:rPr>
              <a:t>(475 баллов)</a:t>
            </a:r>
            <a:endParaRPr lang="ru-RU" sz="1900" b="1" dirty="0">
              <a:solidFill>
                <a:schemeClr val="accent6"/>
              </a:solidFill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-141000" y="3153290"/>
            <a:ext cx="1777647" cy="58477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ru-RU" sz="1900" b="1" dirty="0" smtClean="0">
                <a:solidFill>
                  <a:schemeClr val="accent6"/>
                </a:solidFill>
                <a:latin typeface="Arial Narrow" pitchFamily="34" charset="0"/>
                <a:cs typeface="Times New Roman" pitchFamily="18" charset="0"/>
              </a:rPr>
              <a:t>Высокий</a:t>
            </a:r>
            <a:br>
              <a:rPr lang="ru-RU" sz="1900" b="1" dirty="0" smtClean="0">
                <a:solidFill>
                  <a:schemeClr val="accent6"/>
                </a:solidFill>
                <a:latin typeface="Arial Narrow" pitchFamily="34" charset="0"/>
                <a:cs typeface="Times New Roman" pitchFamily="18" charset="0"/>
              </a:rPr>
            </a:br>
            <a:r>
              <a:rPr lang="ru-RU" sz="1900" b="1" dirty="0" smtClean="0">
                <a:solidFill>
                  <a:schemeClr val="accent6"/>
                </a:solidFill>
                <a:latin typeface="Arial Narrow" pitchFamily="34" charset="0"/>
                <a:cs typeface="Times New Roman" pitchFamily="18" charset="0"/>
              </a:rPr>
              <a:t> (550 баллов)</a:t>
            </a:r>
            <a:endParaRPr lang="ru-RU" sz="1900" b="1" dirty="0">
              <a:solidFill>
                <a:schemeClr val="accent6"/>
              </a:solidFill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-141000" y="2250590"/>
            <a:ext cx="1777647" cy="58477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ru-RU" sz="1900" b="1" dirty="0" smtClean="0">
                <a:solidFill>
                  <a:schemeClr val="accent6"/>
                </a:solidFill>
                <a:latin typeface="Arial Narrow" pitchFamily="34" charset="0"/>
                <a:cs typeface="Times New Roman" pitchFamily="18" charset="0"/>
              </a:rPr>
              <a:t>Высший </a:t>
            </a:r>
            <a:br>
              <a:rPr lang="ru-RU" sz="1900" b="1" dirty="0" smtClean="0">
                <a:solidFill>
                  <a:schemeClr val="accent6"/>
                </a:solidFill>
                <a:latin typeface="Arial Narrow" pitchFamily="34" charset="0"/>
                <a:cs typeface="Times New Roman" pitchFamily="18" charset="0"/>
              </a:rPr>
            </a:br>
            <a:r>
              <a:rPr lang="ru-RU" sz="1900" b="1" dirty="0" smtClean="0">
                <a:solidFill>
                  <a:schemeClr val="accent6"/>
                </a:solidFill>
                <a:latin typeface="Arial Narrow" pitchFamily="34" charset="0"/>
                <a:cs typeface="Times New Roman" pitchFamily="18" charset="0"/>
              </a:rPr>
              <a:t>(625 и выше)</a:t>
            </a:r>
            <a:endParaRPr lang="ru-RU" sz="1900" b="1" dirty="0">
              <a:solidFill>
                <a:schemeClr val="accent6"/>
              </a:solidFill>
              <a:latin typeface="Arial Narrow" pitchFamily="34" charset="0"/>
              <a:cs typeface="Times New Roman" pitchFamily="18" charset="0"/>
            </a:endParaRPr>
          </a:p>
        </p:txBody>
      </p:sp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0145" y="2862114"/>
            <a:ext cx="6768752" cy="33359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4043" y="125811"/>
            <a:ext cx="10692765" cy="1355164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Динамика результатов российских учащихся с разным уровнем читательской грамотности (по </a:t>
            </a:r>
            <a:r>
              <a:rPr lang="ru-RU" sz="2400" b="1" dirty="0" err="1" smtClean="0"/>
              <a:t>процентилям</a:t>
            </a:r>
            <a:r>
              <a:rPr lang="ru-RU" sz="2400" b="1" dirty="0" smtClean="0"/>
              <a:t>)</a:t>
            </a:r>
            <a:endParaRPr lang="ru-RU" sz="2400" b="1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 descr="IEA Home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10044881" y="6246490"/>
            <a:ext cx="1656000" cy="661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7376" y="6246490"/>
            <a:ext cx="886505" cy="792088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96409" y="1205929"/>
            <a:ext cx="4896544" cy="5639115"/>
          </a:xfrm>
          <a:prstGeom prst="rect">
            <a:avLst/>
          </a:prstGeom>
        </p:spPr>
      </p:pic>
      <p:pic>
        <p:nvPicPr>
          <p:cNvPr id="9" name="Содержимое 8"/>
          <p:cNvPicPr>
            <a:picLocks noGrp="1" noChangeAspect="1"/>
          </p:cNvPicPr>
          <p:nvPr>
            <p:ph sz="half" idx="1"/>
          </p:nvPr>
        </p:nvPicPr>
        <p:blipFill>
          <a:blip r:embed="rId5" cstate="print"/>
          <a:stretch>
            <a:fillRect/>
          </a:stretch>
        </p:blipFill>
        <p:spPr>
          <a:xfrm>
            <a:off x="1115889" y="1205930"/>
            <a:ext cx="4392488" cy="5616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300422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4044" y="125810"/>
            <a:ext cx="10692765" cy="775005"/>
          </a:xfrm>
        </p:spPr>
        <p:txBody>
          <a:bodyPr/>
          <a:lstStyle/>
          <a:p>
            <a:pPr>
              <a:defRPr/>
            </a:pPr>
            <a:r>
              <a:rPr lang="ru-RU" dirty="0" smtClean="0"/>
              <a:t>Новый взгляд на образование</a:t>
            </a:r>
            <a:endParaRPr lang="ru-RU" dirty="0"/>
          </a:p>
        </p:txBody>
      </p:sp>
      <p:pic>
        <p:nvPicPr>
          <p:cNvPr id="1433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68261" y="867550"/>
            <a:ext cx="10876980" cy="6022452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825" y="269827"/>
            <a:ext cx="10692765" cy="775005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Естественнонаучная грамотность  </a:t>
            </a:r>
            <a:br>
              <a:rPr lang="ru-RU" dirty="0" smtClean="0"/>
            </a:br>
            <a:r>
              <a:rPr lang="ru-RU" dirty="0" smtClean="0"/>
              <a:t>(исследование </a:t>
            </a:r>
            <a:r>
              <a:rPr lang="en-US" dirty="0" smtClean="0"/>
              <a:t>PISA)</a:t>
            </a:r>
            <a:endParaRPr lang="ru-RU" dirty="0"/>
          </a:p>
        </p:txBody>
      </p:sp>
      <p:sp>
        <p:nvSpPr>
          <p:cNvPr id="5" name="Загнутый угол 4"/>
          <p:cNvSpPr/>
          <p:nvPr/>
        </p:nvSpPr>
        <p:spPr>
          <a:xfrm>
            <a:off x="796889" y="1367616"/>
            <a:ext cx="10326972" cy="4929222"/>
          </a:xfrm>
          <a:prstGeom prst="foldedCorner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97" tIns="719664" rIns="91397" bIns="45699" rtlCol="0" anchor="ctr"/>
          <a:lstStyle/>
          <a:p>
            <a:pPr lvl="0" algn="just"/>
            <a:r>
              <a:rPr lang="ru-RU" sz="2400" b="1" i="1" dirty="0" smtClean="0">
                <a:solidFill>
                  <a:schemeClr val="accent3">
                    <a:lumMod val="50000"/>
                  </a:schemeClr>
                </a:solidFill>
                <a:latin typeface="Calibri" pitchFamily="34" charset="0"/>
                <a:cs typeface="Arial" pitchFamily="34" charset="0"/>
              </a:rPr>
              <a:t>Естественнонаучная грамотность – это способность человека занимать активную гражданскую позицию по вопросам, связанным с естественными науками, и его готовность интересоваться естественнонаучными идеями. Естественнонаучно грамотный человек стремится участвовать в аргументированном обсуждении проблем, относящихся к естественным наукам и технологиям, что требует от него следующих компетентностей: научно объяснять явления, оценивать и планировать научные исследования, научно интерпретировать данные и доказательства.</a:t>
            </a:r>
            <a:endParaRPr lang="ru-RU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179792" y="161907"/>
            <a:ext cx="1762463" cy="54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PISA_WebBanner6-0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9947471" y="161907"/>
            <a:ext cx="1753599" cy="5400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841" y="574942"/>
            <a:ext cx="10692765" cy="775005"/>
          </a:xfrm>
        </p:spPr>
        <p:txBody>
          <a:bodyPr>
            <a:noAutofit/>
          </a:bodyPr>
          <a:lstStyle/>
          <a:p>
            <a:r>
              <a:rPr lang="ru-RU" sz="3600" dirty="0" smtClean="0"/>
              <a:t>Модель </a:t>
            </a:r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ru-RU" sz="3600" dirty="0" smtClean="0"/>
              <a:t>естественнонаучной грамотности исследования </a:t>
            </a:r>
            <a:r>
              <a:rPr lang="en-US" sz="3600" dirty="0" smtClean="0"/>
              <a:t>PISA-2015</a:t>
            </a:r>
            <a:endParaRPr lang="ru-RU" sz="3600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179792" y="161907"/>
            <a:ext cx="1762463" cy="54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PISA_WebBanner6-0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9947471" y="161907"/>
            <a:ext cx="1753599" cy="540000"/>
          </a:xfrm>
          <a:prstGeom prst="rect">
            <a:avLst/>
          </a:prstGeom>
        </p:spPr>
      </p:pic>
      <p:grpSp>
        <p:nvGrpSpPr>
          <p:cNvPr id="3" name="Группа 18"/>
          <p:cNvGrpSpPr/>
          <p:nvPr/>
        </p:nvGrpSpPr>
        <p:grpSpPr>
          <a:xfrm>
            <a:off x="2556053" y="2934123"/>
            <a:ext cx="1328209" cy="515939"/>
            <a:chOff x="0" y="0"/>
            <a:chExt cx="1328208" cy="515939"/>
          </a:xfrm>
        </p:grpSpPr>
        <p:sp>
          <p:nvSpPr>
            <p:cNvPr id="23" name="Bent Arrow 6"/>
            <p:cNvSpPr/>
            <p:nvPr/>
          </p:nvSpPr>
          <p:spPr>
            <a:xfrm rot="5400000">
              <a:off x="406134" y="-406134"/>
              <a:ext cx="515939" cy="1328208"/>
            </a:xfrm>
            <a:custGeom>
              <a:avLst/>
              <a:gdLst>
                <a:gd name="connsiteX0" fmla="*/ 0 w 721782"/>
                <a:gd name="connsiteY0" fmla="*/ 1299634 h 1299634"/>
                <a:gd name="connsiteX1" fmla="*/ 0 w 721782"/>
                <a:gd name="connsiteY1" fmla="*/ 705621 h 1299634"/>
                <a:gd name="connsiteX2" fmla="*/ 605972 w 721782"/>
                <a:gd name="connsiteY2" fmla="*/ 99649 h 1299634"/>
                <a:gd name="connsiteX3" fmla="*/ 605972 w 721782"/>
                <a:gd name="connsiteY3" fmla="*/ 99649 h 1299634"/>
                <a:gd name="connsiteX4" fmla="*/ 605972 w 721782"/>
                <a:gd name="connsiteY4" fmla="*/ 0 h 1299634"/>
                <a:gd name="connsiteX5" fmla="*/ 721782 w 721782"/>
                <a:gd name="connsiteY5" fmla="*/ 99649 h 1299634"/>
                <a:gd name="connsiteX6" fmla="*/ 605972 w 721782"/>
                <a:gd name="connsiteY6" fmla="*/ 199298 h 1299634"/>
                <a:gd name="connsiteX7" fmla="*/ 605972 w 721782"/>
                <a:gd name="connsiteY7" fmla="*/ 99649 h 1299634"/>
                <a:gd name="connsiteX8" fmla="*/ 605972 w 721782"/>
                <a:gd name="connsiteY8" fmla="*/ 99649 h 1299634"/>
                <a:gd name="connsiteX9" fmla="*/ 0 w 721782"/>
                <a:gd name="connsiteY9" fmla="*/ 705621 h 1299634"/>
                <a:gd name="connsiteX10" fmla="*/ 0 w 721782"/>
                <a:gd name="connsiteY10" fmla="*/ 1299634 h 1299634"/>
                <a:gd name="connsiteX0" fmla="*/ 0 w 721782"/>
                <a:gd name="connsiteY0" fmla="*/ 1199985 h 1199985"/>
                <a:gd name="connsiteX1" fmla="*/ 0 w 721782"/>
                <a:gd name="connsiteY1" fmla="*/ 605972 h 1199985"/>
                <a:gd name="connsiteX2" fmla="*/ 605972 w 721782"/>
                <a:gd name="connsiteY2" fmla="*/ 0 h 1199985"/>
                <a:gd name="connsiteX3" fmla="*/ 605972 w 721782"/>
                <a:gd name="connsiteY3" fmla="*/ 0 h 1199985"/>
                <a:gd name="connsiteX4" fmla="*/ 605972 w 721782"/>
                <a:gd name="connsiteY4" fmla="*/ 363 h 1199985"/>
                <a:gd name="connsiteX5" fmla="*/ 721782 w 721782"/>
                <a:gd name="connsiteY5" fmla="*/ 0 h 1199985"/>
                <a:gd name="connsiteX6" fmla="*/ 605972 w 721782"/>
                <a:gd name="connsiteY6" fmla="*/ 99649 h 1199985"/>
                <a:gd name="connsiteX7" fmla="*/ 605972 w 721782"/>
                <a:gd name="connsiteY7" fmla="*/ 0 h 1199985"/>
                <a:gd name="connsiteX8" fmla="*/ 605972 w 721782"/>
                <a:gd name="connsiteY8" fmla="*/ 0 h 1199985"/>
                <a:gd name="connsiteX9" fmla="*/ 0 w 721782"/>
                <a:gd name="connsiteY9" fmla="*/ 605972 h 1199985"/>
                <a:gd name="connsiteX10" fmla="*/ 0 w 721782"/>
                <a:gd name="connsiteY10" fmla="*/ 1199985 h 1199985"/>
                <a:gd name="connsiteX0" fmla="*/ 0 w 721782"/>
                <a:gd name="connsiteY0" fmla="*/ 1199985 h 1199985"/>
                <a:gd name="connsiteX1" fmla="*/ 0 w 721782"/>
                <a:gd name="connsiteY1" fmla="*/ 605972 h 1199985"/>
                <a:gd name="connsiteX2" fmla="*/ 605972 w 721782"/>
                <a:gd name="connsiteY2" fmla="*/ 0 h 1199985"/>
                <a:gd name="connsiteX3" fmla="*/ 605972 w 721782"/>
                <a:gd name="connsiteY3" fmla="*/ 0 h 1199985"/>
                <a:gd name="connsiteX4" fmla="*/ 605972 w 721782"/>
                <a:gd name="connsiteY4" fmla="*/ 363 h 1199985"/>
                <a:gd name="connsiteX5" fmla="*/ 721782 w 721782"/>
                <a:gd name="connsiteY5" fmla="*/ 0 h 1199985"/>
                <a:gd name="connsiteX6" fmla="*/ 608357 w 721782"/>
                <a:gd name="connsiteY6" fmla="*/ 2018 h 1199985"/>
                <a:gd name="connsiteX7" fmla="*/ 605972 w 721782"/>
                <a:gd name="connsiteY7" fmla="*/ 0 h 1199985"/>
                <a:gd name="connsiteX8" fmla="*/ 605972 w 721782"/>
                <a:gd name="connsiteY8" fmla="*/ 0 h 1199985"/>
                <a:gd name="connsiteX9" fmla="*/ 0 w 721782"/>
                <a:gd name="connsiteY9" fmla="*/ 605972 h 1199985"/>
                <a:gd name="connsiteX10" fmla="*/ 0 w 721782"/>
                <a:gd name="connsiteY10" fmla="*/ 1199985 h 11999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21782" h="1199985">
                  <a:moveTo>
                    <a:pt x="0" y="1199985"/>
                  </a:moveTo>
                  <a:lnTo>
                    <a:pt x="0" y="605972"/>
                  </a:lnTo>
                  <a:cubicBezTo>
                    <a:pt x="0" y="271303"/>
                    <a:pt x="271303" y="0"/>
                    <a:pt x="605972" y="0"/>
                  </a:cubicBezTo>
                  <a:lnTo>
                    <a:pt x="605972" y="0"/>
                  </a:lnTo>
                  <a:lnTo>
                    <a:pt x="605972" y="363"/>
                  </a:lnTo>
                  <a:lnTo>
                    <a:pt x="721782" y="0"/>
                  </a:lnTo>
                  <a:lnTo>
                    <a:pt x="608357" y="2018"/>
                  </a:lnTo>
                  <a:lnTo>
                    <a:pt x="605972" y="0"/>
                  </a:lnTo>
                  <a:lnTo>
                    <a:pt x="605972" y="0"/>
                  </a:lnTo>
                  <a:cubicBezTo>
                    <a:pt x="271303" y="0"/>
                    <a:pt x="0" y="271303"/>
                    <a:pt x="0" y="605972"/>
                  </a:cubicBezTo>
                  <a:lnTo>
                    <a:pt x="0" y="1199985"/>
                  </a:lnTo>
                  <a:close/>
                </a:path>
              </a:pathLst>
            </a:custGeom>
            <a:solidFill>
              <a:schemeClr val="tx1"/>
            </a:solidFill>
            <a:ln>
              <a:solidFill>
                <a:sysClr val="windowText" lastClr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endParaRPr lang="en-GB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6" name="Группа 19"/>
          <p:cNvGrpSpPr/>
          <p:nvPr/>
        </p:nvGrpSpPr>
        <p:grpSpPr>
          <a:xfrm>
            <a:off x="5436374" y="3582194"/>
            <a:ext cx="4470135" cy="515939"/>
            <a:chOff x="0" y="0"/>
            <a:chExt cx="4470135" cy="515939"/>
          </a:xfrm>
        </p:grpSpPr>
        <p:sp>
          <p:nvSpPr>
            <p:cNvPr id="21" name="Bent Arrow 5"/>
            <p:cNvSpPr/>
            <p:nvPr/>
          </p:nvSpPr>
          <p:spPr>
            <a:xfrm rot="5400000">
              <a:off x="1996943" y="-1973130"/>
              <a:ext cx="500062" cy="4446323"/>
            </a:xfrm>
            <a:custGeom>
              <a:avLst/>
              <a:gdLst>
                <a:gd name="connsiteX0" fmla="*/ 0 w 721782"/>
                <a:gd name="connsiteY0" fmla="*/ 3668184 h 3668184"/>
                <a:gd name="connsiteX1" fmla="*/ 0 w 721782"/>
                <a:gd name="connsiteY1" fmla="*/ 705621 h 3668184"/>
                <a:gd name="connsiteX2" fmla="*/ 605972 w 721782"/>
                <a:gd name="connsiteY2" fmla="*/ 99649 h 3668184"/>
                <a:gd name="connsiteX3" fmla="*/ 605972 w 721782"/>
                <a:gd name="connsiteY3" fmla="*/ 99649 h 3668184"/>
                <a:gd name="connsiteX4" fmla="*/ 605972 w 721782"/>
                <a:gd name="connsiteY4" fmla="*/ 0 h 3668184"/>
                <a:gd name="connsiteX5" fmla="*/ 721782 w 721782"/>
                <a:gd name="connsiteY5" fmla="*/ 99649 h 3668184"/>
                <a:gd name="connsiteX6" fmla="*/ 605972 w 721782"/>
                <a:gd name="connsiteY6" fmla="*/ 199298 h 3668184"/>
                <a:gd name="connsiteX7" fmla="*/ 605972 w 721782"/>
                <a:gd name="connsiteY7" fmla="*/ 99649 h 3668184"/>
                <a:gd name="connsiteX8" fmla="*/ 605972 w 721782"/>
                <a:gd name="connsiteY8" fmla="*/ 99649 h 3668184"/>
                <a:gd name="connsiteX9" fmla="*/ 0 w 721782"/>
                <a:gd name="connsiteY9" fmla="*/ 705621 h 3668184"/>
                <a:gd name="connsiteX10" fmla="*/ 0 w 721782"/>
                <a:gd name="connsiteY10" fmla="*/ 3668184 h 3668184"/>
                <a:gd name="connsiteX0" fmla="*/ 0 w 721782"/>
                <a:gd name="connsiteY0" fmla="*/ 3668184 h 3668184"/>
                <a:gd name="connsiteX1" fmla="*/ 0 w 721782"/>
                <a:gd name="connsiteY1" fmla="*/ 705621 h 3668184"/>
                <a:gd name="connsiteX2" fmla="*/ 605972 w 721782"/>
                <a:gd name="connsiteY2" fmla="*/ 99649 h 3668184"/>
                <a:gd name="connsiteX3" fmla="*/ 605972 w 721782"/>
                <a:gd name="connsiteY3" fmla="*/ 99649 h 3668184"/>
                <a:gd name="connsiteX4" fmla="*/ 605972 w 721782"/>
                <a:gd name="connsiteY4" fmla="*/ 0 h 3668184"/>
                <a:gd name="connsiteX5" fmla="*/ 721782 w 721782"/>
                <a:gd name="connsiteY5" fmla="*/ 99649 h 3668184"/>
                <a:gd name="connsiteX6" fmla="*/ 603591 w 721782"/>
                <a:gd name="connsiteY6" fmla="*/ 101667 h 3668184"/>
                <a:gd name="connsiteX7" fmla="*/ 605972 w 721782"/>
                <a:gd name="connsiteY7" fmla="*/ 99649 h 3668184"/>
                <a:gd name="connsiteX8" fmla="*/ 605972 w 721782"/>
                <a:gd name="connsiteY8" fmla="*/ 99649 h 3668184"/>
                <a:gd name="connsiteX9" fmla="*/ 0 w 721782"/>
                <a:gd name="connsiteY9" fmla="*/ 705621 h 3668184"/>
                <a:gd name="connsiteX10" fmla="*/ 0 w 721782"/>
                <a:gd name="connsiteY10" fmla="*/ 3668184 h 3668184"/>
                <a:gd name="connsiteX0" fmla="*/ 0 w 721782"/>
                <a:gd name="connsiteY0" fmla="*/ 3570552 h 3570552"/>
                <a:gd name="connsiteX1" fmla="*/ 0 w 721782"/>
                <a:gd name="connsiteY1" fmla="*/ 607989 h 3570552"/>
                <a:gd name="connsiteX2" fmla="*/ 605972 w 721782"/>
                <a:gd name="connsiteY2" fmla="*/ 2017 h 3570552"/>
                <a:gd name="connsiteX3" fmla="*/ 605972 w 721782"/>
                <a:gd name="connsiteY3" fmla="*/ 2017 h 3570552"/>
                <a:gd name="connsiteX4" fmla="*/ 603591 w 721782"/>
                <a:gd name="connsiteY4" fmla="*/ 0 h 3570552"/>
                <a:gd name="connsiteX5" fmla="*/ 721782 w 721782"/>
                <a:gd name="connsiteY5" fmla="*/ 2017 h 3570552"/>
                <a:gd name="connsiteX6" fmla="*/ 603591 w 721782"/>
                <a:gd name="connsiteY6" fmla="*/ 4035 h 3570552"/>
                <a:gd name="connsiteX7" fmla="*/ 605972 w 721782"/>
                <a:gd name="connsiteY7" fmla="*/ 2017 h 3570552"/>
                <a:gd name="connsiteX8" fmla="*/ 605972 w 721782"/>
                <a:gd name="connsiteY8" fmla="*/ 2017 h 3570552"/>
                <a:gd name="connsiteX9" fmla="*/ 0 w 721782"/>
                <a:gd name="connsiteY9" fmla="*/ 607989 h 3570552"/>
                <a:gd name="connsiteX10" fmla="*/ 0 w 721782"/>
                <a:gd name="connsiteY10" fmla="*/ 3570552 h 35705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21782" h="3570552">
                  <a:moveTo>
                    <a:pt x="0" y="3570552"/>
                  </a:moveTo>
                  <a:lnTo>
                    <a:pt x="0" y="607989"/>
                  </a:lnTo>
                  <a:cubicBezTo>
                    <a:pt x="0" y="273320"/>
                    <a:pt x="271303" y="2017"/>
                    <a:pt x="605972" y="2017"/>
                  </a:cubicBezTo>
                  <a:lnTo>
                    <a:pt x="605972" y="2017"/>
                  </a:lnTo>
                  <a:lnTo>
                    <a:pt x="603591" y="0"/>
                  </a:lnTo>
                  <a:lnTo>
                    <a:pt x="721782" y="2017"/>
                  </a:lnTo>
                  <a:lnTo>
                    <a:pt x="603591" y="4035"/>
                  </a:lnTo>
                  <a:lnTo>
                    <a:pt x="605972" y="2017"/>
                  </a:lnTo>
                  <a:lnTo>
                    <a:pt x="605972" y="2017"/>
                  </a:lnTo>
                  <a:cubicBezTo>
                    <a:pt x="271303" y="2017"/>
                    <a:pt x="0" y="273320"/>
                    <a:pt x="0" y="607989"/>
                  </a:cubicBezTo>
                  <a:lnTo>
                    <a:pt x="0" y="3570552"/>
                  </a:lnTo>
                  <a:close/>
                </a:path>
              </a:pathLst>
            </a:custGeom>
            <a:solidFill>
              <a:schemeClr val="tx1"/>
            </a:solidFill>
            <a:ln>
              <a:solidFill>
                <a:sysClr val="windowText" lastClr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2" name="Bent Arrow 6"/>
            <p:cNvSpPr/>
            <p:nvPr/>
          </p:nvSpPr>
          <p:spPr>
            <a:xfrm rot="5400000">
              <a:off x="406134" y="-406134"/>
              <a:ext cx="515939" cy="1328208"/>
            </a:xfrm>
            <a:custGeom>
              <a:avLst/>
              <a:gdLst>
                <a:gd name="connsiteX0" fmla="*/ 0 w 721782"/>
                <a:gd name="connsiteY0" fmla="*/ 1299634 h 1299634"/>
                <a:gd name="connsiteX1" fmla="*/ 0 w 721782"/>
                <a:gd name="connsiteY1" fmla="*/ 705621 h 1299634"/>
                <a:gd name="connsiteX2" fmla="*/ 605972 w 721782"/>
                <a:gd name="connsiteY2" fmla="*/ 99649 h 1299634"/>
                <a:gd name="connsiteX3" fmla="*/ 605972 w 721782"/>
                <a:gd name="connsiteY3" fmla="*/ 99649 h 1299634"/>
                <a:gd name="connsiteX4" fmla="*/ 605972 w 721782"/>
                <a:gd name="connsiteY4" fmla="*/ 0 h 1299634"/>
                <a:gd name="connsiteX5" fmla="*/ 721782 w 721782"/>
                <a:gd name="connsiteY5" fmla="*/ 99649 h 1299634"/>
                <a:gd name="connsiteX6" fmla="*/ 605972 w 721782"/>
                <a:gd name="connsiteY6" fmla="*/ 199298 h 1299634"/>
                <a:gd name="connsiteX7" fmla="*/ 605972 w 721782"/>
                <a:gd name="connsiteY7" fmla="*/ 99649 h 1299634"/>
                <a:gd name="connsiteX8" fmla="*/ 605972 w 721782"/>
                <a:gd name="connsiteY8" fmla="*/ 99649 h 1299634"/>
                <a:gd name="connsiteX9" fmla="*/ 0 w 721782"/>
                <a:gd name="connsiteY9" fmla="*/ 705621 h 1299634"/>
                <a:gd name="connsiteX10" fmla="*/ 0 w 721782"/>
                <a:gd name="connsiteY10" fmla="*/ 1299634 h 1299634"/>
                <a:gd name="connsiteX0" fmla="*/ 0 w 721782"/>
                <a:gd name="connsiteY0" fmla="*/ 1199985 h 1199985"/>
                <a:gd name="connsiteX1" fmla="*/ 0 w 721782"/>
                <a:gd name="connsiteY1" fmla="*/ 605972 h 1199985"/>
                <a:gd name="connsiteX2" fmla="*/ 605972 w 721782"/>
                <a:gd name="connsiteY2" fmla="*/ 0 h 1199985"/>
                <a:gd name="connsiteX3" fmla="*/ 605972 w 721782"/>
                <a:gd name="connsiteY3" fmla="*/ 0 h 1199985"/>
                <a:gd name="connsiteX4" fmla="*/ 605972 w 721782"/>
                <a:gd name="connsiteY4" fmla="*/ 363 h 1199985"/>
                <a:gd name="connsiteX5" fmla="*/ 721782 w 721782"/>
                <a:gd name="connsiteY5" fmla="*/ 0 h 1199985"/>
                <a:gd name="connsiteX6" fmla="*/ 605972 w 721782"/>
                <a:gd name="connsiteY6" fmla="*/ 99649 h 1199985"/>
                <a:gd name="connsiteX7" fmla="*/ 605972 w 721782"/>
                <a:gd name="connsiteY7" fmla="*/ 0 h 1199985"/>
                <a:gd name="connsiteX8" fmla="*/ 605972 w 721782"/>
                <a:gd name="connsiteY8" fmla="*/ 0 h 1199985"/>
                <a:gd name="connsiteX9" fmla="*/ 0 w 721782"/>
                <a:gd name="connsiteY9" fmla="*/ 605972 h 1199985"/>
                <a:gd name="connsiteX10" fmla="*/ 0 w 721782"/>
                <a:gd name="connsiteY10" fmla="*/ 1199985 h 1199985"/>
                <a:gd name="connsiteX0" fmla="*/ 0 w 721782"/>
                <a:gd name="connsiteY0" fmla="*/ 1199985 h 1199985"/>
                <a:gd name="connsiteX1" fmla="*/ 0 w 721782"/>
                <a:gd name="connsiteY1" fmla="*/ 605972 h 1199985"/>
                <a:gd name="connsiteX2" fmla="*/ 605972 w 721782"/>
                <a:gd name="connsiteY2" fmla="*/ 0 h 1199985"/>
                <a:gd name="connsiteX3" fmla="*/ 605972 w 721782"/>
                <a:gd name="connsiteY3" fmla="*/ 0 h 1199985"/>
                <a:gd name="connsiteX4" fmla="*/ 605972 w 721782"/>
                <a:gd name="connsiteY4" fmla="*/ 363 h 1199985"/>
                <a:gd name="connsiteX5" fmla="*/ 721782 w 721782"/>
                <a:gd name="connsiteY5" fmla="*/ 0 h 1199985"/>
                <a:gd name="connsiteX6" fmla="*/ 608357 w 721782"/>
                <a:gd name="connsiteY6" fmla="*/ 2018 h 1199985"/>
                <a:gd name="connsiteX7" fmla="*/ 605972 w 721782"/>
                <a:gd name="connsiteY7" fmla="*/ 0 h 1199985"/>
                <a:gd name="connsiteX8" fmla="*/ 605972 w 721782"/>
                <a:gd name="connsiteY8" fmla="*/ 0 h 1199985"/>
                <a:gd name="connsiteX9" fmla="*/ 0 w 721782"/>
                <a:gd name="connsiteY9" fmla="*/ 605972 h 1199985"/>
                <a:gd name="connsiteX10" fmla="*/ 0 w 721782"/>
                <a:gd name="connsiteY10" fmla="*/ 1199985 h 11999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21782" h="1199985">
                  <a:moveTo>
                    <a:pt x="0" y="1199985"/>
                  </a:moveTo>
                  <a:lnTo>
                    <a:pt x="0" y="605972"/>
                  </a:lnTo>
                  <a:cubicBezTo>
                    <a:pt x="0" y="271303"/>
                    <a:pt x="271303" y="0"/>
                    <a:pt x="605972" y="0"/>
                  </a:cubicBezTo>
                  <a:lnTo>
                    <a:pt x="605972" y="0"/>
                  </a:lnTo>
                  <a:lnTo>
                    <a:pt x="605972" y="363"/>
                  </a:lnTo>
                  <a:lnTo>
                    <a:pt x="721782" y="0"/>
                  </a:lnTo>
                  <a:lnTo>
                    <a:pt x="608357" y="2018"/>
                  </a:lnTo>
                  <a:lnTo>
                    <a:pt x="605972" y="0"/>
                  </a:lnTo>
                  <a:lnTo>
                    <a:pt x="605972" y="0"/>
                  </a:lnTo>
                  <a:cubicBezTo>
                    <a:pt x="271303" y="0"/>
                    <a:pt x="0" y="271303"/>
                    <a:pt x="0" y="605972"/>
                  </a:cubicBezTo>
                  <a:lnTo>
                    <a:pt x="0" y="1199985"/>
                  </a:lnTo>
                  <a:close/>
                </a:path>
              </a:pathLst>
            </a:custGeom>
            <a:solidFill>
              <a:schemeClr val="tx1"/>
            </a:solidFill>
            <a:ln>
              <a:solidFill>
                <a:sysClr val="windowText" lastClr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endParaRPr lang="en-GB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7" name="Group 1"/>
          <p:cNvGrpSpPr>
            <a:grpSpLocks/>
          </p:cNvGrpSpPr>
          <p:nvPr/>
        </p:nvGrpSpPr>
        <p:grpSpPr bwMode="auto">
          <a:xfrm>
            <a:off x="467818" y="1998018"/>
            <a:ext cx="10945216" cy="4536504"/>
            <a:chOff x="1215" y="1635"/>
            <a:chExt cx="9855" cy="4140"/>
          </a:xfrm>
        </p:grpSpPr>
        <p:sp>
          <p:nvSpPr>
            <p:cNvPr id="27661" name="AutoShape 13"/>
            <p:cNvSpPr>
              <a:spLocks noChangeArrowheads="1"/>
            </p:cNvSpPr>
            <p:nvPr/>
          </p:nvSpPr>
          <p:spPr bwMode="auto">
            <a:xfrm>
              <a:off x="1215" y="1635"/>
              <a:ext cx="9855" cy="4140"/>
            </a:xfrm>
            <a:prstGeom prst="roundRect">
              <a:avLst>
                <a:gd name="adj" fmla="val 16667"/>
              </a:avLst>
            </a:prstGeom>
            <a:solidFill>
              <a:srgbClr val="FFFFFF">
                <a:alpha val="43137"/>
              </a:srgbClr>
            </a:solidFill>
            <a:ln w="9525">
              <a:solidFill>
                <a:srgbClr val="76923C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grpSp>
          <p:nvGrpSpPr>
            <p:cNvPr id="8" name="Group 2"/>
            <p:cNvGrpSpPr>
              <a:grpSpLocks/>
            </p:cNvGrpSpPr>
            <p:nvPr/>
          </p:nvGrpSpPr>
          <p:grpSpPr bwMode="auto">
            <a:xfrm>
              <a:off x="1302" y="1701"/>
              <a:ext cx="9573" cy="3940"/>
              <a:chOff x="1302" y="792"/>
              <a:chExt cx="9573" cy="3940"/>
            </a:xfrm>
          </p:grpSpPr>
          <p:sp>
            <p:nvSpPr>
              <p:cNvPr id="27651" name="AutoShape 3"/>
              <p:cNvSpPr>
                <a:spLocks noChangeArrowheads="1"/>
              </p:cNvSpPr>
              <p:nvPr/>
            </p:nvSpPr>
            <p:spPr bwMode="auto">
              <a:xfrm>
                <a:off x="1302" y="1267"/>
                <a:ext cx="1853" cy="2052"/>
              </a:xfrm>
              <a:prstGeom prst="roundRect">
                <a:avLst>
                  <a:gd name="adj" fmla="val 16667"/>
                </a:avLst>
              </a:prstGeom>
              <a:solidFill>
                <a:srgbClr val="C2D69B"/>
              </a:solidFill>
              <a:ln w="9525">
                <a:solidFill>
                  <a:srgbClr val="C2D69B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13973" fontAlgn="base">
                  <a:spcBef>
                    <a:spcPct val="0"/>
                  </a:spcBef>
                  <a:spcAft>
                    <a:spcPts val="1000"/>
                  </a:spcAft>
                </a:pPr>
                <a:r>
                  <a:rPr lang="en-US" sz="2400" b="1" dirty="0" err="1" smtClean="0">
                    <a:latin typeface="Calibri" pitchFamily="34" charset="0"/>
                    <a:cs typeface="Arial" pitchFamily="34" charset="0"/>
                  </a:rPr>
                  <a:t>Контексты</a:t>
                </a:r>
                <a:endParaRPr lang="ru-RU" sz="2400" dirty="0" smtClean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7652" name="AutoShape 4"/>
              <p:cNvSpPr>
                <a:spLocks noChangeArrowheads="1"/>
              </p:cNvSpPr>
              <p:nvPr/>
            </p:nvSpPr>
            <p:spPr bwMode="auto">
              <a:xfrm>
                <a:off x="1379" y="1798"/>
                <a:ext cx="1731" cy="1421"/>
              </a:xfrm>
              <a:prstGeom prst="roundRect">
                <a:avLst>
                  <a:gd name="adj" fmla="val 16667"/>
                </a:avLst>
              </a:prstGeom>
              <a:solidFill>
                <a:srgbClr val="EAF1DD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13973" fontAlgn="base">
                  <a:lnSpc>
                    <a:spcPct val="56000"/>
                  </a:lnSpc>
                  <a:spcBef>
                    <a:spcPct val="0"/>
                  </a:spcBef>
                  <a:spcAft>
                    <a:spcPts val="1000"/>
                  </a:spcAft>
                </a:pPr>
                <a:r>
                  <a:rPr lang="ru-RU" sz="1600" dirty="0" smtClean="0">
                    <a:latin typeface="Calibri" pitchFamily="34" charset="0"/>
                    <a:cs typeface="Arial" pitchFamily="34" charset="0"/>
                  </a:rPr>
                  <a:t>Личные, местные/национальные и глобальные проблемы, как современные, так и исторические, которые требуют понимания вопросов науки и технологий.</a:t>
                </a:r>
                <a:endParaRPr lang="ru-RU" sz="1600" dirty="0" smtClean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7653" name="AutoShape 5"/>
              <p:cNvSpPr>
                <a:spLocks noChangeArrowheads="1"/>
              </p:cNvSpPr>
              <p:nvPr/>
            </p:nvSpPr>
            <p:spPr bwMode="auto">
              <a:xfrm>
                <a:off x="3298" y="1738"/>
                <a:ext cx="2426" cy="1971"/>
              </a:xfrm>
              <a:prstGeom prst="roundRect">
                <a:avLst>
                  <a:gd name="adj" fmla="val 16667"/>
                </a:avLst>
              </a:prstGeom>
              <a:solidFill>
                <a:srgbClr val="9BBB59"/>
              </a:solidFill>
              <a:ln w="9525">
                <a:solidFill>
                  <a:srgbClr val="9BBB59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13973" fontAlgn="base">
                  <a:spcBef>
                    <a:spcPct val="0"/>
                  </a:spcBef>
                  <a:spcAft>
                    <a:spcPts val="1000"/>
                  </a:spcAft>
                </a:pPr>
                <a:r>
                  <a:rPr lang="en-US" sz="2400" b="1" dirty="0" err="1" smtClean="0">
                    <a:solidFill>
                      <a:srgbClr val="FFFFFF"/>
                    </a:solidFill>
                    <a:latin typeface="Calibri" pitchFamily="34" charset="0"/>
                    <a:cs typeface="Arial" pitchFamily="34" charset="0"/>
                  </a:rPr>
                  <a:t>Ко</a:t>
                </a:r>
                <a:r>
                  <a:rPr lang="ru-RU" sz="2400" b="1" dirty="0" err="1" smtClean="0">
                    <a:solidFill>
                      <a:srgbClr val="FFFFFF"/>
                    </a:solidFill>
                    <a:latin typeface="Calibri" pitchFamily="34" charset="0"/>
                    <a:cs typeface="Arial" pitchFamily="34" charset="0"/>
                  </a:rPr>
                  <a:t>мпетенции</a:t>
                </a:r>
                <a:endParaRPr lang="ru-RU" sz="2400" dirty="0" smtClean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7654" name="AutoShape 6"/>
              <p:cNvSpPr>
                <a:spLocks noChangeArrowheads="1"/>
              </p:cNvSpPr>
              <p:nvPr/>
            </p:nvSpPr>
            <p:spPr bwMode="auto">
              <a:xfrm>
                <a:off x="3391" y="2285"/>
                <a:ext cx="2277" cy="1332"/>
              </a:xfrm>
              <a:prstGeom prst="roundRect">
                <a:avLst>
                  <a:gd name="adj" fmla="val 16667"/>
                </a:avLst>
              </a:prstGeom>
              <a:solidFill>
                <a:srgbClr val="4E6128"/>
              </a:solidFill>
              <a:ln w="9525">
                <a:solidFill>
                  <a:srgbClr val="4E6128"/>
                </a:solidFill>
                <a:round/>
                <a:headEnd/>
                <a:tailEnd/>
              </a:ln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13973" fontAlgn="base">
                  <a:lnSpc>
                    <a:spcPct val="56000"/>
                  </a:lnSpc>
                  <a:spcBef>
                    <a:spcPct val="0"/>
                  </a:spcBef>
                  <a:spcAft>
                    <a:spcPts val="1000"/>
                  </a:spcAft>
                </a:pPr>
                <a:r>
                  <a:rPr lang="ru-RU" sz="1600" dirty="0" smtClean="0">
                    <a:solidFill>
                      <a:srgbClr val="FFFFFF"/>
                    </a:solidFill>
                    <a:latin typeface="Calibri" pitchFamily="34" charset="0"/>
                    <a:cs typeface="Arial" pitchFamily="34" charset="0"/>
                  </a:rPr>
                  <a:t>Способность научно объяснять явления, применять методы естественнонаучного исследования, интерпретировать данные и использовать научные доказательства для получения выводов.</a:t>
                </a:r>
                <a:endParaRPr lang="ru-RU" sz="1600" dirty="0" smtClean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7655" name="AutoShape 7"/>
              <p:cNvSpPr>
                <a:spLocks noChangeArrowheads="1"/>
              </p:cNvSpPr>
              <p:nvPr/>
            </p:nvSpPr>
            <p:spPr bwMode="auto">
              <a:xfrm>
                <a:off x="5814" y="2467"/>
                <a:ext cx="2304" cy="2187"/>
              </a:xfrm>
              <a:prstGeom prst="roundRect">
                <a:avLst>
                  <a:gd name="adj" fmla="val 16667"/>
                </a:avLst>
              </a:prstGeom>
              <a:solidFill>
                <a:srgbClr val="C2D69B"/>
              </a:solidFill>
              <a:ln w="9525">
                <a:solidFill>
                  <a:srgbClr val="C2D69B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13973" fontAlgn="base">
                  <a:spcBef>
                    <a:spcPct val="0"/>
                  </a:spcBef>
                  <a:spcAft>
                    <a:spcPts val="1000"/>
                  </a:spcAft>
                </a:pPr>
                <a:r>
                  <a:rPr lang="ru-RU" sz="2400" b="1" dirty="0" smtClean="0">
                    <a:latin typeface="Calibri" pitchFamily="34" charset="0"/>
                    <a:cs typeface="Arial" pitchFamily="34" charset="0"/>
                  </a:rPr>
                  <a:t>Отношение</a:t>
                </a:r>
                <a:endParaRPr lang="ru-RU" sz="2400" dirty="0" smtClean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7656" name="AutoShape 8"/>
              <p:cNvSpPr>
                <a:spLocks noChangeArrowheads="1"/>
              </p:cNvSpPr>
              <p:nvPr/>
            </p:nvSpPr>
            <p:spPr bwMode="auto">
              <a:xfrm>
                <a:off x="5871" y="2958"/>
                <a:ext cx="2190" cy="1628"/>
              </a:xfrm>
              <a:prstGeom prst="roundRect">
                <a:avLst>
                  <a:gd name="adj" fmla="val 16667"/>
                </a:avLst>
              </a:prstGeom>
              <a:solidFill>
                <a:srgbClr val="EAF1DD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13973" fontAlgn="base">
                  <a:lnSpc>
                    <a:spcPct val="56000"/>
                  </a:lnSpc>
                  <a:spcBef>
                    <a:spcPct val="0"/>
                  </a:spcBef>
                  <a:spcAft>
                    <a:spcPts val="1000"/>
                  </a:spcAft>
                </a:pPr>
                <a:r>
                  <a:rPr lang="ru-RU" sz="1600" dirty="0" smtClean="0">
                    <a:latin typeface="Calibri" pitchFamily="34" charset="0"/>
                    <a:cs typeface="Arial" pitchFamily="34" charset="0"/>
                  </a:rPr>
                  <a:t>Отношение к науке, которое характеризуется интересом к науке и технологиям, пониманием ценности научного изучения вопросов</a:t>
                </a:r>
                <a:r>
                  <a:rPr lang="ru-RU" sz="1600" dirty="0" smtClean="0">
                    <a:latin typeface="Times New Roman" pitchFamily="18" charset="0"/>
                    <a:cs typeface="Arial" pitchFamily="34" charset="0"/>
                  </a:rPr>
                  <a:t>,</a:t>
                </a:r>
                <a:r>
                  <a:rPr lang="ru-RU" sz="1600" dirty="0" smtClean="0">
                    <a:latin typeface="Calibri" pitchFamily="34" charset="0"/>
                    <a:cs typeface="Arial" pitchFamily="34" charset="0"/>
                  </a:rPr>
                  <a:t> там, где это необходимо, и осведомленностью о проблемах окружающей среды, а также осознанием важности их решения.</a:t>
                </a:r>
                <a:endParaRPr lang="ru-RU" sz="1600" dirty="0" smtClean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7657" name="AutoShape 9"/>
              <p:cNvSpPr>
                <a:spLocks noChangeArrowheads="1"/>
              </p:cNvSpPr>
              <p:nvPr/>
            </p:nvSpPr>
            <p:spPr bwMode="auto">
              <a:xfrm>
                <a:off x="8291" y="2456"/>
                <a:ext cx="2584" cy="2276"/>
              </a:xfrm>
              <a:prstGeom prst="roundRect">
                <a:avLst>
                  <a:gd name="adj" fmla="val 16667"/>
                </a:avLst>
              </a:prstGeom>
              <a:solidFill>
                <a:srgbClr val="C2D69B"/>
              </a:solidFill>
              <a:ln w="9525">
                <a:solidFill>
                  <a:srgbClr val="C2D69B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13973" fontAlgn="base">
                  <a:spcBef>
                    <a:spcPct val="0"/>
                  </a:spcBef>
                  <a:spcAft>
                    <a:spcPts val="1000"/>
                  </a:spcAft>
                </a:pPr>
                <a:r>
                  <a:rPr lang="ru-RU" sz="2400" b="1" dirty="0" smtClean="0">
                    <a:latin typeface="Calibri" pitchFamily="34" charset="0"/>
                    <a:cs typeface="Arial" pitchFamily="34" charset="0"/>
                  </a:rPr>
                  <a:t>Знания</a:t>
                </a:r>
                <a:endParaRPr lang="ru-RU" sz="2400" dirty="0" smtClean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7658" name="AutoShape 10"/>
              <p:cNvSpPr>
                <a:spLocks noChangeArrowheads="1"/>
              </p:cNvSpPr>
              <p:nvPr/>
            </p:nvSpPr>
            <p:spPr bwMode="auto">
              <a:xfrm>
                <a:off x="8351" y="2947"/>
                <a:ext cx="2456" cy="1707"/>
              </a:xfrm>
              <a:prstGeom prst="roundRect">
                <a:avLst>
                  <a:gd name="adj" fmla="val 16667"/>
                </a:avLst>
              </a:prstGeom>
              <a:solidFill>
                <a:srgbClr val="EAF1DD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13973" fontAlgn="base">
                  <a:lnSpc>
                    <a:spcPct val="56000"/>
                  </a:lnSpc>
                  <a:spcBef>
                    <a:spcPct val="0"/>
                  </a:spcBef>
                  <a:spcAft>
                    <a:spcPts val="1000"/>
                  </a:spcAft>
                </a:pPr>
                <a:r>
                  <a:rPr lang="ru-RU" sz="1600" dirty="0" smtClean="0">
                    <a:latin typeface="Calibri" pitchFamily="34" charset="0"/>
                    <a:cs typeface="Arial" pitchFamily="34" charset="0"/>
                  </a:rPr>
                  <a:t>Понимание основных фактов, идей и теорий, образующих фундамент научного знания. Такое знание включает в себя знание о природе и технологиях (знание содержания), знание о методах получения научных знаний (знание процедур), понимание обоснованности этих процедур и их использования (методологическое знание).</a:t>
                </a:r>
                <a:endParaRPr lang="ru-RU" sz="1600" dirty="0" smtClean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7659" name="Text Box 11"/>
              <p:cNvSpPr txBox="1">
                <a:spLocks noChangeArrowheads="1"/>
              </p:cNvSpPr>
              <p:nvPr/>
            </p:nvSpPr>
            <p:spPr bwMode="auto">
              <a:xfrm>
                <a:off x="3030" y="792"/>
                <a:ext cx="3129" cy="70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13973" fontAlgn="base">
                  <a:spcBef>
                    <a:spcPct val="0"/>
                  </a:spcBef>
                  <a:spcAft>
                    <a:spcPts val="1000"/>
                  </a:spcAft>
                </a:pPr>
                <a:r>
                  <a:rPr lang="ru-RU" sz="1600" b="1" dirty="0" smtClean="0">
                    <a:latin typeface="Calibri" pitchFamily="34" charset="0"/>
                    <a:cs typeface="Arial" pitchFamily="34" charset="0"/>
                  </a:rPr>
                  <a:t>От учащихся требуется продемонстрировать компетенции в определенном контексте</a:t>
                </a:r>
                <a:endParaRPr lang="ru-RU" sz="1600" dirty="0" smtClean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7660" name="Text Box 12"/>
              <p:cNvSpPr txBox="1">
                <a:spLocks noChangeArrowheads="1"/>
              </p:cNvSpPr>
              <p:nvPr/>
            </p:nvSpPr>
            <p:spPr bwMode="auto">
              <a:xfrm>
                <a:off x="6207" y="1383"/>
                <a:ext cx="2739" cy="6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13973" fontAlgn="base">
                  <a:spcBef>
                    <a:spcPct val="0"/>
                  </a:spcBef>
                  <a:spcAft>
                    <a:spcPts val="1000"/>
                  </a:spcAft>
                </a:pPr>
                <a:r>
                  <a:rPr lang="ru-RU" sz="1600" b="1" dirty="0" smtClean="0">
                    <a:latin typeface="Calibri" pitchFamily="34" charset="0"/>
                    <a:cs typeface="Arial" pitchFamily="34" charset="0"/>
                  </a:rPr>
                  <a:t>Знания и отношение определяют результаты учащихся</a:t>
                </a:r>
                <a:endParaRPr lang="ru-RU" sz="1600" dirty="0" smtClean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itle 1"/>
          <p:cNvSpPr>
            <a:spLocks noGrp="1"/>
          </p:cNvSpPr>
          <p:nvPr>
            <p:ph type="title"/>
          </p:nvPr>
        </p:nvSpPr>
        <p:spPr>
          <a:xfrm>
            <a:off x="539825" y="269826"/>
            <a:ext cx="10873208" cy="1095057"/>
          </a:xfrm>
        </p:spPr>
        <p:txBody>
          <a:bodyPr>
            <a:noAutofit/>
          </a:bodyPr>
          <a:lstStyle/>
          <a:p>
            <a:r>
              <a:rPr lang="ru-RU" sz="3200" dirty="0">
                <a:latin typeface="Arial" charset="0"/>
                <a:ea typeface="ＭＳ Ｐゴシック" charset="0"/>
              </a:rPr>
              <a:t>У </a:t>
            </a:r>
            <a:r>
              <a:rPr lang="ru-RU" sz="3200" dirty="0" smtClean="0">
                <a:latin typeface="Arial" charset="0"/>
                <a:ea typeface="ＭＳ Ｐゴシック" charset="0"/>
              </a:rPr>
              <a:t>наших 4-классников </a:t>
            </a:r>
            <a:r>
              <a:rPr lang="ru-RU" sz="3200" dirty="0">
                <a:latin typeface="Arial" charset="0"/>
                <a:ea typeface="ＭＳ Ｐゴシック" charset="0"/>
              </a:rPr>
              <a:t>спрашивают то, чему их не учат.         </a:t>
            </a:r>
            <a:br>
              <a:rPr lang="ru-RU" sz="3200" dirty="0">
                <a:latin typeface="Arial" charset="0"/>
                <a:ea typeface="ＭＳ Ｐゴシック" charset="0"/>
              </a:rPr>
            </a:br>
            <a:r>
              <a:rPr lang="ru-RU" sz="3200" dirty="0">
                <a:latin typeface="Arial" charset="0"/>
                <a:ea typeface="ＭＳ Ｐゴシック" charset="0"/>
              </a:rPr>
              <a:t>И они отвечают!</a:t>
            </a:r>
            <a:endParaRPr lang="en-US" sz="3200" dirty="0">
              <a:latin typeface="Arial" charset="0"/>
              <a:ea typeface="ＭＳ Ｐゴシック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52944" y="2149317"/>
            <a:ext cx="5012234" cy="3917195"/>
          </a:xfrm>
        </p:spPr>
        <p:txBody>
          <a:bodyPr>
            <a:normAutofit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ru-RU" sz="2100">
                <a:latin typeface="Arial" charset="0"/>
                <a:ea typeface="ＭＳ Ｐゴシック" charset="0"/>
              </a:rPr>
              <a:t>1. В программе «Окружающий мир» нет примерно 40%</a:t>
            </a:r>
            <a:r>
              <a:rPr lang="en-US" sz="2100">
                <a:latin typeface="Arial" charset="0"/>
                <a:ea typeface="ＭＳ Ｐゴシック" charset="0"/>
              </a:rPr>
              <a:t> </a:t>
            </a:r>
            <a:r>
              <a:rPr lang="ru-RU" sz="2100">
                <a:latin typeface="Arial" charset="0"/>
                <a:ea typeface="ＭＳ Ｐゴシック" charset="0"/>
              </a:rPr>
              <a:t>того, что есть в тестах </a:t>
            </a:r>
            <a:r>
              <a:rPr lang="en-US" sz="2100">
                <a:latin typeface="Arial" charset="0"/>
                <a:ea typeface="ＭＳ Ｐゴシック" charset="0"/>
              </a:rPr>
              <a:t>TIMSS</a:t>
            </a:r>
            <a:r>
              <a:rPr lang="ru-RU" sz="2100">
                <a:latin typeface="Arial" charset="0"/>
                <a:ea typeface="ＭＳ Ｐゴシック" charset="0"/>
              </a:rPr>
              <a:t>:</a:t>
            </a:r>
          </a:p>
          <a:p>
            <a:pPr marL="0" indent="0">
              <a:lnSpc>
                <a:spcPct val="80000"/>
              </a:lnSpc>
            </a:pPr>
            <a:r>
              <a:rPr lang="ru-RU" sz="2100">
                <a:latin typeface="Arial" charset="0"/>
                <a:ea typeface="ＭＳ Ｐゴシック" charset="0"/>
              </a:rPr>
              <a:t>практически нет физики и химии;</a:t>
            </a:r>
          </a:p>
          <a:p>
            <a:pPr marL="0" indent="0">
              <a:lnSpc>
                <a:spcPct val="80000"/>
              </a:lnSpc>
            </a:pPr>
            <a:r>
              <a:rPr lang="ru-RU" sz="2100">
                <a:latin typeface="Arial" charset="0"/>
                <a:ea typeface="ＭＳ Ｐゴシック" charset="0"/>
              </a:rPr>
              <a:t>не рассматриваются вопросы размножения и наследственности. </a:t>
            </a:r>
          </a:p>
          <a:p>
            <a:pPr marL="0" indent="0">
              <a:lnSpc>
                <a:spcPct val="80000"/>
              </a:lnSpc>
              <a:buNone/>
            </a:pPr>
            <a:endParaRPr lang="ru-RU" sz="2100">
              <a:latin typeface="Arial" charset="0"/>
              <a:ea typeface="ＭＳ Ｐゴシック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ru-RU" sz="2100">
                <a:latin typeface="Arial" charset="0"/>
                <a:ea typeface="ＭＳ Ｐゴシック" charset="0"/>
              </a:rPr>
              <a:t>2. Объем российской программы (около 50 часов в 4 классе) примерно вдвое меньше, чем в Сингапуре, Корее и Японии, и втрое меньше, чем в Португалии. </a:t>
            </a:r>
            <a:endParaRPr lang="en-US" sz="2100">
              <a:latin typeface="Arial" charset="0"/>
              <a:ea typeface="ＭＳ Ｐゴシック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n-US" sz="2100">
              <a:latin typeface="Arial" charset="0"/>
              <a:ea typeface="ＭＳ Ｐゴシック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6612849" y="2285307"/>
            <a:ext cx="4030413" cy="3024964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23" tIns="54411" rIns="108823" bIns="54411" anchor="ctr"/>
          <a:lstStyle/>
          <a:p>
            <a:pPr algn="ctr"/>
            <a:endParaRPr lang="en-US" sz="1400">
              <a:solidFill>
                <a:srgbClr val="FFFFFF"/>
              </a:solidFill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6746921" y="2751325"/>
            <a:ext cx="3114598" cy="2263747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23" tIns="54411" rIns="108823" bIns="54411" anchor="ctr"/>
          <a:lstStyle/>
          <a:p>
            <a:pPr algn="ctr"/>
            <a:endParaRPr lang="en-US" sz="1400">
              <a:solidFill>
                <a:srgbClr val="FFFFFF"/>
              </a:solidFill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190389" y="3403085"/>
            <a:ext cx="2384421" cy="1217880"/>
          </a:xfrm>
          <a:prstGeom prst="rect">
            <a:avLst/>
          </a:prstGeom>
          <a:noFill/>
        </p:spPr>
        <p:txBody>
          <a:bodyPr lIns="108823" tIns="54411" rIns="108823" bIns="5441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/>
            <a:r>
              <a:rPr lang="ru-RU" sz="2400"/>
              <a:t>Программа «Окружающий мир»</a:t>
            </a:r>
            <a:endParaRPr lang="en-US" sz="2400"/>
          </a:p>
        </p:txBody>
      </p:sp>
      <p:sp>
        <p:nvSpPr>
          <p:cNvPr id="10" name="TextBox 9"/>
          <p:cNvSpPr txBox="1"/>
          <p:nvPr/>
        </p:nvSpPr>
        <p:spPr>
          <a:xfrm>
            <a:off x="8758002" y="2301892"/>
            <a:ext cx="2254671" cy="509994"/>
          </a:xfrm>
          <a:prstGeom prst="rect">
            <a:avLst/>
          </a:prstGeom>
          <a:noFill/>
        </p:spPr>
        <p:txBody>
          <a:bodyPr wrap="none" lIns="108823" tIns="54411" rIns="108823" bIns="5441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ru-RU" sz="2600"/>
              <a:t>Тесты </a:t>
            </a:r>
            <a:r>
              <a:rPr lang="en-US" sz="2600"/>
              <a:t>TIMSS</a:t>
            </a:r>
          </a:p>
        </p:txBody>
      </p:sp>
    </p:spTree>
    <p:extLst>
      <p:ext uri="{BB962C8B-B14F-4D97-AF65-F5344CB8AC3E}">
        <p14:creationId xmlns="" xmlns:p14="http://schemas.microsoft.com/office/powerpoint/2010/main" val="4229264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045" y="286909"/>
            <a:ext cx="10692765" cy="1207053"/>
          </a:xfrm>
        </p:spPr>
        <p:txBody>
          <a:bodyPr>
            <a:normAutofit/>
          </a:bodyPr>
          <a:lstStyle/>
          <a:p>
            <a:r>
              <a:rPr lang="ru-RU" dirty="0" smtClean="0"/>
              <a:t>Например, группа заданий «Магниты», 5 класс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4045" y="1565970"/>
            <a:ext cx="10692765" cy="5040559"/>
          </a:xfrm>
        </p:spPr>
        <p:txBody>
          <a:bodyPr>
            <a:normAutofit fontScale="92500" lnSpcReduction="20000"/>
          </a:bodyPr>
          <a:lstStyle/>
          <a:p>
            <a:pPr marL="0" lvl="0" indent="0">
              <a:buNone/>
            </a:pPr>
            <a:r>
              <a:rPr lang="ru-RU" dirty="0" smtClean="0"/>
              <a:t>В </a:t>
            </a:r>
            <a:r>
              <a:rPr lang="en-US" dirty="0" smtClean="0"/>
              <a:t>TIMSS </a:t>
            </a:r>
            <a:r>
              <a:rPr lang="ru-RU" dirty="0" smtClean="0"/>
              <a:t>4-классникам предлагаются задания, опирающиеся на знания учащихся о том, что:  </a:t>
            </a:r>
          </a:p>
          <a:p>
            <a:pPr lvl="0"/>
            <a:r>
              <a:rPr lang="ru-RU" dirty="0" smtClean="0">
                <a:solidFill>
                  <a:srgbClr val="000090"/>
                </a:solidFill>
              </a:rPr>
              <a:t>магниты </a:t>
            </a:r>
            <a:r>
              <a:rPr lang="ru-RU" dirty="0">
                <a:solidFill>
                  <a:srgbClr val="000090"/>
                </a:solidFill>
              </a:rPr>
              <a:t>имеют два полюса и что одинаковые полюсы отталкиваются, а противоположные полюсы притягиваются;</a:t>
            </a:r>
          </a:p>
          <a:p>
            <a:r>
              <a:rPr lang="ru-RU" dirty="0">
                <a:solidFill>
                  <a:srgbClr val="000090"/>
                </a:solidFill>
              </a:rPr>
              <a:t>магниты могут использоваться, чтобы притягивать некоторые металлические </a:t>
            </a:r>
            <a:r>
              <a:rPr lang="ru-RU" dirty="0" smtClean="0">
                <a:solidFill>
                  <a:srgbClr val="000090"/>
                </a:solidFill>
              </a:rPr>
              <a:t>предметы. </a:t>
            </a:r>
          </a:p>
          <a:p>
            <a:pPr marL="0" indent="0">
              <a:buNone/>
            </a:pPr>
            <a:endParaRPr lang="ru-RU" i="1" dirty="0" smtClean="0"/>
          </a:p>
          <a:p>
            <a:pPr marL="0" indent="0">
              <a:buNone/>
            </a:pPr>
            <a:r>
              <a:rPr lang="ru-RU" i="1" dirty="0" smtClean="0"/>
              <a:t>Российские </a:t>
            </a:r>
            <a:r>
              <a:rPr lang="ru-RU" i="1" dirty="0"/>
              <a:t>школьники выполняют подобные задания даже более успешно, чем учащиеся большинства других </a:t>
            </a:r>
            <a:r>
              <a:rPr lang="ru-RU" i="1" dirty="0" smtClean="0"/>
              <a:t>стран! </a:t>
            </a:r>
            <a:endParaRPr lang="en-US" i="1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8035603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786" y="286910"/>
            <a:ext cx="11449272" cy="775005"/>
          </a:xfrm>
        </p:spPr>
        <p:txBody>
          <a:bodyPr>
            <a:noAutofit/>
          </a:bodyPr>
          <a:lstStyle/>
          <a:p>
            <a:r>
              <a:rPr lang="ru-RU" sz="3600" dirty="0"/>
              <a:t>Естественнонаучная грамотность </a:t>
            </a:r>
          </a:p>
        </p:txBody>
      </p:sp>
      <p:pic>
        <p:nvPicPr>
          <p:cNvPr id="30" name="Объект 29">
            <a:extLst>
              <a:ext uri="{FF2B5EF4-FFF2-40B4-BE49-F238E27FC236}">
                <a16:creationId xmlns:a16="http://schemas.microsoft.com/office/drawing/2014/main" xmlns="" id="{00A9D125-CA60-4ABD-9223-B26F62D8A9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/>
          <a:srcRect l="28653" t="16148" r="23391" b="62731"/>
          <a:stretch/>
        </p:blipFill>
        <p:spPr>
          <a:xfrm>
            <a:off x="9095076" y="6294292"/>
            <a:ext cx="2502643" cy="61969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DBC6598-80C8-44C6-90D6-92809653EE9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28787" t="34908" r="23938" b="33830"/>
          <a:stretch/>
        </p:blipFill>
        <p:spPr>
          <a:xfrm>
            <a:off x="471074" y="2756561"/>
            <a:ext cx="2123709" cy="78958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0AB8A093-66AE-49CE-A18A-6C5BC3129A2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/>
          <a:srcRect l="26969" t="34909" r="24544" b="31734"/>
          <a:stretch/>
        </p:blipFill>
        <p:spPr>
          <a:xfrm>
            <a:off x="9306818" y="4459893"/>
            <a:ext cx="2270984" cy="878395"/>
          </a:xfrm>
          <a:prstGeom prst="rect">
            <a:avLst/>
          </a:prstGeom>
        </p:spPr>
      </p:pic>
      <p:graphicFrame>
        <p:nvGraphicFramePr>
          <p:cNvPr id="22" name="Объект 8">
            <a:extLst>
              <a:ext uri="{FF2B5EF4-FFF2-40B4-BE49-F238E27FC236}">
                <a16:creationId xmlns:a16="http://schemas.microsoft.com/office/drawing/2014/main" xmlns="" id="{D074A330-A553-429C-9B8E-0A4DB5895E3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014037077"/>
              </p:ext>
            </p:extLst>
          </p:nvPr>
        </p:nvGraphicFramePr>
        <p:xfrm>
          <a:off x="471073" y="2200225"/>
          <a:ext cx="143690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36903">
                  <a:extLst>
                    <a:ext uri="{9D8B030D-6E8A-4147-A177-3AD203B41FA5}">
                      <a16:colId xmlns:a16="http://schemas.microsoft.com/office/drawing/2014/main" xmlns="" val="38138448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rgbClr val="002060"/>
                          </a:solidFill>
                        </a:rPr>
                        <a:t>Горки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22194634"/>
                  </a:ext>
                </a:extLst>
              </a:tr>
            </a:tbl>
          </a:graphicData>
        </a:graphic>
      </p:graphicFrame>
      <p:graphicFrame>
        <p:nvGraphicFramePr>
          <p:cNvPr id="23" name="Объект 8">
            <a:extLst>
              <a:ext uri="{FF2B5EF4-FFF2-40B4-BE49-F238E27FC236}">
                <a16:creationId xmlns:a16="http://schemas.microsoft.com/office/drawing/2014/main" xmlns="" id="{09DDE45A-CFF2-4304-ADB5-DD8F6446CF3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157559574"/>
              </p:ext>
            </p:extLst>
          </p:nvPr>
        </p:nvGraphicFramePr>
        <p:xfrm>
          <a:off x="471074" y="3897620"/>
          <a:ext cx="143690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36903">
                  <a:extLst>
                    <a:ext uri="{9D8B030D-6E8A-4147-A177-3AD203B41FA5}">
                      <a16:colId xmlns:a16="http://schemas.microsoft.com/office/drawing/2014/main" xmlns="" val="38138448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rgbClr val="002060"/>
                          </a:solidFill>
                        </a:rPr>
                        <a:t>Аквариум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22194634"/>
                  </a:ext>
                </a:extLst>
              </a:tr>
            </a:tbl>
          </a:graphicData>
        </a:graphic>
      </p:graphicFrame>
      <p:graphicFrame>
        <p:nvGraphicFramePr>
          <p:cNvPr id="24" name="Объект 8">
            <a:extLst>
              <a:ext uri="{FF2B5EF4-FFF2-40B4-BE49-F238E27FC236}">
                <a16:creationId xmlns:a16="http://schemas.microsoft.com/office/drawing/2014/main" xmlns="" id="{65C3A299-6DB3-4C2B-A74A-9122767E37B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253987427"/>
              </p:ext>
            </p:extLst>
          </p:nvPr>
        </p:nvGraphicFramePr>
        <p:xfrm>
          <a:off x="471074" y="5699979"/>
          <a:ext cx="143690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36903">
                  <a:extLst>
                    <a:ext uri="{9D8B030D-6E8A-4147-A177-3AD203B41FA5}">
                      <a16:colId xmlns:a16="http://schemas.microsoft.com/office/drawing/2014/main" xmlns="" val="38138448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rgbClr val="002060"/>
                          </a:solidFill>
                        </a:rPr>
                        <a:t>Зеркала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22194634"/>
                  </a:ext>
                </a:extLst>
              </a:tr>
            </a:tbl>
          </a:graphicData>
        </a:graphic>
      </p:graphicFrame>
      <p:pic>
        <p:nvPicPr>
          <p:cNvPr id="25" name="Рисунок 24">
            <a:extLst>
              <a:ext uri="{FF2B5EF4-FFF2-40B4-BE49-F238E27FC236}">
                <a16:creationId xmlns:a16="http://schemas.microsoft.com/office/drawing/2014/main" xmlns="" id="{EF6D9250-DDAC-4617-8E54-5D4B7B41B7B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/>
          <a:srcRect l="29141" t="27363" r="25010" b="53233"/>
          <a:stretch/>
        </p:blipFill>
        <p:spPr>
          <a:xfrm>
            <a:off x="434090" y="6399858"/>
            <a:ext cx="2160693" cy="514131"/>
          </a:xfrm>
          <a:prstGeom prst="rect">
            <a:avLst/>
          </a:prstGeom>
        </p:spPr>
      </p:pic>
      <p:graphicFrame>
        <p:nvGraphicFramePr>
          <p:cNvPr id="27" name="Объект 8">
            <a:extLst>
              <a:ext uri="{FF2B5EF4-FFF2-40B4-BE49-F238E27FC236}">
                <a16:creationId xmlns:a16="http://schemas.microsoft.com/office/drawing/2014/main" xmlns="" id="{A8F3B9DB-396B-4FDF-8EE1-4C23EDE6574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580897570"/>
              </p:ext>
            </p:extLst>
          </p:nvPr>
        </p:nvGraphicFramePr>
        <p:xfrm>
          <a:off x="9992339" y="5699979"/>
          <a:ext cx="143690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36903">
                  <a:extLst>
                    <a:ext uri="{9D8B030D-6E8A-4147-A177-3AD203B41FA5}">
                      <a16:colId xmlns:a16="http://schemas.microsoft.com/office/drawing/2014/main" xmlns="" val="38138448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rgbClr val="002060"/>
                          </a:solidFill>
                        </a:rPr>
                        <a:t>Метро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22194634"/>
                  </a:ext>
                </a:extLst>
              </a:tr>
            </a:tbl>
          </a:graphicData>
        </a:graphic>
      </p:graphicFrame>
      <p:graphicFrame>
        <p:nvGraphicFramePr>
          <p:cNvPr id="28" name="Объект 8">
            <a:extLst>
              <a:ext uri="{FF2B5EF4-FFF2-40B4-BE49-F238E27FC236}">
                <a16:creationId xmlns:a16="http://schemas.microsoft.com/office/drawing/2014/main" xmlns="" id="{1AB8D422-F386-4D59-AAA1-6FA1538F830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889464343"/>
              </p:ext>
            </p:extLst>
          </p:nvPr>
        </p:nvGraphicFramePr>
        <p:xfrm>
          <a:off x="9095076" y="3933221"/>
          <a:ext cx="2694467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94467">
                  <a:extLst>
                    <a:ext uri="{9D8B030D-6E8A-4147-A177-3AD203B41FA5}">
                      <a16:colId xmlns:a16="http://schemas.microsoft.com/office/drawing/2014/main" xmlns="" val="38138448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800" dirty="0">
                          <a:solidFill>
                            <a:srgbClr val="002060"/>
                          </a:solidFill>
                        </a:rPr>
                        <a:t>Чем питаются растения?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22194634"/>
                  </a:ext>
                </a:extLst>
              </a:tr>
            </a:tbl>
          </a:graphicData>
        </a:graphic>
      </p:graphicFrame>
      <p:graphicFrame>
        <p:nvGraphicFramePr>
          <p:cNvPr id="29" name="Объект 8">
            <a:extLst>
              <a:ext uri="{FF2B5EF4-FFF2-40B4-BE49-F238E27FC236}">
                <a16:creationId xmlns:a16="http://schemas.microsoft.com/office/drawing/2014/main" xmlns="" id="{7CB33238-D68D-4022-A5D4-471BE8325E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380520547"/>
              </p:ext>
            </p:extLst>
          </p:nvPr>
        </p:nvGraphicFramePr>
        <p:xfrm>
          <a:off x="9957827" y="2200225"/>
          <a:ext cx="143690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36903">
                  <a:extLst>
                    <a:ext uri="{9D8B030D-6E8A-4147-A177-3AD203B41FA5}">
                      <a16:colId xmlns:a16="http://schemas.microsoft.com/office/drawing/2014/main" xmlns="" val="38138448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rgbClr val="002060"/>
                          </a:solidFill>
                        </a:rPr>
                        <a:t>Лыжи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22194634"/>
                  </a:ext>
                </a:extLst>
              </a:tr>
            </a:tbl>
          </a:graphicData>
        </a:graphic>
      </p:graphicFrame>
      <p:graphicFrame>
        <p:nvGraphicFramePr>
          <p:cNvPr id="16" name="Объект 8">
            <a:extLst>
              <a:ext uri="{FF2B5EF4-FFF2-40B4-BE49-F238E27FC236}">
                <a16:creationId xmlns:a16="http://schemas.microsoft.com/office/drawing/2014/main" xmlns="" id="{46D2FBC7-8CA9-49E1-A537-8B1ECA1EE6D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357526090"/>
              </p:ext>
            </p:extLst>
          </p:nvPr>
        </p:nvGraphicFramePr>
        <p:xfrm>
          <a:off x="434090" y="1457307"/>
          <a:ext cx="2538388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38388">
                  <a:extLst>
                    <a:ext uri="{9D8B030D-6E8A-4147-A177-3AD203B41FA5}">
                      <a16:colId xmlns:a16="http://schemas.microsoft.com/office/drawing/2014/main" xmlns="" val="38138448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Мониторинг 5 класс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22194634"/>
                  </a:ext>
                </a:extLst>
              </a:tr>
            </a:tbl>
          </a:graphicData>
        </a:graphic>
      </p:graphicFrame>
      <p:graphicFrame>
        <p:nvGraphicFramePr>
          <p:cNvPr id="17" name="Объект 8">
            <a:extLst>
              <a:ext uri="{FF2B5EF4-FFF2-40B4-BE49-F238E27FC236}">
                <a16:creationId xmlns:a16="http://schemas.microsoft.com/office/drawing/2014/main" xmlns="" id="{58FA3525-D3FF-4E5A-AAC5-A6C6D395A51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775383574"/>
              </p:ext>
            </p:extLst>
          </p:nvPr>
        </p:nvGraphicFramePr>
        <p:xfrm>
          <a:off x="8929016" y="1460996"/>
          <a:ext cx="2538388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38388">
                  <a:extLst>
                    <a:ext uri="{9D8B030D-6E8A-4147-A177-3AD203B41FA5}">
                      <a16:colId xmlns:a16="http://schemas.microsoft.com/office/drawing/2014/main" xmlns="" val="38138448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Мониторинг 7 класс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22194634"/>
                  </a:ext>
                </a:extLst>
              </a:tr>
            </a:tbl>
          </a:graphicData>
        </a:graphic>
      </p:graphicFrame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7E86C52F-A320-40B9-87BB-3E19F55746DF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1073" y="4494492"/>
            <a:ext cx="2194310" cy="104743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F318396A-EEF7-4DD0-88D8-86A0541E1947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416726" y="2819081"/>
            <a:ext cx="2180993" cy="775207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FB3F4255-E9B2-4A8A-8041-F18C7A451C76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/>
          <a:srcRect l="34849" t="38575" r="10114" b="18296"/>
          <a:stretch/>
        </p:blipFill>
        <p:spPr>
          <a:xfrm>
            <a:off x="2872857" y="2432883"/>
            <a:ext cx="6135136" cy="2703000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3636169" y="1781994"/>
            <a:ext cx="43924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/>
              <a:t>Исследование </a:t>
            </a:r>
            <a:r>
              <a:rPr lang="en-US" sz="2400" b="1" dirty="0" smtClean="0"/>
              <a:t>PISA</a:t>
            </a:r>
            <a:r>
              <a:rPr lang="ru-RU" sz="2400" b="1" dirty="0" smtClean="0"/>
              <a:t> </a:t>
            </a:r>
            <a:endParaRPr lang="ru-RU" b="1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dirty="0" smtClean="0"/>
              <a:t>Комплексные задания, разработанные для мониторинга формирования ЕНГ  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94048" y="1671697"/>
            <a:ext cx="5247375" cy="5078849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ru-RU" b="1" dirty="0" smtClean="0"/>
              <a:t>5 класс</a:t>
            </a:r>
          </a:p>
          <a:p>
            <a:pPr lvl="0"/>
            <a:r>
              <a:rPr lang="ru-RU" dirty="0" smtClean="0"/>
              <a:t>Магниты</a:t>
            </a:r>
          </a:p>
          <a:p>
            <a:pPr lvl="0"/>
            <a:r>
              <a:rPr lang="ru-RU" dirty="0" smtClean="0"/>
              <a:t>Аквариум</a:t>
            </a:r>
          </a:p>
          <a:p>
            <a:pPr lvl="0"/>
            <a:r>
              <a:rPr lang="ru-RU" dirty="0" smtClean="0"/>
              <a:t>Какая планета</a:t>
            </a:r>
          </a:p>
          <a:p>
            <a:pPr lvl="0"/>
            <a:r>
              <a:rPr lang="ru-RU" dirty="0" smtClean="0"/>
              <a:t>Термос</a:t>
            </a:r>
          </a:p>
          <a:p>
            <a:pPr lvl="0"/>
            <a:r>
              <a:rPr lang="ru-RU" dirty="0" smtClean="0"/>
              <a:t>Чем питаются растения</a:t>
            </a:r>
          </a:p>
          <a:p>
            <a:pPr lvl="0"/>
            <a:r>
              <a:rPr lang="ru-RU" dirty="0" smtClean="0"/>
              <a:t>Горка</a:t>
            </a:r>
            <a:endParaRPr lang="en-GB" dirty="0"/>
          </a:p>
          <a:p>
            <a:pPr lvl="0"/>
            <a:r>
              <a:rPr lang="ru-RU" dirty="0" smtClean="0"/>
              <a:t>Мошки</a:t>
            </a:r>
            <a:endParaRPr lang="en-GB" dirty="0"/>
          </a:p>
          <a:p>
            <a:pPr lvl="0"/>
            <a:r>
              <a:rPr lang="ru-RU" dirty="0" smtClean="0"/>
              <a:t>Куда </a:t>
            </a:r>
            <a:r>
              <a:rPr lang="ru-RU" dirty="0"/>
              <a:t>повесить зеркало </a:t>
            </a:r>
            <a:endParaRPr lang="en-GB" dirty="0"/>
          </a:p>
          <a:p>
            <a:pPr lvl="0"/>
            <a:r>
              <a:rPr lang="ru-RU" dirty="0" smtClean="0"/>
              <a:t>Аня </a:t>
            </a:r>
            <a:r>
              <a:rPr lang="ru-RU" dirty="0"/>
              <a:t>и ее собака</a:t>
            </a:r>
            <a:endParaRPr lang="en-GB" dirty="0"/>
          </a:p>
          <a:p>
            <a:pPr lvl="0"/>
            <a:r>
              <a:rPr lang="ru-RU" dirty="0" smtClean="0"/>
              <a:t>Металл </a:t>
            </a:r>
            <a:r>
              <a:rPr lang="ru-RU" dirty="0"/>
              <a:t>или дерево </a:t>
            </a:r>
            <a:endParaRPr lang="en-GB" dirty="0"/>
          </a:p>
          <a:p>
            <a:r>
              <a:rPr lang="ru-RU" dirty="0" smtClean="0"/>
              <a:t>Зима </a:t>
            </a:r>
            <a:r>
              <a:rPr lang="ru-RU" dirty="0"/>
              <a:t>и </a:t>
            </a:r>
            <a:r>
              <a:rPr lang="ru-RU" dirty="0" smtClean="0"/>
              <a:t>лето</a:t>
            </a:r>
          </a:p>
          <a:p>
            <a:r>
              <a:rPr lang="ru-RU" dirty="0" smtClean="0"/>
              <a:t>Хищные птицы</a:t>
            </a:r>
            <a:r>
              <a:rPr lang="en-GB" dirty="0" smtClean="0"/>
              <a:t> 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39435" y="1998018"/>
            <a:ext cx="5247375" cy="4401844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ru-RU" b="1" dirty="0" smtClean="0"/>
              <a:t>7 класс</a:t>
            </a:r>
          </a:p>
          <a:p>
            <a:pPr lvl="0"/>
            <a:r>
              <a:rPr lang="ru-RU" dirty="0" smtClean="0"/>
              <a:t>Мячи</a:t>
            </a:r>
          </a:p>
          <a:p>
            <a:pPr lvl="0"/>
            <a:r>
              <a:rPr lang="ru-RU" dirty="0" smtClean="0"/>
              <a:t>Как питаются растения</a:t>
            </a:r>
          </a:p>
          <a:p>
            <a:pPr lvl="0"/>
            <a:r>
              <a:rPr lang="ru-RU" dirty="0" smtClean="0"/>
              <a:t>Лыжи</a:t>
            </a:r>
            <a:endParaRPr lang="en-GB" dirty="0"/>
          </a:p>
          <a:p>
            <a:pPr lvl="0"/>
            <a:r>
              <a:rPr lang="ru-RU" dirty="0" smtClean="0"/>
              <a:t>Как растения пьют воду</a:t>
            </a:r>
          </a:p>
          <a:p>
            <a:pPr lvl="0"/>
            <a:r>
              <a:rPr lang="ru-RU" dirty="0" smtClean="0"/>
              <a:t>Зима </a:t>
            </a:r>
            <a:r>
              <a:rPr lang="ru-RU" dirty="0"/>
              <a:t>и лето</a:t>
            </a:r>
            <a:endParaRPr lang="en-GB" dirty="0"/>
          </a:p>
          <a:p>
            <a:pPr lvl="0"/>
            <a:r>
              <a:rPr lang="ru-RU" dirty="0" smtClean="0"/>
              <a:t>Метро</a:t>
            </a:r>
          </a:p>
          <a:p>
            <a:pPr lvl="0"/>
            <a:r>
              <a:rPr lang="ru-RU" dirty="0" smtClean="0"/>
              <a:t>Аня </a:t>
            </a:r>
            <a:r>
              <a:rPr lang="ru-RU" dirty="0"/>
              <a:t>и ее собака</a:t>
            </a:r>
            <a:endParaRPr lang="en-GB" dirty="0"/>
          </a:p>
          <a:p>
            <a:pPr lvl="0"/>
            <a:r>
              <a:rPr lang="ru-RU" dirty="0" smtClean="0"/>
              <a:t>Реки</a:t>
            </a:r>
            <a:endParaRPr lang="en-GB" dirty="0"/>
          </a:p>
          <a:p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51611647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Мячи  1/4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/>
              <a:t>Ребята собрались пойти поиграть в баскетбол. Илья принес мяч. Ваня подержал его в руках и сказал, что мяч надо подкачать. «Зачем? – спросил Илья. – У него </a:t>
            </a:r>
            <a:r>
              <a:rPr lang="ru-RU" sz="2000" dirty="0" smtClean="0"/>
              <a:t>и так </a:t>
            </a:r>
            <a:r>
              <a:rPr lang="ru-RU" sz="2000" dirty="0"/>
              <a:t>хороший отскок». Ваня сказал, что для мячей, которыми играют профессиональные игроки, существуют свои стандарты отскока. Например, если мяч свободно падает с высоты 180 см, то отскок от твердой поверхности у него должен быть не меньше 120 см и не больше 140 см. 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1" i="1" dirty="0" smtClean="0"/>
              <a:t>Задание 1</a:t>
            </a:r>
          </a:p>
          <a:p>
            <a:pPr marL="0" indent="0">
              <a:buNone/>
            </a:pPr>
            <a:r>
              <a:rPr lang="ru-RU" sz="2000" dirty="0" smtClean="0"/>
              <a:t>Может </a:t>
            </a:r>
            <a:r>
              <a:rPr lang="ru-RU" sz="2000" dirty="0"/>
              <a:t>ли баскетбольный или футбольный мяч отскочить от твердой поверхности на такую же высоту, с какой он падает?</a:t>
            </a:r>
          </a:p>
          <a:p>
            <a:pPr marL="0" indent="0">
              <a:buNone/>
            </a:pPr>
            <a:endParaRPr lang="ru-RU" sz="2000" i="1" dirty="0" smtClean="0"/>
          </a:p>
          <a:p>
            <a:pPr marL="0" indent="0">
              <a:buNone/>
            </a:pPr>
            <a:r>
              <a:rPr lang="ru-RU" sz="2000" i="1" dirty="0" smtClean="0"/>
              <a:t>Напишите </a:t>
            </a:r>
            <a:r>
              <a:rPr lang="ru-RU" sz="2000" i="1" dirty="0"/>
              <a:t>в ответе «</a:t>
            </a:r>
            <a:r>
              <a:rPr lang="ru-RU" sz="2000" b="1" i="1" dirty="0"/>
              <a:t>Может</a:t>
            </a:r>
            <a:r>
              <a:rPr lang="ru-RU" sz="2000" i="1" dirty="0"/>
              <a:t>» или «</a:t>
            </a:r>
            <a:r>
              <a:rPr lang="ru-RU" sz="2000" b="1" i="1" dirty="0"/>
              <a:t>Не может</a:t>
            </a:r>
            <a:r>
              <a:rPr lang="ru-RU" sz="2000" i="1" dirty="0"/>
              <a:t>» и объясните свое решение. </a:t>
            </a:r>
            <a:endParaRPr lang="ru-RU" sz="2000" dirty="0"/>
          </a:p>
          <a:p>
            <a:pPr marL="0" indent="0">
              <a:buNone/>
            </a:pPr>
            <a:r>
              <a:rPr lang="ru-RU" sz="2000" dirty="0"/>
              <a:t> </a:t>
            </a:r>
            <a:endParaRPr lang="ru-RU" sz="2000" dirty="0" smtClean="0"/>
          </a:p>
          <a:p>
            <a:pPr marL="0" indent="0">
              <a:buNone/>
            </a:pPr>
            <a:endParaRPr lang="ru-RU" sz="2000" dirty="0"/>
          </a:p>
          <a:p>
            <a:pPr marL="0" indent="0">
              <a:buNone/>
            </a:pPr>
            <a:r>
              <a:rPr lang="ru-RU" sz="2000" dirty="0"/>
              <a:t> </a:t>
            </a:r>
          </a:p>
          <a:p>
            <a:pPr marL="0" indent="0">
              <a:buNone/>
            </a:pPr>
            <a:r>
              <a:rPr lang="ru-RU" sz="2000" dirty="0"/>
              <a:t> </a:t>
            </a:r>
          </a:p>
          <a:p>
            <a:endParaRPr lang="ru-RU" sz="2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300465" y="4374282"/>
            <a:ext cx="4824536" cy="7920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4787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Мячи  2/4 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94048" y="1671697"/>
            <a:ext cx="5445387" cy="5006841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sz="2000" dirty="0"/>
              <a:t>Ваня предложил Илье, определить, соответствует ли этим стандартам тот мяч, который он принес. Ребята забыли про игру, а вместо этого провели исследование, схема которого показана на рисунке 1</a:t>
            </a:r>
            <a:r>
              <a:rPr lang="ru-RU" sz="2000" dirty="0" smtClean="0"/>
              <a:t>.</a:t>
            </a:r>
          </a:p>
          <a:p>
            <a:endParaRPr lang="ru-RU" sz="2000" dirty="0"/>
          </a:p>
          <a:p>
            <a:endParaRPr lang="ru-RU" sz="2000" dirty="0" smtClean="0"/>
          </a:p>
          <a:p>
            <a:endParaRPr lang="ru-RU" sz="2000" dirty="0"/>
          </a:p>
          <a:p>
            <a:endParaRPr lang="ru-RU" sz="2000" dirty="0" smtClean="0"/>
          </a:p>
          <a:p>
            <a:endParaRPr lang="ru-RU" sz="2000" dirty="0"/>
          </a:p>
          <a:p>
            <a:endParaRPr lang="ru-RU" sz="2000" dirty="0" smtClean="0"/>
          </a:p>
          <a:p>
            <a:pPr marL="0" indent="0">
              <a:buNone/>
            </a:pPr>
            <a:endParaRPr lang="ru-RU" sz="2000" dirty="0" smtClean="0"/>
          </a:p>
          <a:p>
            <a:pPr marL="0" indent="0">
              <a:buNone/>
            </a:pPr>
            <a:endParaRPr lang="ru-RU" sz="2000" dirty="0"/>
          </a:p>
          <a:p>
            <a:pPr marL="0" indent="0">
              <a:buNone/>
            </a:pPr>
            <a:endParaRPr lang="ru-RU" sz="2000" dirty="0" smtClean="0"/>
          </a:p>
          <a:p>
            <a:pPr marL="0" indent="0">
              <a:buNone/>
            </a:pPr>
            <a:r>
              <a:rPr lang="ru-RU" sz="2000" dirty="0" smtClean="0"/>
              <a:t>Для </a:t>
            </a:r>
            <a:r>
              <a:rPr lang="ru-RU" sz="2000" dirty="0"/>
              <a:t>этого исследования они использовали смартфон с видеокамерой, позволяющей вести замедленную съемку со скоростью 120 кадров в секунду, а на стене закрепили рулетку с ценой деления 1 см.  </a:t>
            </a:r>
          </a:p>
          <a:p>
            <a:endParaRPr lang="ru-RU" sz="2000" dirty="0"/>
          </a:p>
          <a:p>
            <a:endParaRPr lang="ru-RU" sz="20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588497" y="1671697"/>
            <a:ext cx="4698313" cy="4728165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sz="2400" b="1" i="1" dirty="0" smtClean="0"/>
              <a:t>Задание 2</a:t>
            </a:r>
          </a:p>
          <a:p>
            <a:pPr marL="0" indent="0">
              <a:buNone/>
            </a:pPr>
            <a:r>
              <a:rPr lang="ru-RU" sz="2400" dirty="0" smtClean="0"/>
              <a:t>Можно </a:t>
            </a:r>
            <a:r>
              <a:rPr lang="ru-RU" sz="2400" dirty="0"/>
              <a:t>ли в таком исследовании определить следующие характеристики?</a:t>
            </a:r>
          </a:p>
          <a:p>
            <a:pPr marL="0" indent="0">
              <a:buNone/>
            </a:pPr>
            <a:endParaRPr lang="ru-RU" sz="2400" i="1" dirty="0" smtClean="0"/>
          </a:p>
          <a:p>
            <a:pPr marL="0" indent="0">
              <a:buNone/>
            </a:pPr>
            <a:r>
              <a:rPr lang="ru-RU" sz="2400" i="1" dirty="0" smtClean="0"/>
              <a:t>Отметьте </a:t>
            </a:r>
            <a:r>
              <a:rPr lang="ru-RU" sz="2400" i="1" dirty="0"/>
              <a:t>в таблице ниже те характеристики, которые </a:t>
            </a:r>
            <a:r>
              <a:rPr lang="ru-RU" sz="2400" b="1" i="1" dirty="0"/>
              <a:t>можно</a:t>
            </a:r>
            <a:r>
              <a:rPr lang="ru-RU" sz="2400" i="1" dirty="0"/>
              <a:t> определить в этом исследовании. </a:t>
            </a:r>
            <a:endParaRPr lang="ru-RU" sz="2400" dirty="0"/>
          </a:p>
          <a:p>
            <a:endParaRPr lang="ru-RU" dirty="0"/>
          </a:p>
        </p:txBody>
      </p:sp>
      <p:pic>
        <p:nvPicPr>
          <p:cNvPr id="6" name="Рисунок 5" descr="F:\ФЕД АПРОБАЦИЯ\Естествознание\мяч.jpg"/>
          <p:cNvPicPr/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2212" t="28353" r="19464" b="22675"/>
          <a:stretch/>
        </p:blipFill>
        <p:spPr bwMode="auto">
          <a:xfrm>
            <a:off x="618189" y="2950418"/>
            <a:ext cx="5322238" cy="217072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303316406"/>
              </p:ext>
            </p:extLst>
          </p:nvPr>
        </p:nvGraphicFramePr>
        <p:xfrm>
          <a:off x="6588498" y="4244426"/>
          <a:ext cx="4698312" cy="149800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465612"/>
                <a:gridCol w="1232700"/>
              </a:tblGrid>
              <a:tr h="374502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ln>
                            <a:solidFill>
                              <a:schemeClr val="accent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</a:rPr>
                        <a:t>Средняя</a:t>
                      </a:r>
                      <a:r>
                        <a:rPr lang="en-GB" sz="1400" dirty="0">
                          <a:ln>
                            <a:solidFill>
                              <a:schemeClr val="accent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400" dirty="0" err="1">
                          <a:ln>
                            <a:solidFill>
                              <a:schemeClr val="accent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</a:rPr>
                        <a:t>скорость</a:t>
                      </a:r>
                      <a:r>
                        <a:rPr lang="en-GB" sz="1400" dirty="0">
                          <a:ln>
                            <a:solidFill>
                              <a:schemeClr val="accent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400" dirty="0" err="1">
                          <a:ln>
                            <a:solidFill>
                              <a:schemeClr val="accent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</a:rPr>
                        <a:t>падения</a:t>
                      </a:r>
                      <a:r>
                        <a:rPr lang="en-GB" sz="1400" dirty="0">
                          <a:ln>
                            <a:solidFill>
                              <a:schemeClr val="accent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400" dirty="0" err="1">
                          <a:ln>
                            <a:solidFill>
                              <a:schemeClr val="accent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</a:rPr>
                        <a:t>мяча</a:t>
                      </a:r>
                      <a:endParaRPr lang="ru-RU" sz="1100" dirty="0">
                        <a:ln>
                          <a:solidFill>
                            <a:schemeClr val="accent1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4502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ln>
                            <a:solidFill>
                              <a:schemeClr val="accent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</a:rPr>
                        <a:t>Время</a:t>
                      </a:r>
                      <a:r>
                        <a:rPr lang="en-GB" sz="1400" dirty="0">
                          <a:ln>
                            <a:solidFill>
                              <a:schemeClr val="accent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400" dirty="0" err="1">
                          <a:ln>
                            <a:solidFill>
                              <a:schemeClr val="accent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</a:rPr>
                        <a:t>падения</a:t>
                      </a:r>
                      <a:r>
                        <a:rPr lang="en-GB" sz="1400" dirty="0">
                          <a:ln>
                            <a:solidFill>
                              <a:schemeClr val="accent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400" dirty="0" err="1">
                          <a:ln>
                            <a:solidFill>
                              <a:schemeClr val="accent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</a:rPr>
                        <a:t>мяча</a:t>
                      </a:r>
                      <a:endParaRPr lang="ru-RU" sz="1100" dirty="0">
                        <a:ln>
                          <a:solidFill>
                            <a:schemeClr val="accent1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4502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ln>
                            <a:solidFill>
                              <a:schemeClr val="accent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</a:rPr>
                        <a:t>Давление</a:t>
                      </a:r>
                      <a:r>
                        <a:rPr lang="en-GB" sz="1400" dirty="0">
                          <a:ln>
                            <a:solidFill>
                              <a:schemeClr val="accent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400" dirty="0" err="1">
                          <a:ln>
                            <a:solidFill>
                              <a:schemeClr val="accent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</a:rPr>
                        <a:t>воздуха</a:t>
                      </a:r>
                      <a:r>
                        <a:rPr lang="en-GB" sz="1400" dirty="0">
                          <a:ln>
                            <a:solidFill>
                              <a:schemeClr val="accent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400" dirty="0" err="1">
                          <a:ln>
                            <a:solidFill>
                              <a:schemeClr val="accent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</a:rPr>
                        <a:t>внутри</a:t>
                      </a:r>
                      <a:r>
                        <a:rPr lang="en-GB" sz="1400" dirty="0">
                          <a:ln>
                            <a:solidFill>
                              <a:schemeClr val="accent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400" dirty="0" err="1">
                          <a:ln>
                            <a:solidFill>
                              <a:schemeClr val="accent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</a:rPr>
                        <a:t>мяча</a:t>
                      </a:r>
                      <a:endParaRPr lang="ru-RU" sz="1100" dirty="0">
                        <a:ln>
                          <a:solidFill>
                            <a:schemeClr val="accent1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4502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ln>
                            <a:solidFill>
                              <a:schemeClr val="accent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</a:rPr>
                        <a:t>Высота</a:t>
                      </a:r>
                      <a:r>
                        <a:rPr lang="en-GB" sz="1400" dirty="0">
                          <a:ln>
                            <a:solidFill>
                              <a:schemeClr val="accent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400" dirty="0" err="1">
                          <a:ln>
                            <a:solidFill>
                              <a:schemeClr val="accent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</a:rPr>
                        <a:t>отскока</a:t>
                      </a:r>
                      <a:endParaRPr lang="ru-RU" sz="1100" dirty="0">
                        <a:ln>
                          <a:solidFill>
                            <a:schemeClr val="accent1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544826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4045" y="286913"/>
            <a:ext cx="10692765" cy="775001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Мячи  3/4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94045" y="1277938"/>
            <a:ext cx="5922444" cy="510766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dirty="0"/>
              <a:t>В результате своего исследования ребята обнаружили, что мяч при падении с высоты 180 см отскакивал примерно на 90 см. Тогда Илья спросил Ваню: «Но почему ты думаешь, что если мы накачаем мяч сильнее, то отскок у него будет выше?» Вместо ответа Ваня показал другу график (рисунок 2), который он нашел в одной научной статье, где специально исследовался отскок мячей.       </a:t>
            </a:r>
          </a:p>
          <a:p>
            <a:endParaRPr lang="ru-RU" sz="24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804521" y="1671697"/>
            <a:ext cx="4482289" cy="472816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i="1" dirty="0" smtClean="0"/>
              <a:t>Задание 3</a:t>
            </a:r>
          </a:p>
          <a:p>
            <a:pPr marL="0" indent="0">
              <a:buNone/>
            </a:pPr>
            <a:r>
              <a:rPr lang="ru-RU" sz="2400" dirty="0" smtClean="0"/>
              <a:t>Какой </a:t>
            </a:r>
            <a:r>
              <a:rPr lang="ru-RU" sz="2400" dirty="0"/>
              <a:t>ответ на свой вопрос должен получить Илья из этого графика?</a:t>
            </a:r>
          </a:p>
          <a:p>
            <a:endParaRPr lang="ru-RU" dirty="0"/>
          </a:p>
        </p:txBody>
      </p:sp>
      <p:pic>
        <p:nvPicPr>
          <p:cNvPr id="5" name="Рисунок 4" descr="F:\ФЕД АПРОБАЦИЯ\Естествознание\график.jpg"/>
          <p:cNvPicPr/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8406" t="11322" r="14511" b="15710"/>
          <a:stretch/>
        </p:blipFill>
        <p:spPr bwMode="auto">
          <a:xfrm>
            <a:off x="594045" y="3294162"/>
            <a:ext cx="5596890" cy="34258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6804522" y="3654202"/>
            <a:ext cx="4482288" cy="100811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05835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Мячи 4/4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94048" y="1277938"/>
            <a:ext cx="5247375" cy="54005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dirty="0"/>
              <a:t>“Видимо, – сказал Илья, – высота отскока зависит от упругости мяча”. “Смотря что ты называешь упругостью”, – ответил Ваня и показал фотографию еще одного испытания, которому подвергают мячи, на этот раз теннисные. В этом испытании мяч сдавливают так, чтобы он сжался на 1 см, и фиксируют, при какой нагрузке, измеряемой в ньютонах, это </a:t>
            </a:r>
            <a:r>
              <a:rPr lang="ru-RU" sz="1800" dirty="0" smtClean="0"/>
              <a:t>происходит.</a:t>
            </a:r>
          </a:p>
          <a:p>
            <a:pPr marL="0" indent="0">
              <a:buNone/>
            </a:pPr>
            <a:endParaRPr lang="ru-RU" sz="18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660505" y="1671697"/>
            <a:ext cx="4626305" cy="472816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1" i="1" dirty="0" smtClean="0"/>
              <a:t>Задание 4</a:t>
            </a:r>
          </a:p>
          <a:p>
            <a:pPr marL="0" indent="0">
              <a:buNone/>
            </a:pPr>
            <a:r>
              <a:rPr lang="ru-RU" sz="2000" dirty="0" smtClean="0"/>
              <a:t>Какая </a:t>
            </a:r>
            <a:r>
              <a:rPr lang="ru-RU" sz="2000" dirty="0"/>
              <a:t>физическая величина, характеризующая мяч, определяется в этом испытании?</a:t>
            </a:r>
          </a:p>
          <a:p>
            <a:pPr marL="0" indent="0">
              <a:buNone/>
            </a:pPr>
            <a:endParaRPr lang="ru-RU" sz="2000" i="1" dirty="0" smtClean="0"/>
          </a:p>
          <a:p>
            <a:pPr marL="0" indent="0">
              <a:buNone/>
            </a:pPr>
            <a:r>
              <a:rPr lang="en-GB" sz="2000" i="1" dirty="0" err="1" smtClean="0"/>
              <a:t>Выберите</a:t>
            </a:r>
            <a:r>
              <a:rPr lang="en-GB" sz="2000" i="1" dirty="0" smtClean="0"/>
              <a:t> </a:t>
            </a:r>
            <a:r>
              <a:rPr lang="en-GB" sz="2000" i="1" dirty="0" err="1"/>
              <a:t>один</a:t>
            </a:r>
            <a:r>
              <a:rPr lang="en-GB" sz="2000" i="1" dirty="0"/>
              <a:t> </a:t>
            </a:r>
            <a:r>
              <a:rPr lang="en-GB" sz="2000" i="1" dirty="0" err="1"/>
              <a:t>ответ</a:t>
            </a:r>
            <a:r>
              <a:rPr lang="en-GB" sz="2000" i="1" dirty="0"/>
              <a:t>.</a:t>
            </a:r>
            <a:endParaRPr lang="ru-RU" sz="2000" dirty="0"/>
          </a:p>
          <a:p>
            <a:pPr marL="0" lvl="0" indent="0">
              <a:buNone/>
            </a:pPr>
            <a:endParaRPr lang="ru-RU" sz="2000" dirty="0" smtClean="0"/>
          </a:p>
          <a:p>
            <a:pPr marL="457200" lvl="0" indent="-457200">
              <a:buFont typeface="+mj-lt"/>
              <a:buAutoNum type="alphaUcPeriod"/>
            </a:pPr>
            <a:r>
              <a:rPr lang="en-GB" sz="2000" dirty="0" err="1" smtClean="0"/>
              <a:t>Масса</a:t>
            </a:r>
            <a:r>
              <a:rPr lang="en-GB" sz="2000" dirty="0" smtClean="0"/>
              <a:t> </a:t>
            </a:r>
            <a:r>
              <a:rPr lang="en-GB" sz="2000" dirty="0" err="1"/>
              <a:t>мяча</a:t>
            </a:r>
            <a:endParaRPr lang="ru-RU" sz="2000" dirty="0"/>
          </a:p>
          <a:p>
            <a:pPr marL="457200" lvl="0" indent="-457200">
              <a:buFont typeface="+mj-lt"/>
              <a:buAutoNum type="alphaUcPeriod"/>
            </a:pPr>
            <a:r>
              <a:rPr lang="ru-RU" sz="2000" dirty="0"/>
              <a:t>Ж</a:t>
            </a:r>
            <a:r>
              <a:rPr lang="en-GB" sz="2000" dirty="0" err="1"/>
              <a:t>есткость</a:t>
            </a:r>
            <a:r>
              <a:rPr lang="en-GB" sz="2000" dirty="0"/>
              <a:t> </a:t>
            </a:r>
            <a:r>
              <a:rPr lang="en-GB" sz="2000" dirty="0" err="1"/>
              <a:t>мяча</a:t>
            </a:r>
            <a:endParaRPr lang="ru-RU" sz="2000" dirty="0"/>
          </a:p>
          <a:p>
            <a:pPr marL="457200" lvl="0" indent="-457200">
              <a:buFont typeface="+mj-lt"/>
              <a:buAutoNum type="alphaUcPeriod"/>
            </a:pPr>
            <a:r>
              <a:rPr lang="en-GB" sz="2000" dirty="0" err="1"/>
              <a:t>Плотность</a:t>
            </a:r>
            <a:r>
              <a:rPr lang="en-GB" sz="2000" dirty="0"/>
              <a:t> </a:t>
            </a:r>
            <a:r>
              <a:rPr lang="en-GB" sz="2000" dirty="0" err="1"/>
              <a:t>мяча</a:t>
            </a:r>
            <a:endParaRPr lang="ru-RU" sz="2000" dirty="0"/>
          </a:p>
          <a:p>
            <a:pPr marL="457200" lvl="0" indent="-457200">
              <a:buFont typeface="+mj-lt"/>
              <a:buAutoNum type="alphaUcPeriod"/>
            </a:pPr>
            <a:r>
              <a:rPr lang="en-GB" sz="2000" dirty="0" err="1"/>
              <a:t>Температура</a:t>
            </a:r>
            <a:r>
              <a:rPr lang="en-GB" sz="2000" dirty="0"/>
              <a:t> </a:t>
            </a:r>
            <a:r>
              <a:rPr lang="en-GB" sz="2000" dirty="0" err="1"/>
              <a:t>мяча</a:t>
            </a:r>
            <a:r>
              <a:rPr lang="en-GB" sz="2000" dirty="0"/>
              <a:t> </a:t>
            </a:r>
            <a:endParaRPr lang="ru-RU" sz="2000" dirty="0"/>
          </a:p>
          <a:p>
            <a:pPr marL="0" indent="0">
              <a:buNone/>
            </a:pPr>
            <a:r>
              <a:rPr lang="en-GB" sz="2000" dirty="0"/>
              <a:t> </a:t>
            </a:r>
            <a:endParaRPr lang="ru-RU" sz="2000" dirty="0"/>
          </a:p>
          <a:p>
            <a:endParaRPr lang="ru-RU" sz="2000" dirty="0"/>
          </a:p>
        </p:txBody>
      </p:sp>
      <p:pic>
        <p:nvPicPr>
          <p:cNvPr id="5" name="Picture 3"/>
          <p:cNvPicPr/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164" y="3654202"/>
            <a:ext cx="3505200" cy="262699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701308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8466</TotalTime>
  <Words>1230</Words>
  <Application>Microsoft Office PowerPoint</Application>
  <PresentationFormat>Произвольный</PresentationFormat>
  <Paragraphs>170</Paragraphs>
  <Slides>29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Тема Office</vt:lpstr>
      <vt:lpstr>Функциональная грамотность  (определение 1)</vt:lpstr>
      <vt:lpstr>Функциональная грамотность  (определение 2)</vt:lpstr>
      <vt:lpstr>Функциональная грамотность (определение 3)</vt:lpstr>
      <vt:lpstr>Функциональная грамотность (определение 4)</vt:lpstr>
      <vt:lpstr>Содержательная и критериальная база оценки качества образования</vt:lpstr>
      <vt:lpstr>Результаты российских учащихся  по отдельным областям содержания образования (2015-2016 годы)</vt:lpstr>
      <vt:lpstr>Динамика результатов российских учащихся за период с 1995 по 2016 годы</vt:lpstr>
      <vt:lpstr>Усиление внимания к формированию функциональной грамотности</vt:lpstr>
      <vt:lpstr>Уровни функциональной  грамотности в исследовании PISA</vt:lpstr>
      <vt:lpstr>Распределение российских учащихся  15-летнего возраста по уровням функциональной грамотности (2015 год)</vt:lpstr>
      <vt:lpstr>Распределение российских учащихся  15-летнего возраста по уровням функциональной грамотности (2000 – 2015 годы)</vt:lpstr>
      <vt:lpstr>Результаты российских 15-летних  учащихся по функциональной грамотности</vt:lpstr>
      <vt:lpstr>  Профиль познавательной деятельности  (по результатам TIMSS 2011-2015)</vt:lpstr>
      <vt:lpstr>Вклад стран в глобальную выборку учащихся с наивысшими достижениями в естественнонаучной грамотности</vt:lpstr>
      <vt:lpstr>Динамика результатов российских учащихся  11 классов за двадцать лет (1995-2015 годы)</vt:lpstr>
      <vt:lpstr>Распределение российских учащихся, изучавших профильные курсы математики, по уровням математической подготовки TIMSS </vt:lpstr>
      <vt:lpstr>Распределение российских учащихся, изучавших профильные курсы физики по уровням подготовки TIMSS </vt:lpstr>
      <vt:lpstr>Динамика результатов российских учащихся с разным уровнем читательской грамотности (по процентилям)</vt:lpstr>
      <vt:lpstr>Новый взгляд на образование</vt:lpstr>
      <vt:lpstr>Естественнонаучная грамотность   (исследование PISA)</vt:lpstr>
      <vt:lpstr>Модель  естественнонаучной грамотности исследования PISA-2015</vt:lpstr>
      <vt:lpstr>У наших 4-классников спрашивают то, чему их не учат.          И они отвечают!</vt:lpstr>
      <vt:lpstr>Например, группа заданий «Магниты», 5 класс</vt:lpstr>
      <vt:lpstr>Естественнонаучная грамотность </vt:lpstr>
      <vt:lpstr>Комплексные задания, разработанные для мониторинга формирования ЕНГ  </vt:lpstr>
      <vt:lpstr>Мячи  1/4</vt:lpstr>
      <vt:lpstr>Мячи  2/4 </vt:lpstr>
      <vt:lpstr>Мячи  3/4</vt:lpstr>
      <vt:lpstr>Мячи 4/4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Victoria Baranova</dc:creator>
  <cp:lastModifiedBy>STK</cp:lastModifiedBy>
  <cp:revision>221</cp:revision>
  <dcterms:created xsi:type="dcterms:W3CDTF">2016-12-10T16:25:45Z</dcterms:created>
  <dcterms:modified xsi:type="dcterms:W3CDTF">2019-11-25T02:48:42Z</dcterms:modified>
</cp:coreProperties>
</file>