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65" r:id="rId3"/>
    <p:sldId id="257" r:id="rId4"/>
    <p:sldId id="258" r:id="rId5"/>
    <p:sldId id="266" r:id="rId6"/>
    <p:sldId id="267" r:id="rId7"/>
    <p:sldId id="259" r:id="rId8"/>
    <p:sldId id="268" r:id="rId9"/>
    <p:sldId id="260" r:id="rId10"/>
    <p:sldId id="261" r:id="rId11"/>
    <p:sldId id="269" r:id="rId12"/>
    <p:sldId id="272" r:id="rId13"/>
    <p:sldId id="274" r:id="rId14"/>
    <p:sldId id="273" r:id="rId15"/>
    <p:sldId id="262" r:id="rId16"/>
    <p:sldId id="263" r:id="rId17"/>
    <p:sldId id="264" r:id="rId18"/>
    <p:sldId id="270" r:id="rId19"/>
    <p:sldId id="275" r:id="rId20"/>
    <p:sldId id="271" r:id="rId21"/>
    <p:sldId id="278" r:id="rId22"/>
    <p:sldId id="279" r:id="rId23"/>
    <p:sldId id="277" r:id="rId24"/>
    <p:sldId id="282" r:id="rId25"/>
    <p:sldId id="280" r:id="rId26"/>
    <p:sldId id="281" r:id="rId27"/>
    <p:sldId id="283" r:id="rId28"/>
    <p:sldId id="284" r:id="rId29"/>
    <p:sldId id="285" r:id="rId30"/>
    <p:sldId id="286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428EEC-6B28-412A-AE26-BD3A1BCBD4C1}" type="datetimeFigureOut">
              <a:rPr lang="ru-RU" smtClean="0"/>
              <a:t>01.11.2018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80A137-BE8B-40C4-9AE3-AFD4B8A97B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575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80A137-BE8B-40C4-9AE3-AFD4B8A97B3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93269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80A137-BE8B-40C4-9AE3-AFD4B8A97B3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928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213FF-9EB4-48AF-AC5A-846BB10C9E59}" type="datetimeFigureOut">
              <a:rPr lang="ru-RU" smtClean="0"/>
              <a:t>01.11.2018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E18C-03AA-4B9F-8F8C-71BA40A7B6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718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213FF-9EB4-48AF-AC5A-846BB10C9E59}" type="datetimeFigureOut">
              <a:rPr lang="ru-RU" smtClean="0"/>
              <a:t>01.11.2018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E18C-03AA-4B9F-8F8C-71BA40A7B6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611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213FF-9EB4-48AF-AC5A-846BB10C9E59}" type="datetimeFigureOut">
              <a:rPr lang="ru-RU" smtClean="0"/>
              <a:t>01.11.2018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E18C-03AA-4B9F-8F8C-71BA40A7B6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4921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213FF-9EB4-48AF-AC5A-846BB10C9E59}" type="datetimeFigureOut">
              <a:rPr lang="ru-RU" smtClean="0"/>
              <a:t>01.11.2018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E18C-03AA-4B9F-8F8C-71BA40A7B6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0255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213FF-9EB4-48AF-AC5A-846BB10C9E59}" type="datetimeFigureOut">
              <a:rPr lang="ru-RU" smtClean="0"/>
              <a:t>01.11.2018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E18C-03AA-4B9F-8F8C-71BA40A7B6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1747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213FF-9EB4-48AF-AC5A-846BB10C9E59}" type="datetimeFigureOut">
              <a:rPr lang="ru-RU" smtClean="0"/>
              <a:t>01.11.2018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E18C-03AA-4B9F-8F8C-71BA40A7B6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9531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213FF-9EB4-48AF-AC5A-846BB10C9E59}" type="datetimeFigureOut">
              <a:rPr lang="ru-RU" smtClean="0"/>
              <a:t>01.11.2018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E18C-03AA-4B9F-8F8C-71BA40A7B6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6353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213FF-9EB4-48AF-AC5A-846BB10C9E59}" type="datetimeFigureOut">
              <a:rPr lang="ru-RU" smtClean="0"/>
              <a:t>01.11.2018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E18C-03AA-4B9F-8F8C-71BA40A7B6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33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213FF-9EB4-48AF-AC5A-846BB10C9E59}" type="datetimeFigureOut">
              <a:rPr lang="ru-RU" smtClean="0"/>
              <a:t>01.11.2018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E18C-03AA-4B9F-8F8C-71BA40A7B6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627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213FF-9EB4-48AF-AC5A-846BB10C9E59}" type="datetimeFigureOut">
              <a:rPr lang="ru-RU" smtClean="0"/>
              <a:t>01.11.2018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E18C-03AA-4B9F-8F8C-71BA40A7B6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2693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213FF-9EB4-48AF-AC5A-846BB10C9E59}" type="datetimeFigureOut">
              <a:rPr lang="ru-RU" smtClean="0"/>
              <a:t>01.11.2018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E18C-03AA-4B9F-8F8C-71BA40A7B6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6624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9213FF-9EB4-48AF-AC5A-846BB10C9E59}" type="datetimeFigureOut">
              <a:rPr lang="ru-RU" smtClean="0"/>
              <a:t>01.11.2018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AE18C-03AA-4B9F-8F8C-71BA40A7B6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2481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Современный урок астрономии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 </a:t>
            </a:r>
            <a:r>
              <a:rPr lang="ru-RU" b="1" dirty="0"/>
              <a:t>условиях реализации ФГОС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39952" y="5157192"/>
            <a:ext cx="4064496" cy="622920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/>
              <a:t>Смыковская Т.К., </a:t>
            </a:r>
            <a:r>
              <a:rPr lang="ru-RU" sz="2400" dirty="0" err="1" smtClean="0"/>
              <a:t>д.п.н</a:t>
            </a:r>
            <a:r>
              <a:rPr lang="ru-RU" sz="2400" dirty="0" smtClean="0"/>
              <a:t>., проф.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943048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99"/>
                </a:solidFill>
              </a:rPr>
              <a:t>Современное образование в России</a:t>
            </a:r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1412776"/>
            <a:ext cx="72008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- реализация федеральных государственных образовательных стандартов (ФГОС)</a:t>
            </a:r>
          </a:p>
          <a:p>
            <a:endParaRPr lang="ru-RU" sz="2800" dirty="0" smtClean="0"/>
          </a:p>
          <a:p>
            <a:r>
              <a:rPr lang="ru-RU" sz="2800" dirty="0" smtClean="0"/>
              <a:t>- В основу ФГОС положена идеология, отличная от традиционного информационно-объяснительного подхода. </a:t>
            </a:r>
          </a:p>
          <a:p>
            <a:endParaRPr 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val="2294926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0270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rgbClr val="000099"/>
                </a:solidFill>
              </a:rPr>
              <a:t>Признанным подходом </a:t>
            </a:r>
            <a:br>
              <a:rPr lang="ru-RU" sz="4000" b="1" dirty="0">
                <a:solidFill>
                  <a:srgbClr val="000099"/>
                </a:solidFill>
              </a:rPr>
            </a:br>
            <a:r>
              <a:rPr lang="ru-RU" sz="4000" b="1" dirty="0">
                <a:solidFill>
                  <a:srgbClr val="000099"/>
                </a:solidFill>
              </a:rPr>
              <a:t>в обучении выступает  </a:t>
            </a:r>
            <a:br>
              <a:rPr lang="ru-RU" sz="4000" b="1" dirty="0">
                <a:solidFill>
                  <a:srgbClr val="000099"/>
                </a:solidFill>
              </a:rPr>
            </a:br>
            <a:r>
              <a:rPr lang="ru-RU" sz="4000" b="1" dirty="0" smtClean="0">
                <a:solidFill>
                  <a:srgbClr val="000099"/>
                </a:solidFill>
              </a:rPr>
              <a:t>системно-</a:t>
            </a:r>
            <a:r>
              <a:rPr lang="ru-RU" sz="4000" b="1" dirty="0" err="1" smtClean="0">
                <a:solidFill>
                  <a:srgbClr val="000099"/>
                </a:solidFill>
              </a:rPr>
              <a:t>деятельностный</a:t>
            </a:r>
            <a:endParaRPr lang="ru-RU" sz="4000" b="1" dirty="0">
              <a:solidFill>
                <a:srgbClr val="000099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2636911"/>
            <a:ext cx="84604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Учение, направленное на применение</a:t>
            </a:r>
            <a:r>
              <a:rPr lang="ru-RU" sz="2800" dirty="0"/>
              <a:t> </a:t>
            </a:r>
            <a:r>
              <a:rPr lang="ru-RU" sz="2800" i="1" dirty="0" smtClean="0"/>
              <a:t>активных  форм познания</a:t>
            </a:r>
            <a:r>
              <a:rPr lang="ru-RU" sz="2800" dirty="0" smtClean="0"/>
              <a:t>: </a:t>
            </a:r>
            <a:br>
              <a:rPr lang="ru-RU" sz="2800" dirty="0" smtClean="0"/>
            </a:br>
            <a:r>
              <a:rPr lang="ru-RU" sz="2800" dirty="0" smtClean="0"/>
              <a:t>наблюдение, опыты, учебный диалог и пр.;</a:t>
            </a:r>
            <a:endParaRPr lang="ru-RU" sz="2800" dirty="0" smtClean="0"/>
          </a:p>
          <a:p>
            <a:r>
              <a:rPr lang="ru-RU" sz="2800" dirty="0" smtClean="0"/>
              <a:t>создание </a:t>
            </a:r>
            <a:r>
              <a:rPr lang="ru-RU" sz="2800" dirty="0"/>
              <a:t>условий для </a:t>
            </a:r>
            <a:r>
              <a:rPr lang="ru-RU" sz="2800" i="1" dirty="0"/>
              <a:t>развития рефлексии </a:t>
            </a:r>
            <a:r>
              <a:rPr lang="ru-RU" sz="2800" dirty="0" smtClean="0"/>
              <a:t>- </a:t>
            </a:r>
            <a:r>
              <a:rPr lang="ru-RU" sz="2800" dirty="0"/>
              <a:t>способности осознавать и оценивать свои мысли и </a:t>
            </a:r>
            <a:r>
              <a:rPr lang="ru-RU" sz="2800" dirty="0" smtClean="0"/>
              <a:t>действия, </a:t>
            </a:r>
            <a:r>
              <a:rPr lang="ru-RU" sz="2800" dirty="0"/>
              <a:t>соотносить результат деятельности с поставленной целью, определять своё знание и незнание и др.</a:t>
            </a:r>
          </a:p>
        </p:txBody>
      </p:sp>
    </p:spTree>
    <p:extLst>
      <p:ext uri="{BB962C8B-B14F-4D97-AF65-F5344CB8AC3E}">
        <p14:creationId xmlns:p14="http://schemas.microsoft.com/office/powerpoint/2010/main" val="3655359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0099"/>
                </a:solidFill>
              </a:rPr>
              <a:t>На </a:t>
            </a:r>
            <a:r>
              <a:rPr lang="ru-RU" sz="4000" b="1" dirty="0">
                <a:solidFill>
                  <a:srgbClr val="000099"/>
                </a:solidFill>
              </a:rPr>
              <a:t>что ориентироваться учителю, конструируя урок, </a:t>
            </a:r>
            <a:r>
              <a:rPr lang="ru-RU" sz="4000" b="1" dirty="0" smtClean="0">
                <a:solidFill>
                  <a:srgbClr val="000099"/>
                </a:solidFill>
              </a:rPr>
              <a:t/>
            </a:r>
            <a:br>
              <a:rPr lang="ru-RU" sz="4000" b="1" dirty="0" smtClean="0">
                <a:solidFill>
                  <a:srgbClr val="000099"/>
                </a:solidFill>
              </a:rPr>
            </a:br>
            <a:r>
              <a:rPr lang="ru-RU" sz="4000" b="1" dirty="0" smtClean="0">
                <a:solidFill>
                  <a:srgbClr val="000099"/>
                </a:solidFill>
              </a:rPr>
              <a:t>если </a:t>
            </a:r>
            <a:r>
              <a:rPr lang="ru-RU" sz="4000" b="1" dirty="0">
                <a:solidFill>
                  <a:srgbClr val="000099"/>
                </a:solidFill>
              </a:rPr>
              <a:t>содержание уже определено?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1628800"/>
            <a:ext cx="846043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/>
              </a:rPr>
              <a:t>Стандарт</a:t>
            </a:r>
            <a:r>
              <a:rPr lang="ru-RU" sz="2800" dirty="0" smtClean="0">
                <a:effectLst/>
              </a:rPr>
              <a:t> </a:t>
            </a:r>
          </a:p>
          <a:p>
            <a:r>
              <a:rPr lang="ru-RU" sz="2800" dirty="0" smtClean="0"/>
              <a:t>- </a:t>
            </a:r>
            <a:r>
              <a:rPr lang="ru-RU" sz="2800" dirty="0" smtClean="0">
                <a:effectLst/>
              </a:rPr>
              <a:t>ориентирует на использование «технологий образования, определяющих пути и способы достижения социально желаемого результата личностного и познавательного развития обучающихся». </a:t>
            </a:r>
          </a:p>
          <a:p>
            <a:r>
              <a:rPr lang="ru-RU" sz="2800" dirty="0" smtClean="0">
                <a:effectLst/>
              </a:rPr>
              <a:t> - требует учета не только «индивидуальных, психологических и физиологических особенностей учащихся», но и указывает на важную роль и значение «видов деятельности и форм общения </a:t>
            </a:r>
            <a:br>
              <a:rPr lang="ru-RU" sz="2800" dirty="0" smtClean="0">
                <a:effectLst/>
              </a:rPr>
            </a:br>
            <a:r>
              <a:rPr lang="ru-RU" sz="2800" dirty="0" smtClean="0">
                <a:effectLst/>
              </a:rPr>
              <a:t>для определения целей образования и воспитания и путей их достижения»</a:t>
            </a:r>
            <a:endParaRPr lang="ru-RU" sz="2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080145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0099"/>
                </a:solidFill>
              </a:rPr>
              <a:t>На </a:t>
            </a:r>
            <a:r>
              <a:rPr lang="ru-RU" sz="4000" b="1" dirty="0">
                <a:solidFill>
                  <a:srgbClr val="000099"/>
                </a:solidFill>
              </a:rPr>
              <a:t>что ориентироваться учителю, конструируя урок, </a:t>
            </a:r>
            <a:r>
              <a:rPr lang="ru-RU" sz="4000" b="1" dirty="0" smtClean="0">
                <a:solidFill>
                  <a:srgbClr val="000099"/>
                </a:solidFill>
              </a:rPr>
              <a:t/>
            </a:r>
            <a:br>
              <a:rPr lang="ru-RU" sz="4000" b="1" dirty="0" smtClean="0">
                <a:solidFill>
                  <a:srgbClr val="000099"/>
                </a:solidFill>
              </a:rPr>
            </a:br>
            <a:r>
              <a:rPr lang="ru-RU" sz="4000" b="1" dirty="0" smtClean="0">
                <a:solidFill>
                  <a:srgbClr val="000099"/>
                </a:solidFill>
              </a:rPr>
              <a:t>если </a:t>
            </a:r>
            <a:r>
              <a:rPr lang="ru-RU" sz="4000" b="1" dirty="0">
                <a:solidFill>
                  <a:srgbClr val="000099"/>
                </a:solidFill>
              </a:rPr>
              <a:t>содержание уже определено?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1844824"/>
            <a:ext cx="84604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/>
              </a:rPr>
              <a:t>Стандарт</a:t>
            </a:r>
            <a:r>
              <a:rPr lang="ru-RU" sz="2800" dirty="0" smtClean="0">
                <a:effectLst/>
              </a:rPr>
              <a:t> </a:t>
            </a:r>
          </a:p>
          <a:p>
            <a:endParaRPr lang="ru-RU" sz="2800" dirty="0" smtClean="0">
              <a:effectLst/>
            </a:endParaRPr>
          </a:p>
          <a:p>
            <a:r>
              <a:rPr lang="ru-RU" sz="2800" dirty="0" smtClean="0">
                <a:effectLst/>
              </a:rPr>
              <a:t>- ориентирует учителя на «разнообразие организации форм и учёт индивидуальных особенностей каждого обучающегося (включая одарённых детей и детей </a:t>
            </a:r>
            <a:br>
              <a:rPr lang="ru-RU" sz="2800" dirty="0" smtClean="0">
                <a:effectLst/>
              </a:rPr>
            </a:br>
            <a:r>
              <a:rPr lang="ru-RU" sz="2800" dirty="0" smtClean="0">
                <a:effectLst/>
              </a:rPr>
              <a:t>с ОВЗ), обеспечивающих рост потенциала, познавательных мотивов, обогащение форм взаимодействия со сверстниками и взрослыми в познавательной деятельности»</a:t>
            </a:r>
            <a:endParaRPr lang="ru-RU" sz="2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667925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0099"/>
                </a:solidFill>
              </a:rPr>
              <a:t>На </a:t>
            </a:r>
            <a:r>
              <a:rPr lang="ru-RU" sz="4000" b="1" dirty="0">
                <a:solidFill>
                  <a:srgbClr val="000099"/>
                </a:solidFill>
              </a:rPr>
              <a:t>что ориентироваться учителю, конструируя урок, </a:t>
            </a:r>
            <a:r>
              <a:rPr lang="ru-RU" sz="4000" b="1" dirty="0" smtClean="0">
                <a:solidFill>
                  <a:srgbClr val="000099"/>
                </a:solidFill>
              </a:rPr>
              <a:t/>
            </a:r>
            <a:br>
              <a:rPr lang="ru-RU" sz="4000" b="1" dirty="0" smtClean="0">
                <a:solidFill>
                  <a:srgbClr val="000099"/>
                </a:solidFill>
              </a:rPr>
            </a:br>
            <a:r>
              <a:rPr lang="ru-RU" sz="4000" b="1" dirty="0" smtClean="0">
                <a:solidFill>
                  <a:srgbClr val="000099"/>
                </a:solidFill>
              </a:rPr>
              <a:t>если </a:t>
            </a:r>
            <a:r>
              <a:rPr lang="ru-RU" sz="4000" b="1" dirty="0">
                <a:solidFill>
                  <a:srgbClr val="000099"/>
                </a:solidFill>
              </a:rPr>
              <a:t>содержание уже определено?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5536" y="1844824"/>
            <a:ext cx="846043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/>
              </a:rPr>
              <a:t>Стандарт</a:t>
            </a:r>
            <a:r>
              <a:rPr lang="ru-RU" sz="2800" dirty="0" smtClean="0">
                <a:effectLst/>
              </a:rPr>
              <a:t> </a:t>
            </a:r>
          </a:p>
          <a:p>
            <a:r>
              <a:rPr lang="ru-RU" sz="2800" dirty="0" smtClean="0">
                <a:effectLst/>
              </a:rPr>
              <a:t>- гарантирует «достижение планируемых результатов освоения основной образовательной программы общего образования как основы «для самостоятельного успешного усвоения обучающимися новых знаний, умений, компетенций, видов и способов деятельности».</a:t>
            </a:r>
          </a:p>
          <a:p>
            <a:r>
              <a:rPr lang="ru-RU" sz="2800" dirty="0" smtClean="0">
                <a:effectLst/>
              </a:rPr>
              <a:t> </a:t>
            </a:r>
          </a:p>
          <a:p>
            <a:r>
              <a:rPr lang="ru-RU" sz="2800" dirty="0" smtClean="0">
                <a:effectLst/>
              </a:rPr>
              <a:t>Для реализации ФГОС необходимо ещё  — </a:t>
            </a:r>
            <a:r>
              <a:rPr lang="ru-RU" sz="2800" i="1" dirty="0" smtClean="0">
                <a:solidFill>
                  <a:srgbClr val="000099"/>
                </a:solidFill>
                <a:effectLst/>
              </a:rPr>
              <a:t>создание на уроке психологически комфортной атмосферы</a:t>
            </a:r>
            <a:r>
              <a:rPr lang="ru-RU" sz="2800" dirty="0" smtClean="0">
                <a:effectLst/>
              </a:rPr>
              <a:t>.</a:t>
            </a:r>
            <a:endParaRPr lang="ru-RU" sz="2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66792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>
                <a:solidFill>
                  <a:srgbClr val="000099"/>
                </a:solidFill>
              </a:rPr>
              <a:t>Школьный урок — </a:t>
            </a:r>
            <a:r>
              <a:rPr lang="ru-RU" sz="4000" b="1" dirty="0"/>
              <a:t>это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1556792"/>
            <a:ext cx="77048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часть жизни ребенка, </a:t>
            </a:r>
            <a:endParaRPr lang="ru-RU" sz="2800" dirty="0" smtClean="0"/>
          </a:p>
          <a:p>
            <a:r>
              <a:rPr lang="ru-RU" sz="2800" dirty="0" smtClean="0"/>
              <a:t>жизни, полной </a:t>
            </a:r>
            <a:r>
              <a:rPr lang="ru-RU" sz="2800" dirty="0"/>
              <a:t>проблемами радости </a:t>
            </a:r>
            <a:r>
              <a:rPr lang="ru-RU" sz="2800" dirty="0" smtClean="0"/>
              <a:t>открытий.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555776" y="3284984"/>
            <a:ext cx="640871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effectLst/>
              </a:rPr>
              <a:t>Скучные уроки годны лишь на то, </a:t>
            </a:r>
            <a:br>
              <a:rPr lang="ru-RU" sz="2400" dirty="0" smtClean="0">
                <a:effectLst/>
              </a:rPr>
            </a:br>
            <a:r>
              <a:rPr lang="ru-RU" sz="2400" dirty="0" smtClean="0">
                <a:effectLst/>
              </a:rPr>
              <a:t>чтобы внушить ненависть и к тем, </a:t>
            </a:r>
            <a:br>
              <a:rPr lang="ru-RU" sz="2400" dirty="0" smtClean="0">
                <a:effectLst/>
              </a:rPr>
            </a:br>
            <a:r>
              <a:rPr lang="ru-RU" sz="2400" dirty="0" smtClean="0">
                <a:effectLst/>
              </a:rPr>
              <a:t>кто их преподаёт, и ко всему преподаваемому.</a:t>
            </a:r>
            <a:endParaRPr lang="ru-RU" sz="2400" dirty="0"/>
          </a:p>
          <a:p>
            <a:pPr algn="r"/>
            <a:r>
              <a:rPr lang="ru-RU" sz="2000" i="1" dirty="0" smtClean="0">
                <a:effectLst/>
              </a:rPr>
              <a:t>Жан Жак Руссо</a:t>
            </a:r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val="1708014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0099"/>
                </a:solidFill>
              </a:rPr>
              <a:t>Человек </a:t>
            </a:r>
            <a:r>
              <a:rPr lang="ru-RU" sz="4000" b="1" dirty="0">
                <a:solidFill>
                  <a:srgbClr val="000099"/>
                </a:solidFill>
              </a:rPr>
              <a:t>запоминает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5536" y="1412776"/>
            <a:ext cx="846043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effectLst/>
              </a:rPr>
              <a:t>- </a:t>
            </a:r>
            <a:r>
              <a:rPr lang="ru-RU" sz="2800" dirty="0" smtClean="0">
                <a:solidFill>
                  <a:srgbClr val="FF0000"/>
                </a:solidFill>
                <a:effectLst/>
              </a:rPr>
              <a:t>10 %</a:t>
            </a:r>
            <a:r>
              <a:rPr lang="ru-RU" sz="2800" dirty="0" smtClean="0">
                <a:effectLst/>
              </a:rPr>
              <a:t> того, что он читает, </a:t>
            </a:r>
          </a:p>
          <a:p>
            <a:endParaRPr lang="ru-RU" sz="2800" dirty="0" smtClean="0">
              <a:effectLst/>
            </a:endParaRPr>
          </a:p>
          <a:p>
            <a:r>
              <a:rPr lang="ru-RU" sz="2800" dirty="0" smtClean="0">
                <a:effectLst/>
              </a:rPr>
              <a:t>- </a:t>
            </a:r>
            <a:r>
              <a:rPr lang="ru-RU" sz="2800" dirty="0" smtClean="0">
                <a:solidFill>
                  <a:srgbClr val="FF0000"/>
                </a:solidFill>
                <a:effectLst/>
              </a:rPr>
              <a:t>20 %</a:t>
            </a:r>
            <a:r>
              <a:rPr lang="ru-RU" sz="2800" dirty="0" smtClean="0">
                <a:effectLst/>
              </a:rPr>
              <a:t> того, что слышит, </a:t>
            </a:r>
          </a:p>
          <a:p>
            <a:endParaRPr lang="ru-RU" sz="2800" dirty="0" smtClean="0">
              <a:effectLst/>
            </a:endParaRPr>
          </a:p>
          <a:p>
            <a:r>
              <a:rPr lang="ru-RU" sz="2800" dirty="0" smtClean="0">
                <a:effectLst/>
              </a:rPr>
              <a:t>- </a:t>
            </a:r>
            <a:r>
              <a:rPr lang="ru-RU" sz="2800" dirty="0" smtClean="0">
                <a:solidFill>
                  <a:srgbClr val="FF0000"/>
                </a:solidFill>
                <a:effectLst/>
              </a:rPr>
              <a:t>30 %</a:t>
            </a:r>
            <a:r>
              <a:rPr lang="ru-RU" sz="2800" dirty="0" smtClean="0">
                <a:effectLst/>
              </a:rPr>
              <a:t> того, что видит; </a:t>
            </a:r>
          </a:p>
          <a:p>
            <a:endParaRPr lang="ru-RU" sz="2800" dirty="0" smtClean="0">
              <a:effectLst/>
            </a:endParaRPr>
          </a:p>
          <a:p>
            <a:r>
              <a:rPr lang="ru-RU" sz="2800" dirty="0" smtClean="0">
                <a:effectLst/>
              </a:rPr>
              <a:t>- </a:t>
            </a:r>
            <a:r>
              <a:rPr lang="ru-RU" sz="2800" dirty="0" smtClean="0">
                <a:solidFill>
                  <a:srgbClr val="FF0000"/>
                </a:solidFill>
                <a:effectLst/>
              </a:rPr>
              <a:t>50–70 %</a:t>
            </a:r>
            <a:r>
              <a:rPr lang="ru-RU" sz="2800" dirty="0" smtClean="0">
                <a:effectLst/>
              </a:rPr>
              <a:t> запоминается при участии в групповых дискуссиях, </a:t>
            </a:r>
          </a:p>
          <a:p>
            <a:endParaRPr lang="ru-RU" sz="2800" dirty="0" smtClean="0">
              <a:effectLst/>
            </a:endParaRPr>
          </a:p>
          <a:p>
            <a:r>
              <a:rPr lang="ru-RU" sz="2800" dirty="0" smtClean="0">
                <a:effectLst/>
              </a:rPr>
              <a:t>- </a:t>
            </a:r>
            <a:r>
              <a:rPr lang="ru-RU" sz="3200" b="1" dirty="0" smtClean="0">
                <a:solidFill>
                  <a:srgbClr val="FF0000"/>
                </a:solidFill>
                <a:effectLst/>
              </a:rPr>
              <a:t>80 %</a:t>
            </a:r>
            <a:r>
              <a:rPr lang="ru-RU" sz="2800" dirty="0" smtClean="0">
                <a:effectLst/>
              </a:rPr>
              <a:t> — </a:t>
            </a:r>
            <a:r>
              <a:rPr lang="ru-RU" sz="2800" i="1" dirty="0" smtClean="0">
                <a:solidFill>
                  <a:srgbClr val="000099"/>
                </a:solidFill>
                <a:effectLst/>
              </a:rPr>
              <a:t>при </a:t>
            </a:r>
            <a:r>
              <a:rPr lang="ru-RU" sz="2800" i="1" u="sng" dirty="0" smtClean="0">
                <a:solidFill>
                  <a:srgbClr val="000099"/>
                </a:solidFill>
                <a:effectLst/>
              </a:rPr>
              <a:t>самостоятельном</a:t>
            </a:r>
            <a:r>
              <a:rPr lang="ru-RU" sz="2800" i="1" dirty="0" smtClean="0">
                <a:solidFill>
                  <a:srgbClr val="000099"/>
                </a:solidFill>
                <a:effectLst/>
              </a:rPr>
              <a:t> обнаружении и формулировании проблем</a:t>
            </a:r>
            <a:endParaRPr lang="ru-RU" sz="2800" i="1" dirty="0">
              <a:solidFill>
                <a:srgbClr val="000099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60536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65415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4200" dirty="0"/>
              <a:t>К</a:t>
            </a:r>
            <a:r>
              <a:rPr lang="ru-RU" sz="4200" dirty="0" smtClean="0">
                <a:effectLst/>
              </a:rPr>
              <a:t>огда обучающийся </a:t>
            </a:r>
            <a:br>
              <a:rPr lang="ru-RU" sz="4200" dirty="0" smtClean="0">
                <a:effectLst/>
              </a:rPr>
            </a:br>
            <a:r>
              <a:rPr lang="ru-RU" sz="4200" dirty="0" smtClean="0">
                <a:effectLst/>
              </a:rPr>
              <a:t>непосредственно участвует </a:t>
            </a:r>
            <a:br>
              <a:rPr lang="ru-RU" sz="4200" dirty="0" smtClean="0">
                <a:effectLst/>
              </a:rPr>
            </a:br>
            <a:r>
              <a:rPr lang="ru-RU" sz="4200" dirty="0" smtClean="0">
                <a:effectLst/>
              </a:rPr>
              <a:t>в реальной деятельности на уроке,</a:t>
            </a:r>
            <a:br>
              <a:rPr lang="ru-RU" sz="4200" dirty="0" smtClean="0">
                <a:effectLst/>
              </a:rPr>
            </a:br>
            <a:r>
              <a:rPr lang="ru-RU" sz="4200" dirty="0" smtClean="0">
                <a:effectLst/>
              </a:rPr>
              <a:t> </a:t>
            </a:r>
            <a:br>
              <a:rPr lang="ru-RU" sz="4200" dirty="0" smtClean="0">
                <a:effectLst/>
              </a:rPr>
            </a:br>
            <a:r>
              <a:rPr lang="ru-RU" sz="4200" dirty="0" smtClean="0">
                <a:effectLst/>
              </a:rPr>
              <a:t>в самостоятельной постановке проблем, выработке и принятии решения, формулировке выводов и прогнозов, </a:t>
            </a:r>
            <a:br>
              <a:rPr lang="ru-RU" sz="4200" dirty="0" smtClean="0">
                <a:effectLst/>
              </a:rPr>
            </a:br>
            <a:r>
              <a:rPr lang="ru-RU" sz="4200" dirty="0" smtClean="0">
                <a:effectLst/>
              </a:rPr>
              <a:t/>
            </a:r>
            <a:br>
              <a:rPr lang="ru-RU" sz="4200" dirty="0" smtClean="0">
                <a:effectLst/>
              </a:rPr>
            </a:br>
            <a:r>
              <a:rPr lang="ru-RU" sz="4200" b="1" dirty="0" smtClean="0">
                <a:effectLst/>
              </a:rPr>
              <a:t>он запоминает и усваивает материал </a:t>
            </a:r>
            <a:r>
              <a:rPr lang="ru-RU" sz="4200" b="1" dirty="0" smtClean="0">
                <a:solidFill>
                  <a:srgbClr val="FF0000"/>
                </a:solidFill>
                <a:effectLst/>
              </a:rPr>
              <a:t>на 90 %.</a:t>
            </a:r>
            <a:r>
              <a:rPr lang="ru-RU" sz="4200" dirty="0" smtClean="0">
                <a:effectLst/>
              </a:rPr>
              <a:t/>
            </a:r>
            <a:br>
              <a:rPr lang="ru-RU" sz="4200" dirty="0" smtClean="0">
                <a:effectLst/>
              </a:rPr>
            </a:b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801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solidFill>
                  <a:srgbClr val="000099"/>
                </a:solidFill>
              </a:rPr>
              <a:t>Каким должен быть урок?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43608" y="1556792"/>
            <a:ext cx="65527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effectLst/>
              </a:rPr>
              <a:t>- хорошо организованный урок в хорошо оборудованном кабинете должен иметь</a:t>
            </a:r>
            <a:r>
              <a:rPr lang="ru-RU" sz="2400" b="1" dirty="0" smtClean="0">
                <a:effectLst/>
              </a:rPr>
              <a:t> хорошее начало и хорошее окончание</a:t>
            </a:r>
            <a:r>
              <a:rPr lang="ru-RU" sz="2400" dirty="0" smtClean="0">
                <a:effectLst/>
              </a:rPr>
              <a:t>;</a:t>
            </a:r>
          </a:p>
          <a:p>
            <a:endParaRPr lang="ru-RU" sz="2400" dirty="0" smtClean="0">
              <a:effectLst/>
            </a:endParaRPr>
          </a:p>
          <a:p>
            <a:r>
              <a:rPr lang="ru-RU" sz="2400" dirty="0" smtClean="0">
                <a:effectLst/>
              </a:rPr>
              <a:t>- деятельность учителя и деятельность учеников должны быть </a:t>
            </a:r>
            <a:r>
              <a:rPr lang="ru-RU" sz="2400" b="1" dirty="0" smtClean="0">
                <a:effectLst/>
              </a:rPr>
              <a:t>спланированы</a:t>
            </a:r>
            <a:r>
              <a:rPr lang="ru-RU" sz="2400" dirty="0" smtClean="0">
                <a:effectLst/>
              </a:rPr>
              <a:t>; </a:t>
            </a:r>
          </a:p>
          <a:p>
            <a:endParaRPr lang="ru-RU" sz="2400" dirty="0" smtClean="0">
              <a:effectLst/>
            </a:endParaRPr>
          </a:p>
          <a:p>
            <a:r>
              <a:rPr lang="ru-RU" sz="2400" dirty="0" smtClean="0">
                <a:effectLst/>
              </a:rPr>
              <a:t>- урок должен быть </a:t>
            </a:r>
            <a:r>
              <a:rPr lang="ru-RU" sz="2400" b="1" dirty="0" smtClean="0">
                <a:effectLst/>
              </a:rPr>
              <a:t>проблемным</a:t>
            </a:r>
            <a:r>
              <a:rPr lang="ru-RU" sz="2400" dirty="0" smtClean="0">
                <a:effectLst/>
              </a:rPr>
              <a:t> и </a:t>
            </a:r>
            <a:r>
              <a:rPr lang="ru-RU" sz="2400" b="1" dirty="0" smtClean="0">
                <a:effectLst/>
              </a:rPr>
              <a:t>развивающим</a:t>
            </a:r>
            <a:r>
              <a:rPr lang="ru-RU" sz="2400" dirty="0" smtClean="0">
                <a:effectLst/>
              </a:rPr>
              <a:t>: учитель сам нацеливается </a:t>
            </a:r>
            <a:br>
              <a:rPr lang="ru-RU" sz="2400" dirty="0" smtClean="0">
                <a:effectLst/>
              </a:rPr>
            </a:br>
            <a:r>
              <a:rPr lang="ru-RU" sz="2400" dirty="0" smtClean="0">
                <a:effectLst/>
              </a:rPr>
              <a:t>на сотрудничество с учениками и умеет направлять их на сотрудничество </a:t>
            </a:r>
            <a:br>
              <a:rPr lang="ru-RU" sz="2400" dirty="0" smtClean="0">
                <a:effectLst/>
              </a:rPr>
            </a:br>
            <a:r>
              <a:rPr lang="ru-RU" sz="2400" dirty="0" smtClean="0">
                <a:effectLst/>
              </a:rPr>
              <a:t>с одноклассниками; </a:t>
            </a:r>
          </a:p>
        </p:txBody>
      </p:sp>
    </p:spTree>
    <p:extLst>
      <p:ext uri="{BB962C8B-B14F-4D97-AF65-F5344CB8AC3E}">
        <p14:creationId xmlns:p14="http://schemas.microsoft.com/office/powerpoint/2010/main" val="170801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solidFill>
                  <a:srgbClr val="000099"/>
                </a:solidFill>
              </a:rPr>
              <a:t>Каким должен быть урок?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87624" y="1340768"/>
            <a:ext cx="619268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2400" dirty="0" smtClean="0">
                <a:effectLst/>
              </a:rPr>
              <a:t>выводы делают сами ученики; </a:t>
            </a:r>
          </a:p>
          <a:p>
            <a:pPr marL="342900" indent="-342900">
              <a:buFontTx/>
              <a:buChar char="-"/>
            </a:pPr>
            <a:endParaRPr lang="ru-RU" sz="2400" dirty="0" smtClean="0">
              <a:effectLst/>
            </a:endParaRPr>
          </a:p>
          <a:p>
            <a:r>
              <a:rPr lang="ru-RU" sz="2400" dirty="0" smtClean="0">
                <a:effectLst/>
              </a:rPr>
              <a:t>- минимум репродукции и максимум творчества и сотворчества;</a:t>
            </a:r>
          </a:p>
          <a:p>
            <a:r>
              <a:rPr lang="ru-RU" sz="2400" dirty="0" smtClean="0">
                <a:effectLst/>
              </a:rPr>
              <a:t> </a:t>
            </a:r>
          </a:p>
          <a:p>
            <a:r>
              <a:rPr lang="ru-RU" sz="2400" dirty="0" smtClean="0">
                <a:effectLst/>
              </a:rPr>
              <a:t>- в центре внимания урока — дети; </a:t>
            </a:r>
          </a:p>
          <a:p>
            <a:endParaRPr lang="ru-RU" sz="2400" dirty="0" smtClean="0">
              <a:effectLst/>
            </a:endParaRPr>
          </a:p>
          <a:p>
            <a:pPr marL="342900" indent="-342900">
              <a:buFontTx/>
              <a:buChar char="-"/>
            </a:pPr>
            <a:r>
              <a:rPr lang="ru-RU" sz="2400" dirty="0" smtClean="0">
                <a:effectLst/>
              </a:rPr>
              <a:t>учёт уровня и возможностей каждого ученика, ориентир на их настроение; </a:t>
            </a:r>
          </a:p>
          <a:p>
            <a:pPr marL="342900" indent="-342900">
              <a:buFontTx/>
              <a:buChar char="-"/>
            </a:pPr>
            <a:endParaRPr lang="ru-RU" sz="2400" dirty="0" smtClean="0">
              <a:effectLst/>
            </a:endParaRPr>
          </a:p>
          <a:p>
            <a:pPr marL="342900" indent="-342900">
              <a:buFontTx/>
              <a:buChar char="-"/>
            </a:pPr>
            <a:r>
              <a:rPr lang="ru-RU" sz="2400" dirty="0" smtClean="0">
                <a:effectLst/>
              </a:rPr>
              <a:t>планирование обратной связи;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effectLst/>
              </a:rPr>
              <a:t> </a:t>
            </a:r>
          </a:p>
          <a:p>
            <a:r>
              <a:rPr lang="ru-RU" sz="2400" dirty="0" smtClean="0">
                <a:effectLst/>
              </a:rPr>
              <a:t>- </a:t>
            </a:r>
            <a:r>
              <a:rPr lang="ru-RU" sz="2400" b="1" dirty="0" smtClean="0">
                <a:solidFill>
                  <a:srgbClr val="FF0000"/>
                </a:solidFill>
                <a:effectLst/>
              </a:rPr>
              <a:t>урок должен быть добрым</a:t>
            </a:r>
            <a:r>
              <a:rPr lang="ru-RU" sz="2400" dirty="0" smtClean="0">
                <a:effectLst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0839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Метод «Ассоциации».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Л - 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И - 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Ч - 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Н - 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О - 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С - 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Т - 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Ь -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933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Метод «Ассоциации».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Л</a:t>
            </a:r>
            <a:r>
              <a:rPr lang="ru-RU" b="1" dirty="0" smtClean="0"/>
              <a:t> – лидер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И</a:t>
            </a:r>
            <a:r>
              <a:rPr lang="ru-RU" b="1" dirty="0" smtClean="0"/>
              <a:t> - интеллект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Ч</a:t>
            </a:r>
            <a:r>
              <a:rPr lang="ru-RU" b="1" dirty="0" smtClean="0"/>
              <a:t> - человечность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Н</a:t>
            </a:r>
            <a:r>
              <a:rPr lang="ru-RU" b="1" dirty="0" smtClean="0"/>
              <a:t> - новаторство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О</a:t>
            </a:r>
            <a:r>
              <a:rPr lang="ru-RU" b="1" dirty="0" smtClean="0"/>
              <a:t> - оптимизм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С</a:t>
            </a:r>
            <a:r>
              <a:rPr lang="ru-RU" b="1" dirty="0" smtClean="0"/>
              <a:t> - самообразование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Т</a:t>
            </a:r>
            <a:r>
              <a:rPr lang="ru-RU" b="1" dirty="0" smtClean="0"/>
              <a:t> - творчество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Ь</a:t>
            </a:r>
            <a:r>
              <a:rPr lang="ru-RU" b="1" dirty="0" smtClean="0"/>
              <a:t>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7968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55" t="8750" r="17892" b="6250"/>
          <a:stretch/>
        </p:blipFill>
        <p:spPr bwMode="auto">
          <a:xfrm>
            <a:off x="-1" y="4782"/>
            <a:ext cx="9171217" cy="6853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0712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97" t="16041" r="17307" b="13933"/>
          <a:stretch/>
        </p:blipFill>
        <p:spPr bwMode="auto">
          <a:xfrm>
            <a:off x="26906" y="250169"/>
            <a:ext cx="9117094" cy="5771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801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36" t="34166" r="17188" b="23891"/>
          <a:stretch/>
        </p:blipFill>
        <p:spPr bwMode="auto">
          <a:xfrm>
            <a:off x="-1" y="1224136"/>
            <a:ext cx="9112421" cy="3501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35" t="65577" r="17774" b="28428"/>
          <a:stretch/>
        </p:blipFill>
        <p:spPr bwMode="auto">
          <a:xfrm>
            <a:off x="-36512" y="4577889"/>
            <a:ext cx="9112420" cy="43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801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2" t="15001" r="17892" b="17395"/>
          <a:stretch/>
        </p:blipFill>
        <p:spPr bwMode="auto">
          <a:xfrm>
            <a:off x="32945" y="548680"/>
            <a:ext cx="9022432" cy="566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801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83" t="42339" r="16837" b="20833"/>
          <a:stretch/>
        </p:blipFill>
        <p:spPr bwMode="auto">
          <a:xfrm>
            <a:off x="107504" y="1750140"/>
            <a:ext cx="9036496" cy="2975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2" t="82546" r="17892" b="8064"/>
          <a:stretch/>
        </p:blipFill>
        <p:spPr bwMode="auto">
          <a:xfrm>
            <a:off x="137000" y="1052736"/>
            <a:ext cx="8899496" cy="786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440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412776"/>
            <a:ext cx="8435280" cy="4713387"/>
          </a:xfrm>
        </p:spPr>
        <p:txBody>
          <a:bodyPr/>
          <a:lstStyle/>
          <a:p>
            <a:pPr>
              <a:buNone/>
            </a:pPr>
            <a:r>
              <a:rPr lang="ru-RU" sz="4000" b="1" dirty="0" smtClean="0"/>
              <a:t> </a:t>
            </a:r>
            <a:r>
              <a:rPr lang="ru-RU" sz="4000" b="1" dirty="0" smtClean="0"/>
              <a:t>  Посредственный </a:t>
            </a:r>
            <a:r>
              <a:rPr lang="ru-RU" sz="4000" b="1" dirty="0" smtClean="0"/>
              <a:t>учитель </a:t>
            </a:r>
            <a:r>
              <a:rPr lang="ru-RU" sz="4000" b="1" dirty="0" smtClean="0">
                <a:solidFill>
                  <a:srgbClr val="000099"/>
                </a:solidFill>
              </a:rPr>
              <a:t>излагает</a:t>
            </a:r>
            <a:r>
              <a:rPr lang="ru-RU" sz="4000" b="1" dirty="0" smtClean="0"/>
              <a:t>. Хороший учитель </a:t>
            </a:r>
            <a:r>
              <a:rPr lang="ru-RU" sz="4000" b="1" dirty="0" smtClean="0">
                <a:solidFill>
                  <a:srgbClr val="000099"/>
                </a:solidFill>
              </a:rPr>
              <a:t>объясняет</a:t>
            </a:r>
            <a:r>
              <a:rPr lang="ru-RU" sz="4000" b="1" dirty="0" smtClean="0"/>
              <a:t>. Выдающийся учитель </a:t>
            </a:r>
            <a:r>
              <a:rPr lang="ru-RU" sz="4000" b="1" dirty="0" smtClean="0">
                <a:solidFill>
                  <a:srgbClr val="000099"/>
                </a:solidFill>
              </a:rPr>
              <a:t>показывает</a:t>
            </a:r>
            <a:r>
              <a:rPr lang="ru-RU" sz="4000" b="1" dirty="0" smtClean="0"/>
              <a:t>. Великий учитель </a:t>
            </a:r>
            <a:r>
              <a:rPr lang="ru-RU" sz="4000" b="1" dirty="0" smtClean="0">
                <a:solidFill>
                  <a:srgbClr val="FF0000"/>
                </a:solidFill>
              </a:rPr>
              <a:t>вдохновляет</a:t>
            </a:r>
            <a:r>
              <a:rPr lang="ru-RU" sz="4000" b="1" dirty="0"/>
              <a:t>.</a:t>
            </a:r>
            <a:endParaRPr lang="ru-RU" sz="4000" b="1" dirty="0" smtClean="0"/>
          </a:p>
          <a:p>
            <a:pPr algn="r">
              <a:buNone/>
            </a:pPr>
            <a:r>
              <a:rPr lang="ru-RU" sz="4000" i="1" dirty="0" smtClean="0"/>
              <a:t>Уильям Уорд</a:t>
            </a:r>
            <a:endParaRPr lang="ru-RU" sz="4000" i="1" dirty="0"/>
          </a:p>
        </p:txBody>
      </p:sp>
    </p:spTree>
    <p:extLst>
      <p:ext uri="{BB962C8B-B14F-4D97-AF65-F5344CB8AC3E}">
        <p14:creationId xmlns:p14="http://schemas.microsoft.com/office/powerpoint/2010/main" val="68486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rgbClr val="000099"/>
                </a:solidFill>
              </a:rPr>
              <a:t>Основные вопросы, </a:t>
            </a:r>
            <a:r>
              <a:rPr lang="ru-RU" sz="3200" b="1" dirty="0" smtClean="0">
                <a:solidFill>
                  <a:srgbClr val="000099"/>
                </a:solidFill>
              </a:rPr>
              <a:t/>
            </a:r>
            <a:br>
              <a:rPr lang="ru-RU" sz="3200" b="1" dirty="0" smtClean="0">
                <a:solidFill>
                  <a:srgbClr val="000099"/>
                </a:solidFill>
              </a:rPr>
            </a:br>
            <a:r>
              <a:rPr lang="ru-RU" sz="3200" b="1" dirty="0" smtClean="0">
                <a:solidFill>
                  <a:srgbClr val="000099"/>
                </a:solidFill>
              </a:rPr>
              <a:t>связанные </a:t>
            </a:r>
            <a:r>
              <a:rPr lang="ru-RU" sz="3200" b="1" dirty="0">
                <a:solidFill>
                  <a:srgbClr val="000099"/>
                </a:solidFill>
              </a:rPr>
              <a:t>с введением </a:t>
            </a:r>
            <a:r>
              <a:rPr lang="ru-RU" sz="3200" b="1" dirty="0" smtClean="0">
                <a:solidFill>
                  <a:srgbClr val="000099"/>
                </a:solidFill>
              </a:rPr>
              <a:t>астрономии</a:t>
            </a:r>
            <a:endParaRPr lang="ru-RU" sz="3200" b="1" dirty="0">
              <a:solidFill>
                <a:srgbClr val="000099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Минимальное </a:t>
            </a:r>
            <a:r>
              <a:rPr lang="ru-RU" dirty="0"/>
              <a:t>содержание по ФГОС</a:t>
            </a:r>
            <a:endParaRPr lang="ru-RU" dirty="0" smtClean="0">
              <a:effectLst/>
            </a:endParaRPr>
          </a:p>
          <a:p>
            <a:r>
              <a:rPr lang="ru-RU" dirty="0"/>
              <a:t>Наличие учебников, учебных </a:t>
            </a:r>
            <a:r>
              <a:rPr lang="ru-RU" dirty="0" smtClean="0"/>
              <a:t>пособий</a:t>
            </a:r>
            <a:endParaRPr lang="ru-RU" dirty="0" smtClean="0">
              <a:effectLst/>
            </a:endParaRPr>
          </a:p>
          <a:p>
            <a:r>
              <a:rPr lang="ru-RU" dirty="0"/>
              <a:t>Обеспечение материально базы</a:t>
            </a:r>
            <a:endParaRPr lang="ru-RU" dirty="0" smtClean="0">
              <a:effectLst/>
            </a:endParaRPr>
          </a:p>
          <a:p>
            <a:r>
              <a:rPr lang="ru-RU" dirty="0"/>
              <a:t>Подготовка педагогических кадров </a:t>
            </a:r>
            <a:endParaRPr lang="ru-RU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86890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0099"/>
                </a:solidFill>
              </a:rPr>
              <a:t>ФГОС определяет содержание предмета «Астрономия»</a:t>
            </a:r>
            <a:endParaRPr lang="ru-RU" sz="3200" b="1" dirty="0">
              <a:solidFill>
                <a:srgbClr val="000099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2600" dirty="0" smtClean="0"/>
              <a:t>но </a:t>
            </a:r>
            <a:r>
              <a:rPr lang="ru-RU" sz="2600" dirty="0"/>
              <a:t>вместе с </a:t>
            </a:r>
            <a:r>
              <a:rPr lang="ru-RU" sz="2600" dirty="0" smtClean="0"/>
              <a:t>тем:</a:t>
            </a:r>
          </a:p>
          <a:p>
            <a:pPr marL="0" indent="0">
              <a:buNone/>
            </a:pPr>
            <a:endParaRPr lang="ru-RU" sz="2600" dirty="0" smtClean="0">
              <a:effectLst/>
            </a:endParaRPr>
          </a:p>
          <a:p>
            <a:pPr marL="0" indent="0">
              <a:buNone/>
            </a:pPr>
            <a:r>
              <a:rPr lang="ru-RU" sz="2600" dirty="0" smtClean="0"/>
              <a:t>- Ведущей </a:t>
            </a:r>
            <a:r>
              <a:rPr lang="ru-RU" sz="2600" dirty="0"/>
              <a:t>целью выступает овладение навыками практического использования компьютерных приложений для определения звездного неба</a:t>
            </a:r>
            <a:r>
              <a:rPr lang="ru-RU" sz="2600" dirty="0" smtClean="0"/>
              <a:t>.</a:t>
            </a:r>
          </a:p>
          <a:p>
            <a:pPr marL="0" indent="0">
              <a:buNone/>
            </a:pPr>
            <a:r>
              <a:rPr lang="ru-RU" sz="2600" dirty="0" smtClean="0"/>
              <a:t> </a:t>
            </a:r>
          </a:p>
          <a:p>
            <a:pPr marL="0" indent="0">
              <a:buNone/>
            </a:pPr>
            <a:r>
              <a:rPr lang="ru-RU" sz="2600" dirty="0" smtClean="0"/>
              <a:t>А </a:t>
            </a:r>
            <a:r>
              <a:rPr lang="ru-RU" sz="2600" dirty="0"/>
              <a:t>это значит, что преподавание предмета требует компьютерной техники и программного обеспечения, </a:t>
            </a:r>
            <a:endParaRPr lang="ru-RU" sz="2600" dirty="0" smtClean="0"/>
          </a:p>
          <a:p>
            <a:pPr marL="0" indent="0">
              <a:buNone/>
            </a:pPr>
            <a:r>
              <a:rPr lang="ru-RU" sz="2600" dirty="0" smtClean="0"/>
              <a:t>а не </a:t>
            </a:r>
            <a:r>
              <a:rPr lang="ru-RU" sz="2600" dirty="0"/>
              <a:t>просто использование подвижной карты звездного неба в бумажном исполнении</a:t>
            </a:r>
            <a:r>
              <a:rPr lang="ru-RU" sz="2600" dirty="0" smtClean="0"/>
              <a:t>.</a:t>
            </a:r>
            <a:endParaRPr lang="ru-RU" sz="26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381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0099"/>
                </a:solidFill>
              </a:rPr>
              <a:t>ФГОС определяет содержание предмета «Астрономия»</a:t>
            </a:r>
            <a:endParaRPr lang="ru-RU" sz="3200" b="1" dirty="0">
              <a:solidFill>
                <a:srgbClr val="000099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/>
              <a:t>но </a:t>
            </a:r>
            <a:r>
              <a:rPr lang="ru-RU" sz="2400" dirty="0"/>
              <a:t>вместе с тем </a:t>
            </a:r>
            <a:r>
              <a:rPr lang="ru-RU" sz="2400" dirty="0" smtClean="0"/>
              <a:t>:</a:t>
            </a:r>
            <a:endParaRPr lang="ru-RU" sz="2400" dirty="0" smtClean="0">
              <a:effectLst/>
            </a:endParaRPr>
          </a:p>
          <a:p>
            <a:r>
              <a:rPr lang="ru-RU" sz="2400" dirty="0" smtClean="0"/>
              <a:t>При </a:t>
            </a:r>
            <a:r>
              <a:rPr lang="ru-RU" sz="2400" dirty="0"/>
              <a:t>рассмотрении солнечной системы не сделан акцент на изменениях, внесенных Международным астрономическим союзом в 2006 году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по </a:t>
            </a:r>
            <a:r>
              <a:rPr lang="ru-RU" sz="2400" dirty="0"/>
              <a:t>классификации астрономических объектов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(</a:t>
            </a:r>
            <a:r>
              <a:rPr lang="ru-RU" sz="2400" dirty="0"/>
              <a:t>например, Карликовые планеты</a:t>
            </a:r>
            <a:r>
              <a:rPr lang="ru-RU" sz="2400" dirty="0" smtClean="0"/>
              <a:t>).</a:t>
            </a:r>
          </a:p>
          <a:p>
            <a:endParaRPr lang="ru-RU" sz="2400" dirty="0" smtClean="0">
              <a:effectLst/>
            </a:endParaRPr>
          </a:p>
          <a:p>
            <a:r>
              <a:rPr lang="ru-RU" sz="2400" dirty="0"/>
              <a:t>Подробно должны рассматриваться астрономические законы, связанные с астрономическими исследованиями, а также рассмотрение гравитационных волн как источника информации о Вселенной</a:t>
            </a:r>
            <a:r>
              <a:rPr lang="ru-RU" sz="2400" dirty="0" smtClean="0"/>
              <a:t>.</a:t>
            </a:r>
          </a:p>
          <a:p>
            <a:endParaRPr lang="ru-RU" sz="2400" dirty="0" smtClean="0">
              <a:effectLst/>
            </a:endParaRPr>
          </a:p>
          <a:p>
            <a:r>
              <a:rPr lang="ru-RU" sz="2400" dirty="0"/>
              <a:t>Рассматриваются такие </a:t>
            </a:r>
            <a:r>
              <a:rPr lang="ru-RU" sz="2400" dirty="0" smtClean="0"/>
              <a:t>понятия, </a:t>
            </a:r>
            <a:r>
              <a:rPr lang="ru-RU" sz="2400" dirty="0"/>
              <a:t>как «Темная материя», «Коричневые карлики», «</a:t>
            </a:r>
            <a:r>
              <a:rPr lang="ru-RU" sz="2400" dirty="0" err="1"/>
              <a:t>Экзопланета</a:t>
            </a:r>
            <a:r>
              <a:rPr lang="ru-RU" sz="2400" dirty="0"/>
              <a:t>» и </a:t>
            </a:r>
            <a:r>
              <a:rPr lang="ru-RU" sz="2400" dirty="0" smtClean="0"/>
              <a:t>др</a:t>
            </a:r>
            <a:r>
              <a:rPr lang="ru-RU" sz="2400" dirty="0"/>
              <a:t>.</a:t>
            </a:r>
            <a:endParaRPr lang="ru-RU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9211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404664"/>
            <a:ext cx="7848872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dirty="0"/>
              <a:t>Обеспечение </a:t>
            </a:r>
            <a:r>
              <a:rPr lang="ru-RU" sz="2600" dirty="0">
                <a:solidFill>
                  <a:srgbClr val="000099"/>
                </a:solidFill>
              </a:rPr>
              <a:t>материальной базы </a:t>
            </a:r>
            <a:endParaRPr lang="ru-RU" sz="2600" dirty="0" smtClean="0">
              <a:solidFill>
                <a:srgbClr val="000099"/>
              </a:solidFill>
            </a:endParaRPr>
          </a:p>
          <a:p>
            <a:r>
              <a:rPr lang="ru-RU" sz="2600" dirty="0" smtClean="0"/>
              <a:t>подразумевает </a:t>
            </a:r>
            <a:r>
              <a:rPr lang="ru-RU" sz="2600" dirty="0"/>
              <a:t>3 блока: </a:t>
            </a:r>
            <a:endParaRPr lang="ru-RU" sz="2600" dirty="0" smtClean="0"/>
          </a:p>
          <a:p>
            <a:endParaRPr lang="ru-RU" sz="2600" dirty="0" smtClean="0"/>
          </a:p>
          <a:p>
            <a:r>
              <a:rPr lang="ru-RU" sz="2600" dirty="0" smtClean="0"/>
              <a:t>- наглядные </a:t>
            </a:r>
            <a:r>
              <a:rPr lang="ru-RU" sz="2600" dirty="0"/>
              <a:t>пособия, </a:t>
            </a:r>
            <a:endParaRPr lang="ru-RU" sz="2600" dirty="0" smtClean="0"/>
          </a:p>
          <a:p>
            <a:endParaRPr lang="ru-RU" sz="2600" dirty="0" smtClean="0"/>
          </a:p>
          <a:p>
            <a:r>
              <a:rPr lang="ru-RU" sz="2600" dirty="0" smtClean="0"/>
              <a:t>- телескоп </a:t>
            </a:r>
            <a:r>
              <a:rPr lang="ru-RU" sz="2600" dirty="0"/>
              <a:t>и оборудование для наблюдения, </a:t>
            </a:r>
            <a:endParaRPr lang="ru-RU" sz="2600" dirty="0" smtClean="0"/>
          </a:p>
          <a:p>
            <a:endParaRPr lang="ru-RU" sz="2600" dirty="0" smtClean="0"/>
          </a:p>
          <a:p>
            <a:r>
              <a:rPr lang="ru-RU" sz="2600" dirty="0" smtClean="0"/>
              <a:t>- программное </a:t>
            </a:r>
            <a:r>
              <a:rPr lang="ru-RU" sz="2600" dirty="0"/>
              <a:t>обеспечение по астрономии. </a:t>
            </a:r>
            <a:endParaRPr lang="ru-RU" sz="26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35647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404664"/>
            <a:ext cx="78488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Первый </a:t>
            </a:r>
            <a:r>
              <a:rPr lang="ru-RU" sz="2400" dirty="0"/>
              <a:t>блок </a:t>
            </a:r>
            <a:r>
              <a:rPr lang="ru-RU" sz="2400" dirty="0" smtClean="0"/>
              <a:t>включает </a:t>
            </a:r>
            <a:r>
              <a:rPr lang="ru-RU" sz="2400" b="1" dirty="0" smtClean="0">
                <a:solidFill>
                  <a:srgbClr val="000099"/>
                </a:solidFill>
              </a:rPr>
              <a:t>наличие </a:t>
            </a:r>
            <a:r>
              <a:rPr lang="ru-RU" sz="2400" b="1" dirty="0">
                <a:solidFill>
                  <a:srgbClr val="000099"/>
                </a:solidFill>
              </a:rPr>
              <a:t>макетов </a:t>
            </a:r>
            <a:endParaRPr lang="ru-RU" sz="2400" b="1" dirty="0" smtClean="0">
              <a:solidFill>
                <a:srgbClr val="000099"/>
              </a:solidFill>
            </a:endParaRPr>
          </a:p>
          <a:p>
            <a:endParaRPr lang="ru-RU" sz="2400" dirty="0"/>
          </a:p>
          <a:p>
            <a:r>
              <a:rPr lang="ru-RU" sz="2400" dirty="0" smtClean="0"/>
              <a:t> </a:t>
            </a:r>
            <a:r>
              <a:rPr lang="ru-RU" sz="2400" dirty="0"/>
              <a:t>Модель «Строение Земли», </a:t>
            </a:r>
            <a:endParaRPr lang="ru-RU" sz="2400" dirty="0" smtClean="0"/>
          </a:p>
          <a:p>
            <a:r>
              <a:rPr lang="ru-RU" sz="2400" dirty="0" smtClean="0"/>
              <a:t>«</a:t>
            </a:r>
            <a:r>
              <a:rPr lang="ru-RU" sz="2400" dirty="0"/>
              <a:t>Строение Солнечной системы», </a:t>
            </a:r>
            <a:endParaRPr lang="ru-RU" sz="2400" dirty="0" smtClean="0"/>
          </a:p>
          <a:p>
            <a:r>
              <a:rPr lang="ru-RU" sz="2400" dirty="0" smtClean="0"/>
              <a:t>Теллурий</a:t>
            </a:r>
            <a:r>
              <a:rPr lang="ru-RU" sz="2400" dirty="0"/>
              <a:t>, </a:t>
            </a:r>
            <a:endParaRPr lang="ru-RU" sz="2400" dirty="0" smtClean="0"/>
          </a:p>
          <a:p>
            <a:r>
              <a:rPr lang="ru-RU" sz="2400" dirty="0" smtClean="0"/>
              <a:t>«</a:t>
            </a:r>
            <a:r>
              <a:rPr lang="ru-RU" sz="2400" dirty="0"/>
              <a:t>Солнце, Земля, Луна</a:t>
            </a:r>
            <a:r>
              <a:rPr lang="ru-RU" sz="2400" dirty="0" smtClean="0"/>
              <a:t>»</a:t>
            </a:r>
            <a:endParaRPr lang="ru-RU" sz="2400" dirty="0" smtClean="0">
              <a:effectLst/>
            </a:endParaRPr>
          </a:p>
          <a:p>
            <a:r>
              <a:rPr lang="ru-RU" sz="2400" dirty="0"/>
              <a:t>Карта звездного неба (настенная)</a:t>
            </a:r>
            <a:endParaRPr lang="ru-RU" sz="2400" dirty="0" smtClean="0">
              <a:effectLst/>
            </a:endParaRPr>
          </a:p>
          <a:p>
            <a:r>
              <a:rPr lang="ru-RU" sz="2400" dirty="0"/>
              <a:t>Пособие «Хронология развития отечественной космонавтики» (настенное)</a:t>
            </a:r>
            <a:endParaRPr lang="ru-RU" sz="2400" dirty="0" smtClean="0">
              <a:effectLst/>
            </a:endParaRPr>
          </a:p>
          <a:p>
            <a:r>
              <a:rPr lang="ru-RU" sz="2400" dirty="0"/>
              <a:t>Глобус звездного неба </a:t>
            </a:r>
            <a:endParaRPr lang="ru-RU" sz="2400" dirty="0" smtClean="0">
              <a:effectLst/>
            </a:endParaRPr>
          </a:p>
          <a:p>
            <a:r>
              <a:rPr lang="ru-RU" sz="2400" dirty="0"/>
              <a:t>Глобус Луны </a:t>
            </a:r>
            <a:endParaRPr lang="ru-RU" sz="2400" dirty="0" smtClean="0">
              <a:effectLst/>
            </a:endParaRPr>
          </a:p>
          <a:p>
            <a:r>
              <a:rPr lang="ru-RU" sz="2400" dirty="0"/>
              <a:t>Глобус </a:t>
            </a:r>
            <a:r>
              <a:rPr lang="ru-RU" sz="2400" dirty="0" smtClean="0"/>
              <a:t>Марса</a:t>
            </a:r>
            <a:endParaRPr lang="ru-RU" sz="24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39496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260648"/>
            <a:ext cx="828092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Второй </a:t>
            </a:r>
            <a:r>
              <a:rPr lang="ru-RU" sz="2400" dirty="0" smtClean="0"/>
              <a:t>блок: </a:t>
            </a:r>
            <a:r>
              <a:rPr lang="ru-RU" sz="2400" b="1" dirty="0" smtClean="0">
                <a:solidFill>
                  <a:srgbClr val="000099"/>
                </a:solidFill>
              </a:rPr>
              <a:t>телескопы</a:t>
            </a:r>
          </a:p>
          <a:p>
            <a:endParaRPr lang="ru-RU" sz="2400" b="1" dirty="0" smtClean="0">
              <a:solidFill>
                <a:srgbClr val="000099"/>
              </a:solidFill>
            </a:endParaRPr>
          </a:p>
          <a:p>
            <a:r>
              <a:rPr lang="ru-RU" sz="2400" dirty="0" err="1" smtClean="0"/>
              <a:t>Levenhuk</a:t>
            </a:r>
            <a:r>
              <a:rPr lang="ru-RU" sz="2400" dirty="0" smtClean="0"/>
              <a:t> </a:t>
            </a:r>
            <a:r>
              <a:rPr lang="ru-RU" sz="2400" dirty="0" err="1"/>
              <a:t>Skyline</a:t>
            </a:r>
            <a:r>
              <a:rPr lang="ru-RU" sz="2400" dirty="0"/>
              <a:t> PRO 90 MAK, </a:t>
            </a:r>
            <a:endParaRPr lang="ru-RU" sz="2400" dirty="0" smtClean="0"/>
          </a:p>
          <a:p>
            <a:r>
              <a:rPr lang="ru-RU" sz="2400" dirty="0" smtClean="0"/>
              <a:t>Телескоп </a:t>
            </a:r>
            <a:r>
              <a:rPr lang="ru-RU" sz="2400" dirty="0" err="1"/>
              <a:t>Levenhuk</a:t>
            </a:r>
            <a:r>
              <a:rPr lang="ru-RU" sz="2400" dirty="0"/>
              <a:t> </a:t>
            </a:r>
            <a:r>
              <a:rPr lang="ru-RU" sz="2400" dirty="0" err="1"/>
              <a:t>LabZZ</a:t>
            </a:r>
            <a:r>
              <a:rPr lang="ru-RU" sz="2400" dirty="0"/>
              <a:t> T1, </a:t>
            </a:r>
            <a:endParaRPr lang="ru-RU" sz="2400" dirty="0" smtClean="0"/>
          </a:p>
          <a:p>
            <a:r>
              <a:rPr lang="ru-RU" sz="2400" dirty="0" smtClean="0"/>
              <a:t>Телескоп </a:t>
            </a:r>
            <a:r>
              <a:rPr lang="ru-RU" sz="2400" dirty="0" err="1"/>
              <a:t>Sky-Watcher</a:t>
            </a:r>
            <a:r>
              <a:rPr lang="ru-RU" sz="2400" dirty="0"/>
              <a:t> </a:t>
            </a:r>
            <a:r>
              <a:rPr lang="ru-RU" sz="2400" dirty="0" err="1"/>
              <a:t>Dob</a:t>
            </a:r>
            <a:r>
              <a:rPr lang="ru-RU" sz="2400" dirty="0"/>
              <a:t> 10" (250/1200), </a:t>
            </a:r>
            <a:endParaRPr lang="ru-RU" sz="2400" dirty="0" smtClean="0"/>
          </a:p>
          <a:p>
            <a:r>
              <a:rPr lang="ru-RU" sz="2400" dirty="0" err="1" smtClean="0"/>
              <a:t>Sky-Watcher</a:t>
            </a:r>
            <a:r>
              <a:rPr lang="ru-RU" sz="2400" dirty="0" smtClean="0"/>
              <a:t> </a:t>
            </a:r>
            <a:r>
              <a:rPr lang="ru-RU" sz="2400" dirty="0"/>
              <a:t>BK </a:t>
            </a:r>
            <a:r>
              <a:rPr lang="ru-RU" sz="2400" dirty="0" smtClean="0"/>
              <a:t>P15012EQ3-2 </a:t>
            </a:r>
            <a:r>
              <a:rPr lang="ru-RU" sz="2400" dirty="0"/>
              <a:t>имеют значительную цену, </a:t>
            </a:r>
            <a:r>
              <a:rPr lang="ru-RU" sz="2400" dirty="0" smtClean="0"/>
              <a:t>включают </a:t>
            </a:r>
            <a:r>
              <a:rPr lang="ru-RU" sz="2400" dirty="0"/>
              <a:t>в себя дополнительные принадлежности </a:t>
            </a:r>
            <a:endParaRPr lang="ru-RU" sz="2400" dirty="0" smtClean="0"/>
          </a:p>
          <a:p>
            <a:r>
              <a:rPr lang="ru-RU" sz="2400" dirty="0" smtClean="0"/>
              <a:t>(набор </a:t>
            </a:r>
            <a:r>
              <a:rPr lang="ru-RU" sz="2400" dirty="0"/>
              <a:t>окуляров, линза </a:t>
            </a:r>
            <a:r>
              <a:rPr lang="ru-RU" sz="2400" dirty="0" err="1"/>
              <a:t>Барлоу</a:t>
            </a:r>
            <a:r>
              <a:rPr lang="ru-RU" sz="2400" dirty="0"/>
              <a:t>, набор фильтров, в том числе Солнечный и Лунный </a:t>
            </a:r>
            <a:r>
              <a:rPr lang="ru-RU" sz="2400" dirty="0" smtClean="0"/>
              <a:t>фильтр). </a:t>
            </a:r>
          </a:p>
          <a:p>
            <a:endParaRPr lang="ru-RU" sz="2400" dirty="0"/>
          </a:p>
          <a:p>
            <a:r>
              <a:rPr lang="ru-RU" sz="2400" dirty="0" smtClean="0"/>
              <a:t>«Старые</a:t>
            </a:r>
            <a:r>
              <a:rPr lang="ru-RU" sz="2400" dirty="0"/>
              <a:t>» школы </a:t>
            </a:r>
            <a:r>
              <a:rPr lang="ru-RU" sz="2400" dirty="0" smtClean="0"/>
              <a:t>обладают </a:t>
            </a:r>
            <a:r>
              <a:rPr lang="ru-RU" sz="2400" dirty="0"/>
              <a:t>советскими вариантами малого школьного рефрактора, который может послужить основой для полевых наблюдений</a:t>
            </a:r>
            <a:r>
              <a:rPr lang="ru-RU" sz="2400" dirty="0" smtClean="0"/>
              <a:t>.</a:t>
            </a:r>
          </a:p>
          <a:p>
            <a:endParaRPr lang="ru-RU" sz="2400" dirty="0" smtClean="0"/>
          </a:p>
          <a:p>
            <a:r>
              <a:rPr lang="ru-RU" sz="2400" dirty="0" smtClean="0"/>
              <a:t>Сами </a:t>
            </a:r>
            <a:r>
              <a:rPr lang="ru-RU" sz="2400" dirty="0"/>
              <a:t>наблюдения с любым видом телескопа тоже трудно будет реализовать в силу действующих нормативно-правовых актов, а также длительных процедур согласования.</a:t>
            </a:r>
          </a:p>
        </p:txBody>
      </p:sp>
    </p:spTree>
    <p:extLst>
      <p:ext uri="{BB962C8B-B14F-4D97-AF65-F5344CB8AC3E}">
        <p14:creationId xmlns:p14="http://schemas.microsoft.com/office/powerpoint/2010/main" val="3840427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2168" y="260648"/>
            <a:ext cx="748883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Третий </a:t>
            </a:r>
            <a:r>
              <a:rPr lang="ru-RU" sz="2400" dirty="0"/>
              <a:t>блок включает </a:t>
            </a:r>
            <a:r>
              <a:rPr lang="ru-RU" sz="2400" b="1" dirty="0">
                <a:solidFill>
                  <a:srgbClr val="000099"/>
                </a:solidFill>
              </a:rPr>
              <a:t>программное обеспечение </a:t>
            </a:r>
            <a:endParaRPr lang="ru-RU" sz="2400" b="1" dirty="0" smtClean="0">
              <a:solidFill>
                <a:srgbClr val="000099"/>
              </a:solidFill>
            </a:endParaRPr>
          </a:p>
          <a:p>
            <a:r>
              <a:rPr lang="ru-RU" sz="2400" dirty="0" smtClean="0"/>
              <a:t>для </a:t>
            </a:r>
            <a:r>
              <a:rPr lang="ru-RU" sz="2400" dirty="0"/>
              <a:t>использования на уроке </a:t>
            </a:r>
            <a:endParaRPr lang="ru-RU" sz="2400" dirty="0" smtClean="0">
              <a:effectLst/>
            </a:endParaRPr>
          </a:p>
          <a:p>
            <a:endParaRPr lang="ru-RU" sz="2400" dirty="0" smtClean="0"/>
          </a:p>
          <a:p>
            <a:r>
              <a:rPr lang="ru-RU" sz="2400" dirty="0" smtClean="0"/>
              <a:t>МКС </a:t>
            </a:r>
            <a:r>
              <a:rPr lang="ru-RU" sz="2400" dirty="0"/>
              <a:t>Детектор – позволяет увидеть звездное небо и расположение искусственных спутников, в том числе МКС</a:t>
            </a:r>
            <a:r>
              <a:rPr lang="ru-RU" sz="2400" dirty="0" smtClean="0"/>
              <a:t>.</a:t>
            </a:r>
          </a:p>
          <a:p>
            <a:endParaRPr lang="ru-RU" sz="2400" dirty="0" smtClean="0">
              <a:effectLst/>
            </a:endParaRPr>
          </a:p>
          <a:p>
            <a:r>
              <a:rPr lang="ru-RU" sz="2400" dirty="0" err="1"/>
              <a:t>Solar</a:t>
            </a:r>
            <a:r>
              <a:rPr lang="ru-RU" sz="2400" dirty="0"/>
              <a:t> </a:t>
            </a:r>
            <a:r>
              <a:rPr lang="ru-RU" sz="2400" dirty="0" err="1"/>
              <a:t>Walk</a:t>
            </a:r>
            <a:r>
              <a:rPr lang="ru-RU" sz="2400" dirty="0"/>
              <a:t> - можно посмотреть подборку образовательных фильмов о строении нашей звёздной системы</a:t>
            </a:r>
            <a:r>
              <a:rPr lang="ru-RU" sz="2400" dirty="0" smtClean="0"/>
              <a:t>.</a:t>
            </a:r>
          </a:p>
          <a:p>
            <a:endParaRPr lang="ru-RU" sz="2400" dirty="0" smtClean="0">
              <a:effectLst/>
            </a:endParaRPr>
          </a:p>
          <a:p>
            <a:r>
              <a:rPr lang="ru-RU" sz="2400" dirty="0" err="1"/>
              <a:t>Redshift</a:t>
            </a:r>
            <a:r>
              <a:rPr lang="ru-RU" sz="2400" dirty="0"/>
              <a:t> – платная программа, которая позволяет приближаясь к планетам и спутникам увидеть их поверхность (!) и изучить всю Солнечную систему.</a:t>
            </a:r>
            <a:endParaRPr lang="ru-RU" sz="2400" dirty="0" smtClean="0">
              <a:effectLst/>
            </a:endParaRPr>
          </a:p>
          <a:p>
            <a:endParaRPr lang="ru-RU" sz="2400" dirty="0" smtClean="0"/>
          </a:p>
          <a:p>
            <a:r>
              <a:rPr lang="ru-RU" sz="2400" dirty="0" err="1" smtClean="0"/>
              <a:t>Planet’s</a:t>
            </a:r>
            <a:r>
              <a:rPr lang="ru-RU" sz="2400" dirty="0" smtClean="0"/>
              <a:t> </a:t>
            </a:r>
            <a:r>
              <a:rPr lang="ru-RU" sz="2400" dirty="0" err="1" smtClean="0"/>
              <a:t>Position</a:t>
            </a:r>
            <a:r>
              <a:rPr lang="ru-RU" sz="2400" dirty="0" smtClean="0"/>
              <a:t> - для </a:t>
            </a:r>
            <a:r>
              <a:rPr lang="ru-RU" sz="2400" dirty="0"/>
              <a:t>расчёта положения планет </a:t>
            </a:r>
            <a:endParaRPr lang="ru-RU" sz="2400" dirty="0" smtClean="0"/>
          </a:p>
          <a:p>
            <a:r>
              <a:rPr lang="ru-RU" sz="2400" dirty="0" smtClean="0"/>
              <a:t>на </a:t>
            </a:r>
            <a:r>
              <a:rPr lang="ru-RU" sz="2400" dirty="0"/>
              <a:t>ночном небе</a:t>
            </a:r>
            <a:r>
              <a:rPr lang="ru-RU" sz="2400" dirty="0" smtClean="0"/>
              <a:t>.</a:t>
            </a:r>
            <a:endParaRPr lang="ru-RU" sz="24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40427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2168" y="348525"/>
            <a:ext cx="748883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Третий </a:t>
            </a:r>
            <a:r>
              <a:rPr lang="ru-RU" sz="2400" dirty="0"/>
              <a:t>блок включает </a:t>
            </a:r>
            <a:r>
              <a:rPr lang="ru-RU" sz="2400" b="1" dirty="0">
                <a:solidFill>
                  <a:srgbClr val="000099"/>
                </a:solidFill>
              </a:rPr>
              <a:t>программное обеспечение </a:t>
            </a:r>
            <a:endParaRPr lang="ru-RU" sz="2400" b="1" dirty="0" smtClean="0">
              <a:solidFill>
                <a:srgbClr val="000099"/>
              </a:solidFill>
            </a:endParaRPr>
          </a:p>
          <a:p>
            <a:r>
              <a:rPr lang="ru-RU" sz="2400" dirty="0" smtClean="0"/>
              <a:t>для </a:t>
            </a:r>
            <a:r>
              <a:rPr lang="ru-RU" sz="2400" dirty="0"/>
              <a:t>использования на уроке </a:t>
            </a:r>
            <a:endParaRPr lang="ru-RU" sz="2400" dirty="0" smtClean="0">
              <a:effectLst/>
            </a:endParaRPr>
          </a:p>
          <a:p>
            <a:endParaRPr lang="ru-RU" sz="2400" dirty="0" smtClean="0"/>
          </a:p>
          <a:p>
            <a:r>
              <a:rPr lang="ru-RU" sz="2400" dirty="0" err="1" smtClean="0"/>
              <a:t>Stellarium</a:t>
            </a:r>
            <a:r>
              <a:rPr lang="ru-RU" sz="2400" dirty="0" smtClean="0"/>
              <a:t> - в масштабе реального времени прорисовывает трехмерное фотореалистичное изображение неба, отображает звезды, созвездия, планеты; имеется карта созвездий со всеми их изображениями, дошедшими до нас от древних.</a:t>
            </a:r>
          </a:p>
          <a:p>
            <a:endParaRPr lang="ru-RU" sz="2400" dirty="0" smtClean="0">
              <a:effectLst/>
            </a:endParaRPr>
          </a:p>
          <a:p>
            <a:r>
              <a:rPr lang="ru-RU" sz="2400" dirty="0" err="1" smtClean="0"/>
              <a:t>StarCalc</a:t>
            </a:r>
            <a:r>
              <a:rPr lang="ru-RU" sz="2400" dirty="0" smtClean="0"/>
              <a:t> - это быстрая астрономическая программа-планетарий, которая позволяет получать изображения звездного неба для любого момента времени и любой точки земного шара как для всей небесной полусферы целиком, так и для её увеличенной части.</a:t>
            </a:r>
            <a:endParaRPr lang="ru-RU" sz="2400" dirty="0" smtClean="0">
              <a:effectLst/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3705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2168" y="348525"/>
            <a:ext cx="748883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Третий </a:t>
            </a:r>
            <a:r>
              <a:rPr lang="ru-RU" sz="2400" dirty="0"/>
              <a:t>блок включает </a:t>
            </a:r>
            <a:r>
              <a:rPr lang="ru-RU" sz="2400" b="1" dirty="0">
                <a:solidFill>
                  <a:srgbClr val="000099"/>
                </a:solidFill>
              </a:rPr>
              <a:t>программное обеспечение </a:t>
            </a:r>
            <a:endParaRPr lang="ru-RU" sz="2400" b="1" dirty="0" smtClean="0">
              <a:solidFill>
                <a:srgbClr val="000099"/>
              </a:solidFill>
            </a:endParaRPr>
          </a:p>
          <a:p>
            <a:r>
              <a:rPr lang="ru-RU" sz="2400" dirty="0" smtClean="0"/>
              <a:t>для </a:t>
            </a:r>
            <a:r>
              <a:rPr lang="ru-RU" sz="2400" dirty="0"/>
              <a:t>использования на уроке </a:t>
            </a:r>
            <a:endParaRPr lang="ru-RU" sz="2400" dirty="0" smtClean="0">
              <a:effectLst/>
            </a:endParaRPr>
          </a:p>
          <a:p>
            <a:endParaRPr lang="ru-RU" sz="2400" dirty="0" smtClean="0"/>
          </a:p>
          <a:p>
            <a:r>
              <a:rPr lang="ru-RU" sz="2400" dirty="0" err="1" smtClean="0"/>
              <a:t>SkySafari</a:t>
            </a:r>
            <a:r>
              <a:rPr lang="ru-RU" sz="2400" dirty="0" smtClean="0"/>
              <a:t>  позволяет изучать небесные объекты </a:t>
            </a:r>
          </a:p>
          <a:p>
            <a:r>
              <a:rPr lang="ru-RU" sz="2400" dirty="0" smtClean="0"/>
              <a:t>из любой точки земного шара в режиме дополненной реальности. </a:t>
            </a:r>
          </a:p>
          <a:p>
            <a:r>
              <a:rPr lang="ru-RU" sz="2400" dirty="0" smtClean="0"/>
              <a:t>Стоит навести смартфон на ту или иную часть неба, и вы увидите карту этого участка космоса:  </a:t>
            </a:r>
          </a:p>
          <a:p>
            <a:r>
              <a:rPr lang="ru-RU" sz="2400" dirty="0" err="1" smtClean="0"/>
              <a:t>SkySafari</a:t>
            </a:r>
            <a:r>
              <a:rPr lang="ru-RU" sz="2400" dirty="0" smtClean="0"/>
              <a:t> ориентируется только по координатам и данным гироскопа. </a:t>
            </a:r>
            <a:endParaRPr lang="ru-RU" sz="2400" dirty="0" smtClean="0">
              <a:effectLst/>
            </a:endParaRPr>
          </a:p>
          <a:p>
            <a:endParaRPr lang="ru-RU" sz="2400" dirty="0" smtClean="0"/>
          </a:p>
          <a:p>
            <a:r>
              <a:rPr lang="ru-RU" sz="2400" dirty="0" smtClean="0"/>
              <a:t>Использование программного обеспечения подразумевает использование компьютеров и как правило кабинета информатики, интерактивной доски, что в свою очередь требует ИКТ грамотности педагога.</a:t>
            </a:r>
            <a:endParaRPr lang="ru-RU" sz="24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8983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144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1" t="9167" r="11918" b="6250"/>
          <a:stretch/>
        </p:blipFill>
        <p:spPr bwMode="auto">
          <a:xfrm>
            <a:off x="0" y="476672"/>
            <a:ext cx="9133294" cy="5661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584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912</Words>
  <Application>Microsoft Office PowerPoint</Application>
  <PresentationFormat>Экран (4:3)</PresentationFormat>
  <Paragraphs>153</Paragraphs>
  <Slides>30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Современный урок астрономии  в условиях реализации ФГОС </vt:lpstr>
      <vt:lpstr>Современное образование в России</vt:lpstr>
      <vt:lpstr>Признанным подходом  в обучении выступает   системно-деятельностный</vt:lpstr>
      <vt:lpstr>На что ориентироваться учителю, конструируя урок,  если содержание уже определено?</vt:lpstr>
      <vt:lpstr>На что ориентироваться учителю, конструируя урок,  если содержание уже определено?</vt:lpstr>
      <vt:lpstr>На что ориентироваться учителю, конструируя урок,  если содержание уже определено?</vt:lpstr>
      <vt:lpstr>Школьный урок — это</vt:lpstr>
      <vt:lpstr>Человек запоминает</vt:lpstr>
      <vt:lpstr>Когда обучающийся  непосредственно участвует  в реальной деятельности на уроке,   в самостоятельной постановке проблем, выработке и принятии решения, формулировке выводов и прогнозов,   он запоминает и усваивает материал на 90 %.   </vt:lpstr>
      <vt:lpstr>Каким должен быть урок?</vt:lpstr>
      <vt:lpstr>Каким должен быть урок?</vt:lpstr>
      <vt:lpstr>Метод «Ассоциации». </vt:lpstr>
      <vt:lpstr>Метод «Ассоциации».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вопросы,  связанные с введением астрономии</vt:lpstr>
      <vt:lpstr>ФГОС определяет содержание предмета «Астрономия»</vt:lpstr>
      <vt:lpstr>ФГОС определяет содержание предмета «Астрономия»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Современный урок астрономии  в условиях реализации ФГОС</dc:title>
  <dc:creator>STK</dc:creator>
  <cp:lastModifiedBy>STK</cp:lastModifiedBy>
  <cp:revision>10</cp:revision>
  <dcterms:created xsi:type="dcterms:W3CDTF">2018-11-01T01:29:40Z</dcterms:created>
  <dcterms:modified xsi:type="dcterms:W3CDTF">2018-11-01T02:51:59Z</dcterms:modified>
</cp:coreProperties>
</file>