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1" r:id="rId5"/>
    <p:sldId id="259" r:id="rId6"/>
    <p:sldId id="261" r:id="rId7"/>
    <p:sldId id="262" r:id="rId8"/>
    <p:sldId id="263" r:id="rId9"/>
    <p:sldId id="264" r:id="rId10"/>
    <p:sldId id="273" r:id="rId11"/>
    <p:sldId id="274" r:id="rId12"/>
    <p:sldId id="276" r:id="rId13"/>
    <p:sldId id="275" r:id="rId14"/>
    <p:sldId id="266" r:id="rId15"/>
    <p:sldId id="267" r:id="rId16"/>
    <p:sldId id="269" r:id="rId17"/>
    <p:sldId id="272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1854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921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2090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1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4985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6203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4798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6694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0413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872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4925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D361A1D-DE6F-4D3F-9FDC-DCD70F426FE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70310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72864A0A-697D-4B30-801B-EE045FBAB5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1796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F041D-7668-495B-92A8-E820697716B7}" type="datetimeFigureOut">
              <a:rPr lang="ru-RU" smtClean="0"/>
              <a:t>07.11.2018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1E105C-0AEC-4BC2-B185-3491A66F040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434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47zwAMJ4x24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&#1086;&#1090;&#1082;&#1088;&#1099;&#1090;&#1099;&#1081;&#1091;&#1088;&#1086;&#1082;.&#1088;&#1092;/%D1%81%D1%82%D0%B0%D1%82%D1%8C%D0%B8/632265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mk.ru/moscow/2018/02/15/uroki-astronomii-v-stolichnoy-shkole-kosmicheski-interesno-i-sovremenno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videouroki.net/razrabotki/urok-ighra-po-astronomii-zviezdnyie-voiny.html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48691" y="177352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Традиционные и инновационные формы проведения уроков по астрономии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81745" y="5541675"/>
            <a:ext cx="9144000" cy="956107"/>
          </a:xfrm>
        </p:spPr>
        <p:txBody>
          <a:bodyPr/>
          <a:lstStyle/>
          <a:p>
            <a:r>
              <a:rPr lang="ru-RU" dirty="0"/>
              <a:t>Подготовила: </a:t>
            </a:r>
            <a:r>
              <a:rPr lang="ru-RU" dirty="0" err="1"/>
              <a:t>Абдрахманова</a:t>
            </a:r>
            <a:r>
              <a:rPr lang="ru-RU" dirty="0"/>
              <a:t> Е.И., учитель МОУ СШ №124 Красноармейского района г. Волгограда, магистрант ВГСПУ</a:t>
            </a:r>
          </a:p>
        </p:txBody>
      </p:sp>
    </p:spTree>
    <p:extLst>
      <p:ext uri="{BB962C8B-B14F-4D97-AF65-F5344CB8AC3E}">
        <p14:creationId xmlns:p14="http://schemas.microsoft.com/office/powerpoint/2010/main" val="22245842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Традиционный урок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ru-RU" sz="4000" b="1" dirty="0"/>
          </a:p>
          <a:p>
            <a:pPr marL="0" indent="0">
              <a:buNone/>
            </a:pPr>
            <a:r>
              <a:rPr lang="ru-RU" sz="4000" dirty="0"/>
              <a:t>решает общеобразовательную задачу - вооружить учеников знаниями и строится в основном на объяснительно-иллюстративном методе</a:t>
            </a:r>
          </a:p>
        </p:txBody>
      </p:sp>
    </p:spTree>
    <p:extLst>
      <p:ext uri="{BB962C8B-B14F-4D97-AF65-F5344CB8AC3E}">
        <p14:creationId xmlns:p14="http://schemas.microsoft.com/office/powerpoint/2010/main" val="143832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Традиционные формы проведения уроков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99654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/>
          </a:p>
          <a:p>
            <a:r>
              <a:rPr lang="ru-RU" sz="3600" dirty="0"/>
              <a:t>Урок изучения нового материала</a:t>
            </a:r>
          </a:p>
          <a:p>
            <a:r>
              <a:rPr lang="ru-RU" sz="3600" dirty="0"/>
              <a:t>Урок закрепления изученного</a:t>
            </a:r>
          </a:p>
          <a:p>
            <a:r>
              <a:rPr lang="ru-RU" sz="3600" dirty="0"/>
              <a:t>Урок применения знаний и умений</a:t>
            </a:r>
          </a:p>
          <a:p>
            <a:r>
              <a:rPr lang="ru-RU" sz="3600" dirty="0"/>
              <a:t>Урок обобщения и систематизации знаний</a:t>
            </a:r>
          </a:p>
          <a:p>
            <a:r>
              <a:rPr lang="ru-RU" sz="3600" dirty="0"/>
              <a:t>Урок проверки и коррекции знаний и умений</a:t>
            </a:r>
          </a:p>
          <a:p>
            <a:r>
              <a:rPr lang="ru-RU" sz="3600" dirty="0"/>
              <a:t>Комбинированный урок</a:t>
            </a:r>
          </a:p>
          <a:p>
            <a:pPr marL="0" indent="0">
              <a:buNone/>
            </a:pP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394154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Положительные и отрицательные стороны традиционной формы обучения</a:t>
            </a:r>
            <a:r>
              <a:rPr lang="ru-RU" dirty="0"/>
              <a:t>.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615975"/>
              </p:ext>
            </p:extLst>
          </p:nvPr>
        </p:nvGraphicFramePr>
        <p:xfrm>
          <a:off x="700088" y="1690688"/>
          <a:ext cx="10515600" cy="43662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23566181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456480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Положительные стороны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Отрицательные стороны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16880267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Систематичность обучения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Шаблонное построение, однообразие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1820805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Упорядоченная, логически правильная подача учебного материала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Нерациональное распределение времени урока. На уроке обеспечивается лишь первоначальная ориентировка в материале, а достижение высоких уровней предполагается за счет домашних заданий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2834357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Организационная четкость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Отсутствие самостоятельности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17369657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Постоянное эмоциональное воздействие личности педагога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Слабая речевая деятельность учащихся, пассивное поведение в целом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22754947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b="0">
                          <a:solidFill>
                            <a:srgbClr val="000000"/>
                          </a:solidFill>
                          <a:effectLst/>
                        </a:rPr>
                        <a:t>Оптимальные затраты ресурсов при массовом обучении</a:t>
                      </a:r>
                    </a:p>
                  </a:txBody>
                  <a:tcPr marL="228600" marR="95250" marT="85725" marB="4762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</a:rPr>
                        <a:t>Слабая обратная связь.</a:t>
                      </a:r>
                    </a:p>
                    <a:p>
                      <a:pPr algn="ctr"/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</a:rPr>
                        <a:t>Усредненный подход.</a:t>
                      </a:r>
                    </a:p>
                    <a:p>
                      <a:pPr algn="ctr"/>
                      <a:r>
                        <a:rPr lang="ru-RU" b="0" dirty="0">
                          <a:solidFill>
                            <a:srgbClr val="000000"/>
                          </a:solidFill>
                          <a:effectLst/>
                        </a:rPr>
                        <a:t>Отсутствие индивидуального обучения</a:t>
                      </a:r>
                    </a:p>
                  </a:txBody>
                  <a:tcPr marL="228600" marR="95250" marT="85725" marB="47625"/>
                </a:tc>
                <a:extLst>
                  <a:ext uri="{0D108BD9-81ED-4DB2-BD59-A6C34878D82A}">
                    <a16:rowId xmlns:a16="http://schemas.microsoft.com/office/drawing/2014/main" val="30768655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54604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Инновационный урок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8679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/>
              <a:t>занятие, имеющее нестандартную, нетрадиционную, гибкую, вариативную структуру и ориентированное на повышение интереса учащихся к обучению посредством новой формы организации их учебной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328655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600" b="1" u="sng"/>
              <a:t>Традиционные и нетрадиционные формы урока (автор Г.К. Селевко</a:t>
            </a:r>
            <a:r>
              <a:rPr lang="ru-RU" altLang="ru-RU" sz="4000" b="1" u="sng"/>
              <a:t>)</a:t>
            </a:r>
            <a:r>
              <a:rPr lang="ru-RU" altLang="ru-RU" sz="4000"/>
              <a:t> </a:t>
            </a:r>
          </a:p>
        </p:txBody>
      </p:sp>
      <p:graphicFrame>
        <p:nvGraphicFramePr>
          <p:cNvPr id="14406" name="Group 70"/>
          <p:cNvGraphicFramePr>
            <a:graphicFrameLocks noGrp="1"/>
          </p:cNvGraphicFramePr>
          <p:nvPr>
            <p:ph type="tbl" idx="1"/>
          </p:nvPr>
        </p:nvGraphicFramePr>
        <p:xfrm>
          <a:off x="1992313" y="1916113"/>
          <a:ext cx="8229600" cy="3911600"/>
        </p:xfrm>
        <a:graphic>
          <a:graphicData uri="http://schemas.openxmlformats.org/drawingml/2006/table">
            <a:tbl>
              <a:tblPr/>
              <a:tblGrid>
                <a:gridCol w="1882775">
                  <a:extLst>
                    <a:ext uri="{9D8B030D-6E8A-4147-A177-3AD203B41FA5}">
                      <a16:colId xmlns:a16="http://schemas.microsoft.com/office/drawing/2014/main" val="3325606583"/>
                    </a:ext>
                  </a:extLst>
                </a:gridCol>
                <a:gridCol w="3024187">
                  <a:extLst>
                    <a:ext uri="{9D8B030D-6E8A-4147-A177-3AD203B41FA5}">
                      <a16:colId xmlns:a16="http://schemas.microsoft.com/office/drawing/2014/main" val="848775739"/>
                    </a:ext>
                  </a:extLst>
                </a:gridCol>
                <a:gridCol w="3322638">
                  <a:extLst>
                    <a:ext uri="{9D8B030D-6E8A-4147-A177-3AD203B41FA5}">
                      <a16:colId xmlns:a16="http://schemas.microsoft.com/office/drawing/2014/main" val="1104763428"/>
                    </a:ext>
                  </a:extLst>
                </a:gridCol>
              </a:tblGrid>
              <a:tr h="8318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Элементы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Традиционный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урок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Нетрадиционный урок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1302214"/>
                  </a:ext>
                </a:extLst>
              </a:tr>
              <a:tr h="11715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Цели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Формирование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знаний, умений и навыков, воспитание личности с заданными свойствами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Развитие личности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учащихся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9099868"/>
                  </a:ext>
                </a:extLst>
              </a:tr>
              <a:tr h="1908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Содержание учебного материала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Соответствует содержанию учебного предмета, информация носит преимущественно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фактологический характер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Выходит за рамки содержания одного предмета (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интеграция знаний),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соответствие материала критериям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проблемности, альтернативности, критичности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845637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0876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47" name="Group 63"/>
          <p:cNvGraphicFramePr>
            <a:graphicFrameLocks noGrp="1"/>
          </p:cNvGraphicFramePr>
          <p:nvPr>
            <p:ph/>
          </p:nvPr>
        </p:nvGraphicFramePr>
        <p:xfrm>
          <a:off x="1524000" y="333375"/>
          <a:ext cx="9144000" cy="6126480"/>
        </p:xfrm>
        <a:graphic>
          <a:graphicData uri="http://schemas.openxmlformats.org/drawingml/2006/table">
            <a:tbl>
              <a:tblPr/>
              <a:tblGrid>
                <a:gridCol w="2252663">
                  <a:extLst>
                    <a:ext uri="{9D8B030D-6E8A-4147-A177-3AD203B41FA5}">
                      <a16:colId xmlns:a16="http://schemas.microsoft.com/office/drawing/2014/main" val="4145918330"/>
                    </a:ext>
                  </a:extLst>
                </a:gridCol>
                <a:gridCol w="3278187">
                  <a:extLst>
                    <a:ext uri="{9D8B030D-6E8A-4147-A177-3AD203B41FA5}">
                      <a16:colId xmlns:a16="http://schemas.microsoft.com/office/drawing/2014/main" val="1459841458"/>
                    </a:ext>
                  </a:extLst>
                </a:gridCol>
                <a:gridCol w="3613150">
                  <a:extLst>
                    <a:ext uri="{9D8B030D-6E8A-4147-A177-3AD203B41FA5}">
                      <a16:colId xmlns:a16="http://schemas.microsoft.com/office/drawing/2014/main" val="2140729310"/>
                    </a:ext>
                  </a:extLst>
                </a:gridCol>
              </a:tblGrid>
              <a:tr h="21463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Методы и формы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учебной деятельности школьников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Преимущественно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репродуктивный характер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учебной деятельности: сообщение готовых знаний, обучение по образцу, индуктивная логика от части к целому, механическое запоминание, вербальное изложение, репродуцированное воспроизведение</a:t>
                      </a: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Формы урока: урок –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учебная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игра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, учебная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дискуссия, исследование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6747276"/>
                  </a:ext>
                </a:extLst>
              </a:tr>
              <a:tr h="14620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Методы и формы работы учителя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Учитель определяет цели урока,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планирует 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деятельность учащихся,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осуществляет итоговый анализ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и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оценивание деятельности школьников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Игровая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(моделирующая), оценочно- дискуссионная, рефлексивная деятельность: “метод прямого доступа”,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проблемно-поисковый метод,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 стимулирования интереса и мотивации учебной деятельности учащегося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59152723"/>
                  </a:ext>
                </a:extLst>
              </a:tr>
              <a:tr h="1463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Деятельность учителя по процессу управления усвоением материала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Инициатива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у учителя,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управление 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и </a:t>
                      </a: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контроль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в его руках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sng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Совместная работа учителя и учащегося</a:t>
                      </a: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в областях целепологания, планирования, анализа (рефлексии) и оценивания результатов учебной деятельности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66967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485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3200" b="1" u="sng"/>
              <a:t>Соотношение традиционных и нетрадиционных форм уроков</a:t>
            </a:r>
          </a:p>
        </p:txBody>
      </p:sp>
      <p:graphicFrame>
        <p:nvGraphicFramePr>
          <p:cNvPr id="29749" name="Group 53"/>
          <p:cNvGraphicFramePr>
            <a:graphicFrameLocks noGrp="1"/>
          </p:cNvGraphicFramePr>
          <p:nvPr>
            <p:ph idx="1"/>
          </p:nvPr>
        </p:nvGraphicFramePr>
        <p:xfrm>
          <a:off x="1981200" y="1600200"/>
          <a:ext cx="8229600" cy="4680268"/>
        </p:xfrm>
        <a:graphic>
          <a:graphicData uri="http://schemas.openxmlformats.org/drawingml/2006/table">
            <a:tbl>
              <a:tblPr/>
              <a:tblGrid>
                <a:gridCol w="2098675">
                  <a:extLst>
                    <a:ext uri="{9D8B030D-6E8A-4147-A177-3AD203B41FA5}">
                      <a16:colId xmlns:a16="http://schemas.microsoft.com/office/drawing/2014/main" val="1328320997"/>
                    </a:ext>
                  </a:extLst>
                </a:gridCol>
                <a:gridCol w="2808288">
                  <a:extLst>
                    <a:ext uri="{9D8B030D-6E8A-4147-A177-3AD203B41FA5}">
                      <a16:colId xmlns:a16="http://schemas.microsoft.com/office/drawing/2014/main" val="3118072879"/>
                    </a:ext>
                  </a:extLst>
                </a:gridCol>
                <a:gridCol w="3322637">
                  <a:extLst>
                    <a:ext uri="{9D8B030D-6E8A-4147-A177-3AD203B41FA5}">
                      <a16:colId xmlns:a16="http://schemas.microsoft.com/office/drawing/2014/main" val="951987966"/>
                    </a:ext>
                  </a:extLst>
                </a:gridCol>
              </a:tblGrid>
              <a:tr h="7556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Элементы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Традиционный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урок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Нетрадиционный урок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4781261"/>
                  </a:ext>
                </a:extLst>
              </a:tr>
              <a:tr h="9239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Цели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формирование знаний, умений и навыков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развитие творческого потенциала личности учащихся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0618426"/>
                  </a:ext>
                </a:extLst>
              </a:tr>
              <a:tr h="14398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Содержание учебного материала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наибольший объем информации, систематичность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более глубокое изучение учебного материала.</a:t>
                      </a:r>
                      <a:b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меньший объем изучаемого материала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9677972"/>
                  </a:ext>
                </a:extLst>
              </a:tr>
              <a:tr h="1533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Процессуальная часть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четкая структура урока.</a:t>
                      </a:r>
                      <a:b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шаблонность, однообразие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внутренние источники мотивации, опора на самоуправляющие механизмы личности.</a:t>
                      </a:r>
                      <a:b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большие затраты времени</a:t>
                      </a: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36377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594685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68" name="Group 48"/>
          <p:cNvGraphicFramePr>
            <a:graphicFrameLocks noGrp="1"/>
          </p:cNvGraphicFramePr>
          <p:nvPr>
            <p:ph/>
          </p:nvPr>
        </p:nvGraphicFramePr>
        <p:xfrm>
          <a:off x="1981200" y="274638"/>
          <a:ext cx="8229600" cy="6125528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78398946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335040903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617016717"/>
                    </a:ext>
                  </a:extLst>
                </a:gridCol>
              </a:tblGrid>
              <a:tr h="195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Организация учебного процесса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низкий уровень самостоятельности, пассивная познавательная позиция, отсутствие возможностей критического мышления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разнообразие форм деятельности, высокий уровень самостоятельности, возможность для формирования критического мышления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8532339"/>
                  </a:ext>
                </a:extLst>
              </a:tr>
              <a:tr h="19494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Методы и формы учебной деятельности школьников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вербальные методы обучения, преобладание монолога учителя</a:t>
                      </a:r>
                      <a:r>
                        <a:rPr kumimoji="0" lang="ru-RU" altLang="ru-RU" sz="2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приоритет стимулирующей деятельности учителя</a:t>
                      </a: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268925"/>
                  </a:ext>
                </a:extLst>
              </a:tr>
              <a:tr h="195103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Методы и формы работы учителя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Достоинства: контроль со стороны учителя за содержанием, ходом урока, его временными рамками</a:t>
                      </a: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Недостатки: меньшие возможности для контроля со стороны учителя</a:t>
                      </a:r>
                      <a:r>
                        <a:rPr kumimoji="0" lang="ru-RU" altLang="ru-RU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7513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9931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17" y="252585"/>
            <a:ext cx="11380763" cy="10791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Инновационные формы проведения уроков по астрономии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3E0ADE9-BA5C-445F-B091-1ED28EFA1603}"/>
              </a:ext>
            </a:extLst>
          </p:cNvPr>
          <p:cNvSpPr txBox="1">
            <a:spLocks/>
          </p:cNvSpPr>
          <p:nvPr/>
        </p:nvSpPr>
        <p:spPr>
          <a:xfrm>
            <a:off x="405618" y="1444239"/>
            <a:ext cx="11380763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Урок – электронный планетарий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http://debenhams.scene7.com/is/image/Debenhams/106010193899?wid=800&amp;hei=800&amp;qlt=95">
            <a:extLst>
              <a:ext uri="{FF2B5EF4-FFF2-40B4-BE49-F238E27FC236}">
                <a16:creationId xmlns:a16="http://schemas.microsoft.com/office/drawing/2014/main" id="{C8A749BC-C2A5-480C-9F8F-1AE1D8B56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11" y="3176415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vostok-sos.org/wp-content/uploads/2015/07/11693817_1621672224745065_6359107034296024719_n.jpg">
            <a:extLst>
              <a:ext uri="{FF2B5EF4-FFF2-40B4-BE49-F238E27FC236}">
                <a16:creationId xmlns:a16="http://schemas.microsoft.com/office/drawing/2014/main" id="{629A84D0-9DD0-4878-80AD-86E785E16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380" y="3732042"/>
            <a:ext cx="381000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cupon.tomsk.ru/general/upload/1149/03573570015187707198362.jpg">
            <a:extLst>
              <a:ext uri="{FF2B5EF4-FFF2-40B4-BE49-F238E27FC236}">
                <a16:creationId xmlns:a16="http://schemas.microsoft.com/office/drawing/2014/main" id="{2364EB7D-3987-4057-B9AE-F54A653F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646" y="3744576"/>
            <a:ext cx="3572745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126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17" y="252585"/>
            <a:ext cx="11380763" cy="10791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Инновационные формы проведения уроков по астрономии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3E0ADE9-BA5C-445F-B091-1ED28EFA1603}"/>
              </a:ext>
            </a:extLst>
          </p:cNvPr>
          <p:cNvSpPr txBox="1">
            <a:spLocks/>
          </p:cNvSpPr>
          <p:nvPr/>
        </p:nvSpPr>
        <p:spPr>
          <a:xfrm>
            <a:off x="604911" y="1444239"/>
            <a:ext cx="111814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Урок самостоятельного приобретения знаний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https://cdnimg.rg.ru/i/gallery/d112b172/19_dd7ff510.jpg">
            <a:extLst>
              <a:ext uri="{FF2B5EF4-FFF2-40B4-BE49-F238E27FC236}">
                <a16:creationId xmlns:a16="http://schemas.microsoft.com/office/drawing/2014/main" id="{A96E8F33-FCD7-4963-8610-69B6AB9A7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137" y="3172355"/>
            <a:ext cx="5147017" cy="343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662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17" y="252585"/>
            <a:ext cx="11380763" cy="10791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Инновационные формы проведения уроков по астрономии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3E0ADE9-BA5C-445F-B091-1ED28EFA1603}"/>
              </a:ext>
            </a:extLst>
          </p:cNvPr>
          <p:cNvSpPr txBox="1">
            <a:spLocks/>
          </p:cNvSpPr>
          <p:nvPr/>
        </p:nvSpPr>
        <p:spPr>
          <a:xfrm>
            <a:off x="604911" y="1444239"/>
            <a:ext cx="111814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Урок проектов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Ð£ÑÐ¾ÐºÐ¸ Ð°ÑÑÑÐ¾Ð½Ð¾Ð¼Ð¸Ð¸ Ð² ÑÑÐ¾Ð»Ð¸ÑÐ½Ð¾Ð¹ ÑÐºÐ¾Ð»Ðµ: ÐºÐ¾ÑÐ¼Ð¸ÑÐµÑÐºÐ¸ Ð¸Ð½ÑÐµÑÐµÑÐ½Ð¾ Ð¸ ÑÐ¾Ð²ÑÐµÐ¼ÐµÐ½Ð½Ð¾">
            <a:extLst>
              <a:ext uri="{FF2B5EF4-FFF2-40B4-BE49-F238E27FC236}">
                <a16:creationId xmlns:a16="http://schemas.microsoft.com/office/drawing/2014/main" id="{652E4518-7524-4B88-B1D2-46D72E46D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9" y="3270905"/>
            <a:ext cx="3952905" cy="296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lawgimn.ru/wp-content/uploads/2017/05/DSC01316.jpg">
            <a:extLst>
              <a:ext uri="{FF2B5EF4-FFF2-40B4-BE49-F238E27FC236}">
                <a16:creationId xmlns:a16="http://schemas.microsoft.com/office/drawing/2014/main" id="{A06B720A-5A0F-45C4-A837-A1655E23C1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3180" y="3113201"/>
            <a:ext cx="3952905" cy="2966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3109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5617" y="252585"/>
            <a:ext cx="11380763" cy="1079114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>
                <a:latin typeface="Arial" panose="020B0604020202020204" pitchFamily="34" charset="0"/>
                <a:cs typeface="Arial" panose="020B0604020202020204" pitchFamily="34" charset="0"/>
              </a:rPr>
              <a:t>Инновационные формы проведения уроков по астрономии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33E0ADE9-BA5C-445F-B091-1ED28EFA1603}"/>
              </a:ext>
            </a:extLst>
          </p:cNvPr>
          <p:cNvSpPr txBox="1">
            <a:spLocks/>
          </p:cNvSpPr>
          <p:nvPr/>
        </p:nvSpPr>
        <p:spPr>
          <a:xfrm>
            <a:off x="604911" y="1444239"/>
            <a:ext cx="111814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000" b="1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Урок – игра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4" name="Picture 4" descr="http://www.astro.websib.ru/sites/default/files/userfiles/dsc_1052.jpg">
            <a:extLst>
              <a:ext uri="{FF2B5EF4-FFF2-40B4-BE49-F238E27FC236}">
                <a16:creationId xmlns:a16="http://schemas.microsoft.com/office/drawing/2014/main" id="{AF619BD9-32CA-4CC6-B494-3B81F21BC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305" y="2882342"/>
            <a:ext cx="5275385" cy="3518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528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8" y="1054786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Урок кроссворд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198" y="2654998"/>
            <a:ext cx="6206198" cy="36453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Урок состоит из следующих компонентов:</a:t>
            </a:r>
          </a:p>
          <a:p>
            <a:r>
              <a:rPr lang="ru-RU" dirty="0"/>
              <a:t>Формулирование задач в кроссворде</a:t>
            </a:r>
          </a:p>
          <a:p>
            <a:r>
              <a:rPr lang="ru-RU" dirty="0"/>
              <a:t>Практическое составление кроссвордов</a:t>
            </a:r>
          </a:p>
          <a:p>
            <a:r>
              <a:rPr lang="ru-RU" dirty="0"/>
              <a:t>Разгадывание заданий</a:t>
            </a:r>
          </a:p>
          <a:p>
            <a:r>
              <a:rPr lang="ru-RU" dirty="0"/>
              <a:t>Определение ключевых слов</a:t>
            </a:r>
          </a:p>
        </p:txBody>
      </p:sp>
      <p:pic>
        <p:nvPicPr>
          <p:cNvPr id="6146" name="Picture 2" descr="http://100-bal.ru/pars_docs/refs/20/19141/19141_html_m88d5bcd.jpg">
            <a:extLst>
              <a:ext uri="{FF2B5EF4-FFF2-40B4-BE49-F238E27FC236}">
                <a16:creationId xmlns:a16="http://schemas.microsoft.com/office/drawing/2014/main" id="{2CF6F531-ECD8-47E9-ABFB-8262852E64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279" y="2704480"/>
            <a:ext cx="4648101" cy="309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4A9CE681-19EC-476C-A60C-5D9BC5E08AE6}"/>
              </a:ext>
            </a:extLst>
          </p:cNvPr>
          <p:cNvSpPr txBox="1">
            <a:spLocks/>
          </p:cNvSpPr>
          <p:nvPr/>
        </p:nvSpPr>
        <p:spPr>
          <a:xfrm>
            <a:off x="405617" y="252585"/>
            <a:ext cx="11380763" cy="10791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>
                <a:latin typeface="Arial" panose="020B0604020202020204" pitchFamily="34" charset="0"/>
                <a:cs typeface="Arial" panose="020B0604020202020204" pitchFamily="34" charset="0"/>
              </a:rPr>
              <a:t>Инновационные формы проведения уроков по астрономии</a:t>
            </a:r>
            <a:endParaRPr lang="ru-RU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8986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Урок-путешествие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188" y="1825625"/>
            <a:ext cx="6672726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Класс делится экипажи, отправляющиеся в путешествие. Станции на которых останавливаются ученики совпадают с названиями изученных тем, на которых дети должны выполнять задачи:</a:t>
            </a:r>
          </a:p>
          <a:p>
            <a:r>
              <a:rPr lang="ru-RU" dirty="0"/>
              <a:t>Найти информацию;</a:t>
            </a:r>
          </a:p>
          <a:p>
            <a:r>
              <a:rPr lang="ru-RU" dirty="0"/>
              <a:t>Изыскать примеры;</a:t>
            </a:r>
          </a:p>
          <a:p>
            <a:r>
              <a:rPr lang="ru-RU" dirty="0"/>
              <a:t>Отгадать загадку;</a:t>
            </a:r>
          </a:p>
          <a:p>
            <a:r>
              <a:rPr lang="ru-RU" dirty="0"/>
              <a:t>Выполнить практическую работу.</a:t>
            </a:r>
          </a:p>
          <a:p>
            <a:pPr marL="0" indent="0">
              <a:buNone/>
            </a:pPr>
            <a:r>
              <a:rPr lang="ru-RU" dirty="0"/>
              <a:t>Итог работы экипажей, прибывающих в пункт назначения делает жюри или учитель.</a:t>
            </a:r>
          </a:p>
          <a:p>
            <a:endParaRPr lang="ru-RU" dirty="0"/>
          </a:p>
        </p:txBody>
      </p:sp>
      <p:pic>
        <p:nvPicPr>
          <p:cNvPr id="7170" name="Picture 2" descr="https://mmedia.ozone.ru/multimedia/toys/1018802881.jpg">
            <a:extLst>
              <a:ext uri="{FF2B5EF4-FFF2-40B4-BE49-F238E27FC236}">
                <a16:creationId xmlns:a16="http://schemas.microsoft.com/office/drawing/2014/main" id="{14914027-4E77-492A-8CC4-3F0F79612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5941" y="2096086"/>
            <a:ext cx="4510871" cy="310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34517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/>
              <a:t>Выводы: </a:t>
            </a:r>
          </a:p>
          <a:p>
            <a:pPr marL="0" indent="0">
              <a:buNone/>
            </a:pPr>
            <a:r>
              <a:rPr lang="ru-RU" sz="4000" dirty="0"/>
              <a:t>Инновационные формы проведения уроков дают возможность не только поднять интерес учащихся к изучаемому предмету, но и развивать их творческую самостоятельность, обучать работе с различными источниками знаний.</a:t>
            </a:r>
          </a:p>
        </p:txBody>
      </p:sp>
    </p:spTree>
    <p:extLst>
      <p:ext uri="{BB962C8B-B14F-4D97-AF65-F5344CB8AC3E}">
        <p14:creationId xmlns:p14="http://schemas.microsoft.com/office/powerpoint/2010/main" val="2157816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7200" b="1" dirty="0"/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2480721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679</Words>
  <Application>Microsoft Office PowerPoint</Application>
  <PresentationFormat>Широкоэкранный</PresentationFormat>
  <Paragraphs>107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Традиционные и инновационные формы проведения уроков по астрономии </vt:lpstr>
      <vt:lpstr>Традиционный урок</vt:lpstr>
      <vt:lpstr>Традиционные формы проведения уроков</vt:lpstr>
      <vt:lpstr>Положительные и отрицательные стороны традиционной формы обучения.</vt:lpstr>
      <vt:lpstr>Инновационный урок</vt:lpstr>
      <vt:lpstr>Традиционные и нетрадиционные формы урока (автор Г.К. Селевко) </vt:lpstr>
      <vt:lpstr>Презентация PowerPoint</vt:lpstr>
      <vt:lpstr>Соотношение традиционных и нетрадиционных форм уроков</vt:lpstr>
      <vt:lpstr>Презентация PowerPoint</vt:lpstr>
      <vt:lpstr>Инновационные формы проведения уроков по астрономии</vt:lpstr>
      <vt:lpstr>Инновационные формы проведения уроков по астрономии</vt:lpstr>
      <vt:lpstr>Инновационные формы проведения уроков по астрономии</vt:lpstr>
      <vt:lpstr>Инновационные формы проведения уроков по астрономии</vt:lpstr>
      <vt:lpstr>Урок кроссворд</vt:lpstr>
      <vt:lpstr>Урок-путешествие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Традиционные и инновационные формы проведения уроков по астрономии </dc:title>
  <dc:creator>Пользователь</dc:creator>
  <cp:lastModifiedBy>Пользователь</cp:lastModifiedBy>
  <cp:revision>20</cp:revision>
  <dcterms:created xsi:type="dcterms:W3CDTF">2018-10-31T14:09:16Z</dcterms:created>
  <dcterms:modified xsi:type="dcterms:W3CDTF">2018-11-07T07:27:23Z</dcterms:modified>
</cp:coreProperties>
</file>