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28BBD787-E498-4656-9155-0022688436AF}" type="datetimeFigureOut">
              <a:rPr lang="ru-RU" smtClean="0"/>
              <a:t>04.10.2020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DFFB65CE-D8D8-439A-9302-9157421DD35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0272" y="4869160"/>
            <a:ext cx="1981200" cy="1828800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Подготовила студентка гр. Д-ПБ-31 </a:t>
            </a:r>
            <a:r>
              <a:rPr lang="ru-RU" dirty="0" err="1" smtClean="0"/>
              <a:t>Нарадько</a:t>
            </a:r>
            <a:r>
              <a:rPr lang="ru-RU" dirty="0" smtClean="0"/>
              <a:t> Дарья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6264696" cy="3528392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V</a:t>
            </a:r>
            <a:r>
              <a:rPr lang="ru-RU" sz="4800" dirty="0" smtClean="0"/>
              <a:t> </a:t>
            </a:r>
            <a:r>
              <a:rPr lang="ru-RU" sz="4800" dirty="0"/>
              <a:t>период становления специального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803506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969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В 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Впервые в истории цивилизации признается не только равенство людей вне зависимости от состояния здоровья и наличия особенностей развития, но и их </a:t>
            </a:r>
            <a:r>
              <a:rPr lang="ru-RU" sz="2000" i="1" dirty="0" smtClean="0"/>
              <a:t>право на самоопределение.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Формируется новое понимание мира как сообщества, включающего различные микросоциумы, от равноправного взаимодействия которых зависит прогресс человечества.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573016"/>
            <a:ext cx="4032448" cy="287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12345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69" y="3429000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 smtClean="0"/>
              <a:t>Началом пятого периода считается время принятия деклараций ООН «О правах умственно отсталых», «О правах инвалидов» </a:t>
            </a:r>
            <a:r>
              <a:rPr lang="ru-RU" sz="2000" dirty="0" smtClean="0"/>
              <a:t>и последовавших за ними национальных антидискриминационных законов об инвалидах и о специальном образовании.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Все педагогические системы новейшего времени возникают в ответ на изменение отношения общества к правам и возможностям детей с особыми проблемами, являясь отрицанием предшествующих форм обучения, ориентированных на предшествующий этап общественного сознания, социально-политических и культурологических взглядов.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608" y="332656"/>
            <a:ext cx="4502274" cy="3001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49396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Ведущей тенденцией развития системы образования детей с особыми потребностями, начиная с 70-х гг., становится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«включение в общий поток» или интеграция;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 </a:t>
            </a:r>
            <a:r>
              <a:rPr lang="ru-RU" sz="2400" dirty="0"/>
              <a:t>п</a:t>
            </a:r>
            <a:r>
              <a:rPr lang="ru-RU" sz="2400" dirty="0" smtClean="0"/>
              <a:t>ереход к интегративным формам обучения </a:t>
            </a:r>
          </a:p>
          <a:p>
            <a:pPr marL="285750" indent="-285750" algn="just">
              <a:buFontTx/>
              <a:buChar char="-"/>
            </a:pPr>
            <a:r>
              <a:rPr lang="ru-RU" sz="2400" i="1" dirty="0" smtClean="0"/>
              <a:t>признание</a:t>
            </a:r>
            <a:r>
              <a:rPr lang="ru-RU" sz="2400" dirty="0" smtClean="0"/>
              <a:t> всех без исключения детей (независимо от степени тяжести нарушения) </a:t>
            </a:r>
            <a:r>
              <a:rPr lang="ru-RU" sz="2400" i="1" dirty="0" smtClean="0"/>
              <a:t>обучаемыми;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кардинальная реконструкция системы специального образования стали следствием демократизации западноевропейского общества; 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развитие тенденций к гарантированному обеспечению прав каждого; 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проведение антидискриминационной политики в условиях экономического подъема;</a:t>
            </a:r>
          </a:p>
          <a:p>
            <a:pPr marL="285750" indent="-285750" algn="just">
              <a:buFontTx/>
              <a:buChar char="-"/>
            </a:pPr>
            <a:r>
              <a:rPr lang="ru-RU" sz="2400" dirty="0" smtClean="0"/>
              <a:t> активный рост благотворительности.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15919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Эксперты ЮНЕСКО на совещании по специальному образованию (1980) утверждают: </a:t>
            </a:r>
            <a:r>
              <a:rPr lang="ru-RU" sz="2000" i="1" dirty="0" smtClean="0"/>
              <a:t>«Главное -- содействовать максимальной интеграции инвалидов в общество. В противном случае возникают нежелательные явления и психологические барьеры».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dirty="0" smtClean="0"/>
              <a:t>Общество, воодушевленное идеями о </a:t>
            </a:r>
            <a:r>
              <a:rPr lang="ru-RU" sz="2000" dirty="0" err="1" smtClean="0"/>
              <a:t>безбарьерном</a:t>
            </a:r>
            <a:r>
              <a:rPr lang="ru-RU" sz="2000" dirty="0" smtClean="0"/>
              <a:t> мире для инвалидов, об интеграции детей с проблемами в общеобразовательные учреждения, выступает за сокращение числа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</a:t>
            </a:r>
            <a:endParaRPr lang="ru-RU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680" y="3501008"/>
            <a:ext cx="4098629" cy="307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98326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6033" y="404664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Вместе с тем на Западе продолжает множиться число особых поселений для лиц с глубокими нарушениями в умственном и физическом развитии, например, таких, как «</a:t>
            </a:r>
            <a:r>
              <a:rPr lang="ru-RU" sz="2000" dirty="0" err="1" smtClean="0"/>
              <a:t>кемпхиллские</a:t>
            </a:r>
            <a:r>
              <a:rPr lang="ru-RU" sz="2000" dirty="0" smtClean="0"/>
              <a:t> деревни». Искусственно создаваемые микросоциумы рассматриваются их создателями как оптимальная модель организации самостоятельной «взрослой» жизни людей с ограниченными возможностями здоровья.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84" y="2564904"/>
            <a:ext cx="5436096" cy="37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8676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4249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В это же время в борьбу за свое право на самоопределение вступают те, кто вчера принадлежал к бесправному меньшинству и за кого принимали решения общество и государство. Так, Всемирная федерация глухих (ВФГ) требует признания всеми странами статуса глухих как самодостаточного меньшинства с уникальным языком и культурой, а также обеспечения для детей с нарушением слуха специального образования на основе родного для них «национального» жестового языка. Провозглашаются идеи о необходимости изучения жестового языка слышащим сообществом для общения с глухими.</a:t>
            </a:r>
          </a:p>
          <a:p>
            <a:endParaRPr lang="ru-RU" sz="2000" dirty="0" smtClean="0"/>
          </a:p>
          <a:p>
            <a:r>
              <a:rPr lang="ru-RU" sz="2000" dirty="0" smtClean="0"/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sz="2000" dirty="0" err="1" smtClean="0"/>
              <a:t>кохлеарной</a:t>
            </a:r>
            <a:r>
              <a:rPr lang="ru-RU" sz="2000" dirty="0" smtClean="0"/>
              <a:t> имплантации), позволяющие </a:t>
            </a:r>
            <a:r>
              <a:rPr lang="ru-RU" sz="2000" dirty="0" err="1" smtClean="0"/>
              <a:t>неслышащему</a:t>
            </a:r>
            <a:r>
              <a:rPr lang="ru-RU" sz="2000" dirty="0" smtClean="0"/>
              <a:t> ребенку слышать, и встречают сопротивление части лиц с нарушением слуха, оценивающих эти разработки как посягательство слышащих на право глухого быть глухим (Всемирный конгресс глухих, 1995).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53364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На шкале периодизации эволюции отношения </a:t>
            </a:r>
            <a:r>
              <a:rPr lang="ru-RU" sz="2000" i="1" dirty="0" smtClean="0"/>
              <a:t>Россия находится в 90-е гг. на фазе перехода от четвертого к пятому периоду</a:t>
            </a:r>
            <a:r>
              <a:rPr lang="ru-RU" sz="2000" dirty="0" smtClean="0"/>
              <a:t>. Об этом свидетельствует ратификация РФ в 1991 г. соответствующих конвенций и деклараций ООН (1971, 1975). Однако в России названный переход не был подготовлен, как в Западной Европе, всем ходом предшествующего эволюционного развития общества. В нашей стране аналогичный переход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г.</a:t>
            </a:r>
            <a:endParaRPr lang="ru-RU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05398"/>
            <a:ext cx="4968552" cy="3322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5480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223" y="332656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На шкале становления и развития систем специального образования Россия находится в 90-е гг. на границе перехода со II на III этап. Кризис перехода усугубляется тем, что в предшествующий период не был достигнут тот уровень развития системы специальных образовательных учреждений и охвата детей, который был достигнут в Западной Европе к моменту перехода на III этап.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0223" y="2492896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Специфичность и сложность данного периода в развитии системы состоит в том, что с 1991 г. одновременно в рамках одной и той же системы специального образования действуют разнонаправленные тенденции и подходы. Одни подходы (и соответственно одни группы специалистов) ориентированы на завершение II этапа в развитии системы, другие (и соответственно другие группы специалистов) -- на революционный переход к III этапу, третьи -- на разработку стратегии эволюционного перехода на III этап развития отечественной системы специального образования.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506688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Наиболее оправданным является эволюционный подход. Признавая, например, интеграцию одной из стратегических задач развития системы специального образования на III этапе, мы должны рассматривать интеграцию лишь как один из возможных и необходимых подходов к образованию детей с отклонениями в развитии, сосуществующих и будущих сосуществовать с другими подходами к образованию этих детей. Учитывая незавершенность предшествующего этапа, в России разрабатывалась модель, которая «работала» бы на продвижение в области интеграции, взаимодействия структур массового и специального образования, но при этом не приводила бы к свертыванию специальных образовательных учреждений, не блокировала бы развитие системы дифференцированного специального образования.</a:t>
            </a:r>
            <a:endParaRPr lang="ru-RU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689" y="3974292"/>
            <a:ext cx="3922613" cy="2614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96504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7346"/>
            <a:ext cx="8568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Заключение</a:t>
            </a:r>
          </a:p>
          <a:p>
            <a:pPr algn="ctr"/>
            <a:endParaRPr lang="ru-RU" sz="2000" dirty="0" smtClean="0"/>
          </a:p>
          <a:p>
            <a:pPr algn="just"/>
            <a:r>
              <a:rPr lang="ru-RU" sz="2000" dirty="0" smtClean="0"/>
              <a:t>Пятый этап - это этап, на котором происходят: свертывание сети специальных учреждений, перестройка организационных основ специального образования, интенсивное внедрение интегративных подходов, детерминированных новым пониманием мировым и европейским сообществом прав меньшинств, формирование новой культурной нормы - уважения к различиям между людьми. </a:t>
            </a:r>
          </a:p>
          <a:p>
            <a:pPr algn="just"/>
            <a:r>
              <a:rPr lang="ru-RU" sz="2000" dirty="0" smtClean="0"/>
              <a:t>Нижней границей современного, пятого периода эволюции можно условно считать время принятия Деклараций ООН «О правах умственно отсталых лиц», «О правах инвалидов» и последовавших за ними национальных антидискриминационных законов об инвалидах и о специальном образовании.</a:t>
            </a:r>
          </a:p>
        </p:txBody>
      </p:sp>
    </p:spTree>
    <p:extLst>
      <p:ext uri="{BB962C8B-B14F-4D97-AF65-F5344CB8AC3E}">
        <p14:creationId xmlns:p14="http://schemas.microsoft.com/office/powerpoint/2010/main" val="2972772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1072" y="2345104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0860453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153</TotalTime>
  <Words>913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Сетка</vt:lpstr>
      <vt:lpstr>V период становления специального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период становления специального образования</dc:title>
  <dc:creator>Дарья Нарадько</dc:creator>
  <cp:lastModifiedBy>Дарья Нарадько</cp:lastModifiedBy>
  <cp:revision>9</cp:revision>
  <dcterms:created xsi:type="dcterms:W3CDTF">2020-10-04T17:21:43Z</dcterms:created>
  <dcterms:modified xsi:type="dcterms:W3CDTF">2020-10-04T19:55:01Z</dcterms:modified>
</cp:coreProperties>
</file>