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  <p:sldId id="257" r:id="rId3"/>
    <p:sldId id="272" r:id="rId4"/>
    <p:sldId id="273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416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296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099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4147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943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412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146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59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140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051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41847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5851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04125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8498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959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762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49287-84DB-4ED7-80F8-6A6364D719A8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3B51B7D-B64E-4FFD-8B8B-0949126CA5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83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F470D0-ECB5-3217-17EE-93840F151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1584" y="1734014"/>
            <a:ext cx="8915399" cy="226278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Федеральной адаптированной образовательной программы (ФАОП)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основного общего образования  (ООО) для обучающихся с ограниченными возможностями здоровья (вариант 1.2)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учебного предмета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br>
              <a:rPr lang="ru-RU" sz="2700" dirty="0"/>
            </a:b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42939903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38AB722-03FC-C912-40CC-8E16F4162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3044" y="862361"/>
            <a:ext cx="9463939" cy="3777622"/>
          </a:xfrm>
        </p:spPr>
        <p:txBody>
          <a:bodyPr>
            <a:normAutofit/>
          </a:bodyPr>
          <a:lstStyle/>
          <a:p>
            <a:pPr algn="just"/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Обязательный минимум содержания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основного общего образования  является гарантом сохранения единого образовательного пространства на территории Российской Федерации.</a:t>
            </a: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553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04893A8-1AC9-A608-63E0-9978602A9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4556" y="367990"/>
            <a:ext cx="9946888" cy="5543232"/>
          </a:xfrm>
        </p:spPr>
        <p:txBody>
          <a:bodyPr>
            <a:normAutofit/>
          </a:bodyPr>
          <a:lstStyle/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предмет «Литература» изучается глухими обучающимися на уровне основного общего образования в пролонгированные сроки (с 5 по 9 доп. классы). Данная дисциплина преемственна по отношению к учебному предмету «Литературное чтение».</a:t>
            </a:r>
          </a:p>
          <a:p>
            <a:pPr algn="just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39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1FC3B0C-DF89-08F7-BB47-9042ED0A8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7718" y="483219"/>
            <a:ext cx="10411792" cy="3777622"/>
          </a:xfrm>
        </p:spPr>
        <p:txBody>
          <a:bodyPr/>
          <a:lstStyle/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5–6 классах (в первый период литературного образования) и 7–8 классах (во второй период литературного образования) содержание курса литературы базируется на сочетании концентрического, историко-хронологического и проблемно-тематического принципов; в 9–9доп классах (в третий период литературного образования) начинается линейный курс, реализуемый на историко-литературной основе.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9873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A9EF1D7-6722-4004-739C-7C0E12041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138" y="193288"/>
            <a:ext cx="8915400" cy="3777622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программе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отражено: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содержание литературного образования;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система знаний и умений;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распределение материала по классам;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 межпредметные связи.</a:t>
            </a: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800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C74CFBA-9F0C-2752-A4D9-9975837A1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926" y="336395"/>
            <a:ext cx="10445247" cy="6185210"/>
          </a:xfrm>
        </p:spPr>
        <p:txBody>
          <a:bodyPr>
            <a:normAutofit/>
          </a:bodyPr>
          <a:lstStyle/>
          <a:p>
            <a:r>
              <a:rPr lang="ru-RU" b="1" dirty="0"/>
              <a:t> </a:t>
            </a:r>
            <a:r>
              <a:rPr lang="ru-RU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Компоненты содержания литературного образования в школе: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Освоение круга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русской и зарубежной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литературы.</a:t>
            </a:r>
          </a:p>
          <a:p>
            <a:pPr lvl="0"/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специфических знаний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литературе: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а)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знание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 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художественных произведений;</a:t>
            </a: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б) теоретико-литературные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знания;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в) историко-литературные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знания.</a:t>
            </a: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Система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читательской деятельности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базовые читательские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умения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работе с художественным   текстом.</a:t>
            </a:r>
          </a:p>
          <a:p>
            <a:pPr lvl="0"/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эмоционально-ценностного отношения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миру и человеку в процессе литературного образования. </a:t>
            </a:r>
          </a:p>
          <a:p>
            <a:pPr marL="0" indent="0">
              <a:buNone/>
            </a:pPr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Итак, изучение литературы начинается в 7 классе.</a:t>
            </a:r>
          </a:p>
        </p:txBody>
      </p:sp>
    </p:spTree>
    <p:extLst>
      <p:ext uri="{BB962C8B-B14F-4D97-AF65-F5344CB8AC3E}">
        <p14:creationId xmlns:p14="http://schemas.microsoft.com/office/powerpoint/2010/main" val="967132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5D55ECE-65A7-4B19-D834-232A90623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0741" y="345688"/>
            <a:ext cx="10036098" cy="665727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этапах (6, 7 – 9доп классы)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литература изучается как самостоятельный пред­мет. </a:t>
            </a: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Развивается читательский опыт, полученный в начальных классах.</a:t>
            </a: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Школьники знакомятся 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художественными произведениями литературы (разнообразными по тематике и жанрам, более сложными по содержанию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Круг чтения составля­ют 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 отечественной и зарубежной литературы разных эпох.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осваивают понятия об образности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 строении художественного произведения: тема, идея, позиция автора, сюжет, композиция.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Литературные герои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рассматриваются в развитии, во взаимосвязи характеров и обстоятельств. </a:t>
            </a: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Школьники знакомятся 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важнейшими моментами творческой истории произведений.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проводятся наблюде­ния над </a:t>
            </a:r>
            <a:r>
              <a:rPr lang="ru-RU" sz="28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родожанровыми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особенностями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литературы.</a:t>
            </a:r>
          </a:p>
          <a:p>
            <a:pPr algn="just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30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7CFBE2E-4597-2898-6970-D70AAA739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209" y="468352"/>
            <a:ext cx="10364452" cy="516673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Школьная программа по литературе предусматривает </a:t>
            </a:r>
            <a:r>
              <a:rPr lang="ru-RU" b="1" dirty="0">
                <a:solidFill>
                  <a:schemeClr val="tx1"/>
                </a:solidFill>
              </a:rPr>
              <a:t>формирование системы знаний,</a:t>
            </a:r>
            <a:r>
              <a:rPr lang="ru-RU" dirty="0">
                <a:solidFill>
                  <a:schemeClr val="tx1"/>
                </a:solidFill>
              </a:rPr>
              <a:t> необходимых учащимся для изучения литературного произведения.</a:t>
            </a:r>
          </a:p>
          <a:p>
            <a:r>
              <a:rPr lang="ru-RU" dirty="0">
                <a:solidFill>
                  <a:schemeClr val="tx1"/>
                </a:solidFill>
              </a:rPr>
              <a:t>Эта система должна включать в</a:t>
            </a:r>
            <a:r>
              <a:rPr lang="ru-RU" cap="small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себя </a:t>
            </a:r>
            <a:r>
              <a:rPr lang="ru-RU" b="1" u="sng" dirty="0">
                <a:solidFill>
                  <a:schemeClr val="tx1"/>
                </a:solidFill>
              </a:rPr>
              <a:t>знания: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1.О жизни и творчестве писателя.</a:t>
            </a:r>
          </a:p>
          <a:p>
            <a:r>
              <a:rPr lang="ru-RU" dirty="0">
                <a:solidFill>
                  <a:schemeClr val="tx1"/>
                </a:solidFill>
              </a:rPr>
              <a:t>2.Об эпохе написания и эпохе отраженной в произведении.</a:t>
            </a:r>
          </a:p>
          <a:p>
            <a:r>
              <a:rPr lang="ru-RU" dirty="0">
                <a:solidFill>
                  <a:schemeClr val="tx1"/>
                </a:solidFill>
              </a:rPr>
              <a:t>      3.О специфике литературного произведения, его композиции, средст­вах</a:t>
            </a:r>
          </a:p>
          <a:p>
            <a:r>
              <a:rPr lang="ru-RU" dirty="0">
                <a:solidFill>
                  <a:schemeClr val="tx1"/>
                </a:solidFill>
              </a:rPr>
              <a:t>        художественной и языковой выразительности.</a:t>
            </a:r>
          </a:p>
          <a:p>
            <a:r>
              <a:rPr lang="ru-RU" dirty="0">
                <a:solidFill>
                  <a:schemeClr val="tx1"/>
                </a:solidFill>
              </a:rPr>
              <a:t>      4. О различных видах искусства.</a:t>
            </a:r>
          </a:p>
          <a:p>
            <a:r>
              <a:rPr lang="ru-RU" dirty="0">
                <a:solidFill>
                  <a:schemeClr val="tx1"/>
                </a:solidFill>
              </a:rPr>
              <a:t>      5. О человеческих чувствах, взаимоотношениях, характерах.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3201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0F3BC9B-B57A-107B-2B20-5E82A84420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7768" y="215590"/>
            <a:ext cx="8915400" cy="3777622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группы знаний учащиеся получают как на уроках, так и во вне­классное время. Кроме знаний, учащиеся должны овладеть рядом </a:t>
            </a:r>
            <a:r>
              <a:rPr lang="ru-RU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умений,</a:t>
            </a: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необходимых дня работы с литературным произведением. Это: </a:t>
            </a:r>
          </a:p>
          <a:p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историко-литературные;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2) логические;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умения эмоционально-эстетического сопереживания;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литературоведческие умения;</a:t>
            </a:r>
            <a:b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речевые умения.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297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7DACA9A-23B4-12CF-E920-D499888C1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8197" y="282497"/>
            <a:ext cx="8915400" cy="3777622"/>
          </a:xfrm>
        </p:spPr>
        <p:txBody>
          <a:bodyPr/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Историко-литературные умения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способствуют правильному осмысле­нию происходящих событий, пониманию мировоззрения литературных ге­роев и автора,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Логические умения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необходимы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анализа отдельных эпизодов и произведений в целом, а так же для умения делать обобщение по теме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проблематике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произведения; помогают осмыслить сюжет, систему образов, композицию произведения.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0018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34C8D0A-4AD9-63F4-C377-E0F6AB10B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3405" y="460917"/>
            <a:ext cx="10121861" cy="4523678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эмоционально-эстетического сопереживания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позволяют уча­щимся не только понять духовный мир литературных героев, но и осмыс­лить собственные чувства.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Литературоведческие умения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заключаются в овладении элементами теории литературы и позволяют глубже осмыслить литературные произве­дения.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умения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проявляются в устных и письменных высказываниях по поводу прочитанного, в правильном употреблении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общественно- исто­рической и морально- этической лексики, в использовании выразительных средств.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001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566D8BF-B227-412A-B775-FC7D22867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1944" y="572429"/>
            <a:ext cx="8915400" cy="3777622"/>
          </a:xfrm>
        </p:spPr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занятий по литературе предполагает:</a:t>
            </a:r>
          </a:p>
          <a:p>
            <a:pPr lvl="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уроков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классного чтения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уроков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внеклассного чтения;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уроков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речи;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произведениями искусства –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живописи, кино, театра.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1059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C83CBB2-3C24-CB61-7063-19815DF4F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424" y="345688"/>
            <a:ext cx="10894742" cy="585439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Литературное развитие осуществляется и путем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внеклассного чтения,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систематического и дополнительного, и обязательного контролируемого  учителем, а также свободного чтения.</a:t>
            </a:r>
          </a:p>
          <a:p>
            <a:pPr>
              <a:lnSpc>
                <a:spcPct val="11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этим в программе («Литература. 1 – 11 классы». Составители: В.Г. Горецкий, Т.Ф. Курдюмова, В.Я.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Коровина.М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«Просвещение»,1997 г.) выделяются </a:t>
            </a:r>
          </a:p>
          <a:p>
            <a:pPr>
              <a:lnSpc>
                <a:spcPct val="110000"/>
              </a:lnSpc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списка литературы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1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произведения «Для чтения и изучения» -  для классного чтения, которые читаются и изучаются всеми учениками в обязательном порядке;</a:t>
            </a:r>
          </a:p>
          <a:p>
            <a:pPr>
              <a:lnSpc>
                <a:spcPct val="11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произведения «Для чтения и обсуждения» - для дополнительного, но обязательного внеклассного чтения;</a:t>
            </a:r>
          </a:p>
          <a:p>
            <a:pPr>
              <a:lnSpc>
                <a:spcPct val="11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произведения «Для самостоятельного чтения» - для свободного чтения, индивидуального выбора.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1021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4A1261F-CF80-F5DC-3205-CFE5BF8B78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834" y="347546"/>
            <a:ext cx="10367188" cy="6162907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руководства внеклассным чтением в программе предусматривается определенное количество часов.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Уроки литературы неразрывно связаны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уроками развития речи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поэтому в программе отведены часы на развитие речи, в связи с изучаемыми произведениями.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материале прочитанного планируются: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сочинения, изложения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пересказы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разной форме,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литературных героев,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отзывы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прочитанном,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творчески-грамматического характера</a:t>
            </a:r>
          </a:p>
        </p:txBody>
      </p:sp>
    </p:spTree>
    <p:extLst>
      <p:ext uri="{BB962C8B-B14F-4D97-AF65-F5344CB8AC3E}">
        <p14:creationId xmlns:p14="http://schemas.microsoft.com/office/powerpoint/2010/main" val="382981033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Легкий дым</Template>
  <TotalTime>30</TotalTime>
  <Words>849</Words>
  <Application>Microsoft Office PowerPoint</Application>
  <PresentationFormat>Широкоэкранный</PresentationFormat>
  <Paragraphs>63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Times New Roman</vt:lpstr>
      <vt:lpstr>Wingdings 3</vt:lpstr>
      <vt:lpstr>Легкий дым</vt:lpstr>
      <vt:lpstr>Характеристика Федеральной адаптированной образовательной программы (ФАОП) основного общего образования  (ООО) для обучающихся с ограниченными возможностями здоровья (вариант 1.2)  учебного предмета Литература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Daria Noskova</dc:creator>
  <cp:lastModifiedBy>Daria Noskova</cp:lastModifiedBy>
  <cp:revision>1</cp:revision>
  <dcterms:created xsi:type="dcterms:W3CDTF">2026-10-12T17:11:19Z</dcterms:created>
  <dcterms:modified xsi:type="dcterms:W3CDTF">2026-10-12T17:41:49Z</dcterms:modified>
</cp:coreProperties>
</file>