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73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59" r:id="rId12"/>
    <p:sldId id="274" r:id="rId13"/>
    <p:sldId id="257" r:id="rId14"/>
    <p:sldId id="258" r:id="rId15"/>
    <p:sldId id="275" r:id="rId16"/>
    <p:sldId id="27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963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53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879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452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66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756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797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7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297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825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874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605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69723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961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4975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570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0187B-BA85-4D58-A63F-8748B97A04D8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20996DB-B69E-472F-B110-79EC7B0C6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050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5E7332-B43E-F8D6-E729-49E8840BE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69843" y="1407076"/>
            <a:ext cx="10517813" cy="1646302"/>
          </a:xfrm>
        </p:spPr>
        <p:txBody>
          <a:bodyPr/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Направления и планирование воспитательной работы с детьми с нарушением  слуха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7FA6909C-A83C-AE8D-91F7-02BB12A68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816" y="3053378"/>
            <a:ext cx="6687322" cy="3935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9451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3089" y="226142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Направления воспитательной работы, осуществляемой   с детьми с нарушением слуха</a:t>
            </a:r>
          </a:p>
        </p:txBody>
      </p:sp>
      <p:sp>
        <p:nvSpPr>
          <p:cNvPr id="6" name="Объект 2"/>
          <p:cNvSpPr txBox="1">
            <a:spLocks noGrp="1"/>
          </p:cNvSpPr>
          <p:nvPr>
            <p:ph idx="1"/>
          </p:nvPr>
        </p:nvSpPr>
        <p:spPr>
          <a:xfrm>
            <a:off x="677334" y="1873045"/>
            <a:ext cx="8596668" cy="476372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R="121920" indent="0" algn="just">
              <a:lnSpc>
                <a:spcPct val="150000"/>
              </a:lnSpc>
              <a:buNone/>
            </a:pPr>
            <a:r>
              <a:rPr lang="ru-RU" sz="2600" dirty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Традиционными составными частями воспитания назы­вают: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 умственное, 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физическое, 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трудовое и политехническое,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 нравственное, 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эстетическое. </a:t>
            </a:r>
          </a:p>
          <a:p>
            <a:pPr marR="121920" indent="0" algn="just">
              <a:lnSpc>
                <a:spcPct val="150000"/>
              </a:lnSpc>
              <a:buNone/>
            </a:pPr>
            <a:r>
              <a:rPr lang="ru-RU" sz="2600" dirty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Аналогичные составные части выделяются уже в древнейших философских системах, затра­гивающих проблемы воспитания.</a:t>
            </a:r>
            <a:endParaRPr lang="ru-RU" sz="2600" dirty="0">
              <a:solidFill>
                <a:schemeClr val="tx1"/>
              </a:solidFill>
              <a:latin typeface="Arial Black"/>
              <a:ea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085" y="2433485"/>
            <a:ext cx="4204652" cy="297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572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A1238D-78C5-8454-712C-82365CC54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Умственное воспитание детей с нарушением слуха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B9F7F7-5D9F-E280-E6DB-470BE74E7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172" y="1820247"/>
            <a:ext cx="9585505" cy="4814728"/>
          </a:xfrm>
        </p:spPr>
        <p:txBody>
          <a:bodyPr/>
          <a:lstStyle/>
          <a:p>
            <a:pPr indent="457200" algn="just">
              <a:spcBef>
                <a:spcPts val="0"/>
              </a:spcBef>
              <a:buNone/>
            </a:pP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Умственное воспитание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вооружает детей с нарушениями слуха системой знаний основ наук. В ходе и в результате усво­ения научных знаний закладываются основы научного миро­воззрения. 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Мировоззрение</a:t>
            </a:r>
            <a:r>
              <a:rPr lang="ru-RU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— это система взглядов человека на природу, общество, труд, познание.</a:t>
            </a:r>
            <a:endParaRPr lang="ru-RU" sz="2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Bef>
                <a:spcPts val="0"/>
              </a:spcBef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Оно предполагает глубокое понимание явлений природы и общественной жизни, формирование умения сознательно объяснять эти явления и определять свое отношение к ним: умение сознательно строить свою жизнь, работать, органичес­ки сочетая идеи с делами.</a:t>
            </a:r>
            <a:endParaRPr lang="ru-RU" sz="2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Сознательное усвоение системы знаний содействует раз­витию 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логического мышления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памяти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внимания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вообра­жения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умственных способностей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</a:t>
            </a:r>
            <a:r>
              <a:rPr lang="ru-RU" sz="2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развитию склонностей и дарований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.</a:t>
            </a:r>
            <a:endParaRPr lang="ru-RU" sz="2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4195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667C523-2805-9C7C-3952-94A0109E2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299" y="231428"/>
            <a:ext cx="8596668" cy="3880773"/>
          </a:xfrm>
        </p:spPr>
        <p:txBody>
          <a:bodyPr/>
          <a:lstStyle/>
          <a:p>
            <a:pPr marL="237490" indent="457200" algn="just">
              <a:spcBef>
                <a:spcPts val="0"/>
              </a:spcBef>
              <a:buNone/>
              <a:tabLst>
                <a:tab pos="414338" algn="l"/>
                <a:tab pos="2776538" algn="l"/>
              </a:tabLst>
            </a:pP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задачи умственного воспитания входят:</a:t>
            </a:r>
            <a:endParaRPr lang="ru-RU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14338" algn="l"/>
                <a:tab pos="2776538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Усвоение определенного объема научных знаний.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14338" algn="l"/>
                <a:tab pos="2776538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приемов интеллектуальной деятельности, развитие способностей и дарований.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14338" algn="l"/>
                <a:tab pos="2776538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познавательных интересов, познаватель­ной активности.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14338" algn="l"/>
                <a:tab pos="2776538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потребности постоянно пополнять свои знание, повышать уровень образовательной и специальной под­готовки.</a:t>
            </a:r>
          </a:p>
          <a:p>
            <a:endParaRPr lang="ru-RU" dirty="0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D36BD8CA-7FA6-F089-CC6C-36F9FA95D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219" y="3595474"/>
            <a:ext cx="3933167" cy="284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474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5F8374-BC93-5513-1A38-A2B13AAD7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137" y="3448"/>
            <a:ext cx="8596668" cy="1320800"/>
          </a:xfrm>
        </p:spPr>
        <p:txBody>
          <a:bodyPr/>
          <a:lstStyle/>
          <a:p>
            <a:pPr algn="ctr"/>
            <a:r>
              <a:rPr lang="ru-RU" dirty="0"/>
              <a:t>Физическое воспитание детей с нарушением слуха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F16D6F-2D15-17BC-0DD6-1E8E3F117B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806" y="1027686"/>
            <a:ext cx="9336461" cy="3880773"/>
          </a:xfrm>
        </p:spPr>
        <p:txBody>
          <a:bodyPr>
            <a:normAutofit/>
          </a:bodyPr>
          <a:lstStyle/>
          <a:p>
            <a:pPr algn="just"/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Физическое воспитание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— неотъемлемая составная часть воспитательной системы. Современное общество требует физи­чески крепкого молодого поколения, способного с высокой производительностью и самоотдачей трудиться в разных про­изводственных сферах деятельности, переносить повышен­ные нагрузки. </a:t>
            </a:r>
          </a:p>
          <a:p>
            <a:pPr algn="just"/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Физическое воспитание также способствует выработке у молодежи качеств, необходимых для успешной умственной и трудовой деятельности. 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E3F2561C-8393-CE4E-8518-6BCFF1104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07" y="4164228"/>
            <a:ext cx="3518829" cy="253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208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A0BB73-4CDB-2117-5155-EDF922C91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821" y="265272"/>
            <a:ext cx="8596668" cy="1320800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Задачи физического воспитания:</a:t>
            </a:r>
            <a:br>
              <a:rPr lang="ru-RU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1D4F8C-7F40-E399-DE03-CFC3F1980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5352" y="760960"/>
            <a:ext cx="9576486" cy="3880773"/>
          </a:xfrm>
        </p:spPr>
        <p:txBody>
          <a:bodyPr/>
          <a:lstStyle/>
          <a:p>
            <a:pPr marL="342900" lvl="0"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3307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Коррекция недостатков физического развития и мотори­ки детей с нарушением слуха.</a:t>
            </a:r>
          </a:p>
          <a:p>
            <a:pPr marL="342900" lvl="0"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3307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Укрепление здоровья, грамотное физическое развитие (силы, ловкости, выносливости и др.).</a:t>
            </a:r>
          </a:p>
          <a:p>
            <a:pPr marL="342900" lvl="0"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3307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умственной и физической работоспособ­ности.</a:t>
            </a:r>
          </a:p>
          <a:p>
            <a:pPr marL="342900" lvl="0"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3307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и совершенствование основных двигательных качеств.</a:t>
            </a:r>
          </a:p>
          <a:p>
            <a:pPr marL="342900" lvl="0"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3307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Обучение новым видам движений, свойственным различ­ным видам трудовой и интеллектуальной деятельности.</a:t>
            </a:r>
          </a:p>
          <a:p>
            <a:endParaRPr lang="ru-RU" dirty="0"/>
          </a:p>
        </p:txBody>
      </p:sp>
      <p:sp>
        <p:nvSpPr>
          <p:cNvPr id="4" name="AutoShape 2" descr="Picture background">
            <a:extLst>
              <a:ext uri="{FF2B5EF4-FFF2-40B4-BE49-F238E27FC236}">
                <a16:creationId xmlns:a16="http://schemas.microsoft.com/office/drawing/2014/main" id="{4C1471A1-5D9B-D7AE-E472-47EDEFAFAD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Picture background">
            <a:extLst>
              <a:ext uri="{FF2B5EF4-FFF2-40B4-BE49-F238E27FC236}">
                <a16:creationId xmlns:a16="http://schemas.microsoft.com/office/drawing/2014/main" id="{E93B7491-C510-D9DD-C3F9-1F2731A3E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995" y="3830860"/>
            <a:ext cx="4498417" cy="299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36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C31DBF-5DC2-CF26-9B8C-E59D8E8D2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1320800"/>
          </a:xfrm>
        </p:spPr>
        <p:txBody>
          <a:bodyPr/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Трудовое воспитание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детей с нарушением слуха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A18070-F5E4-909D-856D-084B1EF0B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32687"/>
            <a:ext cx="9319282" cy="3880773"/>
          </a:xfrm>
        </p:spPr>
        <p:txBody>
          <a:bodyPr/>
          <a:lstStyle/>
          <a:p>
            <a:pPr algn="just"/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Перестройка школы потребовала эффективного решения задач трудового воспитания. </a:t>
            </a:r>
          </a:p>
          <a:p>
            <a:pPr algn="just"/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Труд в школе, в том числе и познавательный, должен представлять собой целенаправленную, осмысленную, разнообразную де­ятельность, имеющую личностную и социальную направлен­ность, учитывающую возрастные психофизиологические осо­бенности учеников.</a:t>
            </a:r>
          </a:p>
          <a:p>
            <a:pPr algn="just"/>
            <a:endParaRPr lang="ru-RU" dirty="0"/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E1482603-40C2-D0D7-6D95-BEC88C3E3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234" y="3702635"/>
            <a:ext cx="4796867" cy="302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198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F955B1-49DA-4F15-27B1-5888638ED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451" y="200722"/>
            <a:ext cx="8596668" cy="1320800"/>
          </a:xfrm>
        </p:spPr>
        <p:txBody>
          <a:bodyPr/>
          <a:lstStyle/>
          <a:p>
            <a:pPr algn="ctr"/>
            <a:r>
              <a:rPr lang="ru-RU" dirty="0"/>
              <a:t>Задачи трудового воспитания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6DAF1C-DE3C-6FE0-417F-28451C969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791737"/>
            <a:ext cx="9392218" cy="5865541"/>
          </a:xfrm>
        </p:spPr>
        <p:txBody>
          <a:bodyPr>
            <a:normAutofit fontScale="92500" lnSpcReduction="20000"/>
          </a:bodyPr>
          <a:lstStyle/>
          <a:p>
            <a:pPr algn="just">
              <a:spcBef>
                <a:spcPts val="0"/>
              </a:spcBef>
            </a:pPr>
            <a: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у детей с нарушениями слуха навыки трудовой деятельности, умения выполнять трудовые процессы. </a:t>
            </a:r>
          </a:p>
          <a:p>
            <a:pPr algn="just">
              <a:spcBef>
                <a:spcPts val="0"/>
              </a:spcBef>
            </a:pPr>
            <a: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интерес к труду взрослых, положительное к нему отношение; </a:t>
            </a:r>
          </a:p>
          <a:p>
            <a:pPr algn="just">
              <a:spcBef>
                <a:spcPts val="0"/>
              </a:spcBef>
            </a:pPr>
            <a: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бережное отношение к результатам труда взрослых, уважение к тру­дящемуся человеку, стремление и умение оказывать ему посильную помощь, подражать ему в собственной трудовой деятельности.</a:t>
            </a:r>
          </a:p>
          <a:p>
            <a:pPr algn="just">
              <a:spcBef>
                <a:spcPts val="0"/>
              </a:spcBef>
            </a:pPr>
            <a: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воспитывать личность в процессе его собс­твенной трудовой деятельности (ответственность, самостоя­тельность, настойчивость, целеустремленность, инициатив­ность, выдержка, терпение);</a:t>
            </a:r>
          </a:p>
          <a:p>
            <a:pPr algn="just">
              <a:spcBef>
                <a:spcPts val="0"/>
              </a:spcBef>
            </a:pPr>
            <a: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формировать основы трудолюбия (привычка к труду; готовность участвовать в труде по необхо­димости, не избегая неприятной работы, умение доводить дело до конца); </a:t>
            </a:r>
          </a:p>
          <a:p>
            <a:pPr algn="just">
              <a:spcBef>
                <a:spcPts val="0"/>
              </a:spcBef>
            </a:pPr>
            <a: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воспитывать доброжелательное отношение детей друг к другу в процессе труда (умение работать дружно, требо­вательно относиться к себе и товарищам, оказывать помощь, исправлять ошибки).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52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4746C1-88C2-2AE2-0795-66771BC9C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1320800"/>
          </a:xfrm>
        </p:spPr>
        <p:txBody>
          <a:bodyPr/>
          <a:lstStyle/>
          <a:p>
            <a:pPr algn="ctr"/>
            <a:r>
              <a:rPr lang="ru-RU" dirty="0"/>
              <a:t>Нравственное воспитание детей с нарушением слуха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3B44D4-8000-47EE-1FCD-DA32F1BB7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842" y="1258546"/>
            <a:ext cx="9347612" cy="3880773"/>
          </a:xfrm>
        </p:spPr>
        <p:txBody>
          <a:bodyPr>
            <a:normAutofit/>
          </a:bodyPr>
          <a:lstStyle/>
          <a:p>
            <a:pPr algn="just"/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Нравственное воспитание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— необходимая важная часть вос­питания, нацеленная на формирование морали у человека. Под 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моралью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 понимают исторически сложившиеся нормы и правила поведения человека, определяющие его отношение к обществу, людям, труду. </a:t>
            </a:r>
          </a:p>
          <a:p>
            <a:pPr algn="just"/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Нравственность — это внутренняя мораль, мораль не показная, не для других — для себя. Важнее всего формиро­вать глубокую человеческую нравственность. 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896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5490243-1BA8-4A59-F8B3-360F405B0A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637" y="465604"/>
            <a:ext cx="8596668" cy="3880773"/>
          </a:xfrm>
        </p:spPr>
        <p:txBody>
          <a:bodyPr/>
          <a:lstStyle/>
          <a:p>
            <a:pPr algn="just"/>
            <a:r>
              <a:rPr lang="ru-RU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Нравственное вос­питание решает такие задачи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как:</a:t>
            </a:r>
          </a:p>
          <a:p>
            <a:pPr algn="just"/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формирование нравственных понятий, </a:t>
            </a:r>
          </a:p>
          <a:p>
            <a:pPr algn="just"/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суждений, </a:t>
            </a:r>
          </a:p>
          <a:p>
            <a:pPr algn="just"/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чувств и убеждений, </a:t>
            </a:r>
          </a:p>
          <a:p>
            <a:pPr algn="just"/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навыков и привычек поведения, соответствующих нормам общества.</a:t>
            </a:r>
          </a:p>
          <a:p>
            <a:pPr algn="just"/>
            <a:endParaRPr lang="ru-RU" dirty="0"/>
          </a:p>
        </p:txBody>
      </p:sp>
      <p:pic>
        <p:nvPicPr>
          <p:cNvPr id="2" name="Picture 2" descr="Picture background">
            <a:extLst>
              <a:ext uri="{FF2B5EF4-FFF2-40B4-BE49-F238E27FC236}">
                <a16:creationId xmlns:a16="http://schemas.microsoft.com/office/drawing/2014/main" id="{A042ABCD-4F48-F3BB-852A-D29CD57F9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737" y="2782612"/>
            <a:ext cx="4181046" cy="407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67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D26A70-2524-0D1F-776A-FA1CB0FEA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Эстетическое воспитание детей с нарушением слуха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C84511-DD6C-2891-5510-0443E897DB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821" y="1803750"/>
            <a:ext cx="8596668" cy="3880773"/>
          </a:xfrm>
        </p:spPr>
        <p:txBody>
          <a:bodyPr/>
          <a:lstStyle/>
          <a:p>
            <a:pPr indent="457200" algn="just">
              <a:spcBef>
                <a:spcPts val="0"/>
              </a:spcBef>
              <a:buNone/>
            </a:pPr>
            <a:r>
              <a:rPr lang="ru-RU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Эстетическое воспитание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еще один базовый компо­нент цели воспитания и воспитательной системы, обобщаю­щий развитие эстетических идеалов, потребностей и вкусов у воспитанников. Задачи эстетического воспитания условно можно разделить на две группы — </a:t>
            </a:r>
            <a:r>
              <a:rPr lang="ru-RU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приобретение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теоретиче­ских знаний и </a:t>
            </a:r>
            <a:r>
              <a:rPr lang="ru-RU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практических умений. Первая группа задач решает вопросы приобщения к эстетическим ценностям, а вторая — активного включения в эстетическую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5903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F9217-E34E-1B38-6994-DFD32A325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961" y="201827"/>
            <a:ext cx="8596668" cy="1320800"/>
          </a:xfrm>
        </p:spPr>
        <p:txBody>
          <a:bodyPr/>
          <a:lstStyle/>
          <a:p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Задачи эстетического воспитания:</a:t>
            </a:r>
            <a:br>
              <a:rPr lang="ru-RU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D4CB7F-609D-ECF3-5A2C-006DEAC3C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67" y="862227"/>
            <a:ext cx="8596668" cy="3880773"/>
          </a:xfrm>
        </p:spPr>
        <p:txBody>
          <a:bodyPr>
            <a:normAutofit lnSpcReduction="10000"/>
          </a:bodyPr>
          <a:lstStyle/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50850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эстетических чувств, знаний и эстетичес­кой культуры в целом.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50850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Овладение эстетическим и культурным наследием про­шлого.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50850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эстетического отношения к действитель­ности.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50850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потребности строить жизнь и деятельность по законам красоты.</a:t>
            </a:r>
          </a:p>
          <a:p>
            <a:pPr marL="133985"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включения в эстетическую деятельность предпола­гают активное участие каждого воспитанника в созидании пре­красного своими руками: практические занятия живописью, музыкой, хореографией, участие в творческих объединениях,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группах,студиях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т.п.</a:t>
            </a:r>
          </a:p>
          <a:p>
            <a:endParaRPr lang="ru-RU" dirty="0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4E3197B3-14EF-5F70-0A4D-576EF5500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000" y="4293320"/>
            <a:ext cx="3852476" cy="256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406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BAB70F-B058-B277-49EC-F2E7F2E9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Перспективное планирование воспитательной работы</a:t>
            </a:r>
            <a:br>
              <a:rPr lang="ru-RU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EFA0C0-FF3C-DE6A-910C-D82339C8FA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9229"/>
            <a:ext cx="9604090" cy="4402133"/>
          </a:xfrm>
        </p:spPr>
        <p:txBody>
          <a:bodyPr/>
          <a:lstStyle/>
          <a:p>
            <a:pPr indent="457200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 специальных (коррекционных) учебных учреждениях I—II вида вся воспитательная работа тщательно планируется. Трудно себе представить жизнедеятельность образовательного учреждения без:</a:t>
            </a:r>
            <a:endParaRPr lang="ru-RU" sz="2400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6576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перспективного и календарного планов работы;</a:t>
            </a:r>
            <a:endParaRPr lang="ru-RU" sz="2400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6576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плана подготовки и проведения школьных меропри­ятий;</a:t>
            </a:r>
            <a:endParaRPr lang="ru-RU" sz="2400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6576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рабочего плана руководителя учреждения и его замести­телей;</a:t>
            </a:r>
            <a:endParaRPr lang="ru-RU" sz="2400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6576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плана работы с родителями и ученическим самоуправле­нием;</a:t>
            </a:r>
            <a:endParaRPr lang="ru-RU" sz="2400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2730" indent="457200" algn="just">
              <a:spcBef>
                <a:spcPts val="0"/>
              </a:spcBef>
              <a:tabLst>
                <a:tab pos="40259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•	плана воспитательной работы в классе. </a:t>
            </a:r>
            <a:endParaRPr lang="ru-RU" sz="2400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6933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5E47A71-E2ED-57D4-DD74-F1D9620E1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12" y="447348"/>
            <a:ext cx="9868829" cy="5963303"/>
          </a:xfrm>
        </p:spPr>
        <p:txBody>
          <a:bodyPr>
            <a:normAutofit/>
          </a:bodyPr>
          <a:lstStyle/>
          <a:p>
            <a:pPr indent="457200" algn="just">
              <a:spcBef>
                <a:spcPts val="0"/>
              </a:spcBef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Педагогическому плани­рованию присущи следующие функции:</a:t>
            </a:r>
            <a:endParaRPr lang="ru-RU" sz="2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20040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направляющая, связанная с определением в процессе планирования сферы воспитательной работы, цели и содержа­ния педагогической деятельности, ее предмета, конкретных направлений и видов;</a:t>
            </a:r>
            <a:endParaRPr lang="ru-RU" sz="2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20040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прогнозирующая, заключающаяся в том, что в ходе раз­работки плана формируется педагогический замысел, проек­тируется будущее воспитательной системы, прогнозируются результаты ее функционирования и развития;</a:t>
            </a:r>
            <a:endParaRPr lang="ru-RU" sz="2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9218" name="Picture 2" descr="Picture background">
            <a:extLst>
              <a:ext uri="{FF2B5EF4-FFF2-40B4-BE49-F238E27FC236}">
                <a16:creationId xmlns:a16="http://schemas.microsoft.com/office/drawing/2014/main" id="{634F94E3-5C8F-2480-1D0F-1E3423FC6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441" y="3428999"/>
            <a:ext cx="69342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876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D0C359F-C9EE-FE8B-5F1C-D882131B0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349" y="135923"/>
            <a:ext cx="10011261" cy="6722077"/>
          </a:xfrm>
        </p:spPr>
        <p:txBody>
          <a:bodyPr>
            <a:normAutofit/>
          </a:bodyPr>
          <a:lstStyle/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2004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координирующая (организаторская), позволяющая сурдопедагогам с помощью обоснованных и рациональных действий в планировании получить ответ на вопросы: кто, где, когда и что должен делать в процессе воспитательной ра­боты;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20040" algn="l"/>
              </a:tabLst>
            </a:pPr>
            <a:endParaRPr lang="ru-RU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9403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контрольная, предоставляющая педагогическому кол­лективу или отдельному звену возможность с помощью дей­ствий планирования и контроля проверять и корректировать траекторию пути достижения намеченной цели в области воспитательной работы;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94030" algn="l"/>
              </a:tabLst>
            </a:pPr>
            <a:endParaRPr lang="ru-RU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494030" algn="l"/>
              </a:tabLst>
            </a:pP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репродуктивная (воспроизводящая), предполагающая, что через некоторый промежуток времени по плану можно восстановить содержание и объем выполненной работы в сфере воспитания.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3900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FE8EA93-0F90-D4B3-7E35-6BD589FF9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891" y="331789"/>
            <a:ext cx="9671298" cy="6106081"/>
          </a:xfrm>
        </p:spPr>
        <p:txBody>
          <a:bodyPr>
            <a:normAutofit/>
          </a:bodyPr>
          <a:lstStyle/>
          <a:p>
            <a:pPr marL="143510" indent="457200" algn="just">
              <a:spcBef>
                <a:spcPts val="0"/>
              </a:spcBef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Содержание должно быть реализовано основными 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сред­ствами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воспитания, к которым можно отнести: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деятельность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общение,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отношение.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3985" indent="457200" algn="just">
              <a:spcBef>
                <a:spcPts val="0"/>
              </a:spcBef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Традиционные методы, составляющие основу педагогиче­ской технологии: убеждение, упражнение, побуждение — в современных условиях малоэффективны.</a:t>
            </a:r>
            <a:endParaRPr lang="ru-RU" sz="2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К </a:t>
            </a:r>
            <a:r>
              <a:rPr lang="ru-RU" sz="2400" b="1" u="sng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современным развивающим средствам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 условиях реали­зации личностно ориентированного подхода следует отнести такие, как: 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внимание,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 забота,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 понимание, 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поддержка,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 совет, 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принятие, 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сопереживание, </a:t>
            </a:r>
          </a:p>
          <a:p>
            <a:pPr indent="457200" algn="just">
              <a:spcBef>
                <a:spcPts val="0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инициатива.</a:t>
            </a:r>
            <a:endParaRPr lang="ru-RU" sz="2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559211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204</TotalTime>
  <Words>1117</Words>
  <Application>Microsoft Office PowerPoint</Application>
  <PresentationFormat>Широкоэкранный</PresentationFormat>
  <Paragraphs>80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Times New Roman</vt:lpstr>
      <vt:lpstr>Trebuchet MS</vt:lpstr>
      <vt:lpstr>Wingdings 3</vt:lpstr>
      <vt:lpstr>Аспект</vt:lpstr>
      <vt:lpstr>Направления и планирование воспитательной работы с детьми с нарушением  слуха</vt:lpstr>
      <vt:lpstr>Направления воспитательной работы, осуществляемой   с детьми с нарушением слуха</vt:lpstr>
      <vt:lpstr>Умственное воспитание детей с нарушением слуха </vt:lpstr>
      <vt:lpstr>Презентация PowerPoint</vt:lpstr>
      <vt:lpstr>Физическое воспитание детей с нарушением слуха</vt:lpstr>
      <vt:lpstr>Задачи физического воспитания: </vt:lpstr>
      <vt:lpstr>Трудовое воспитание  детей с нарушением слуха</vt:lpstr>
      <vt:lpstr>Задачи трудового воспитания</vt:lpstr>
      <vt:lpstr>Нравственное воспитание детей с нарушением слуха</vt:lpstr>
      <vt:lpstr>Презентация PowerPoint</vt:lpstr>
      <vt:lpstr>Эстетическое воспитание детей с нарушением слуха</vt:lpstr>
      <vt:lpstr>Задачи эстетического воспитания: </vt:lpstr>
      <vt:lpstr>Перспективное планирование воспитательной работы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Daria Noskova</dc:creator>
  <cp:lastModifiedBy>Daria Noskova</cp:lastModifiedBy>
  <cp:revision>8</cp:revision>
  <dcterms:created xsi:type="dcterms:W3CDTF">2025-05-18T12:15:51Z</dcterms:created>
  <dcterms:modified xsi:type="dcterms:W3CDTF">2025-05-21T03:44:47Z</dcterms:modified>
</cp:coreProperties>
</file>