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83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888C7-C350-4F01-BA50-F9FBD14C1537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E5B3C-2528-4E65-B7F4-0BE7FEC597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4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7E5B3C-2528-4E65-B7F4-0BE7FEC5972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892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189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172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388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45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165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897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71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072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270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492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70049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0853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13847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460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4870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200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A0617-07F9-41E9-A3CD-F44313677A86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EDF9A1-7FA8-4B46-8DDF-051D7EE0A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805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F616D5-0A57-5D27-21B2-C08931EFFA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2194" y="1590481"/>
            <a:ext cx="9144000" cy="23876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Направления и содержание воспитательной работы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общеобразовательных учреждениях для детей с нарушением слуха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B23FA571-DB7A-714B-8E9F-E4F990B1A540}"/>
              </a:ext>
            </a:extLst>
          </p:cNvPr>
          <p:cNvSpPr txBox="1">
            <a:spLocks/>
          </p:cNvSpPr>
          <p:nvPr/>
        </p:nvSpPr>
        <p:spPr>
          <a:xfrm>
            <a:off x="1524000" y="4296743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ст. преподаватель каф. СПП</a:t>
            </a:r>
          </a:p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Носкова Дарья Павловна</a:t>
            </a:r>
            <a:b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787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5CEE3C-D58E-A3A1-42B4-BB36B0C2B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148" y="156238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Соотношение понятий «воспитание» и «воспитательная работа»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06A7016-BD64-097E-CAD8-33B6D0EF8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663" y="1179282"/>
            <a:ext cx="10894741" cy="3880773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ru-RU" sz="28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воспитанием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обычно подразумевается процесс целенап­равленного воздействия на развитие человека, его сознание, поведение и личностные качества. </a:t>
            </a:r>
          </a:p>
          <a:p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широком смысле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означает воздействие на чело­века окружающей его природной и социальной </a:t>
            </a:r>
            <a:r>
              <a:rPr lang="ru-RU" sz="2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средой в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целом. </a:t>
            </a:r>
          </a:p>
          <a:p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узком смысле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представляет собой воздействие педагогов на детей, создание условий для развития учащихся в образовательных учреждениях.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Если понятие «воспитание» используется в этом узком смысле, то оно почти полностью смыкается с понятием «воспитательная работа.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62996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9B2670B-15B4-4BD3-2B2C-B42F6DE1A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275" y="320638"/>
            <a:ext cx="10239709" cy="3961430"/>
          </a:xfrm>
        </p:spPr>
        <p:txBody>
          <a:bodyPr>
            <a:noAutofit/>
          </a:bodyPr>
          <a:lstStyle/>
          <a:p>
            <a:pPr algn="just"/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Существенное отличие воспитательной работы от воспита­ния заключается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 порядке их организации и проведения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. </a:t>
            </a:r>
          </a:p>
          <a:p>
            <a:pPr algn="just"/>
            <a:r>
              <a:rPr lang="ru-RU" sz="2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Стихийное воспитание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не имеет четкой структуры и осуществляется в процессе спонтанного взаимодействия людей в условиях их повседневных взаимо­отношений</a:t>
            </a:r>
          </a:p>
          <a:p>
            <a:pPr algn="just"/>
            <a:r>
              <a:rPr lang="ru-RU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Организованное воспитание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 целом отличается от стихийного воспитания планомерностью, последовательностью, управля­емостью, большей целенаправленностью и интенсивностью. </a:t>
            </a:r>
          </a:p>
          <a:p>
            <a:pPr algn="just"/>
            <a:r>
              <a:rPr lang="ru-RU" sz="28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Организованное воспитание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может рассматриваться в качестве </a:t>
            </a:r>
            <a:r>
              <a:rPr lang="ru-RU" sz="32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воспитательной работы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если оно осуществляется в силу профессиональной обязанности и носит системный характер. 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187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xmlns="" id="{063C6922-6CF6-85AC-5CC5-741C651A1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64" y="471575"/>
            <a:ext cx="11131937" cy="567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6100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AF02A9B-8A50-C09B-F306-B1BF694549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85854" y="347628"/>
            <a:ext cx="10091854" cy="3880773"/>
          </a:xfrm>
        </p:spPr>
        <p:txBody>
          <a:bodyPr/>
          <a:lstStyle/>
          <a:p>
            <a:pPr algn="just"/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Как правило, воспитательная работа ведется в рамках опреде­ленной воспитательной системы, которая обеспечивает согласо­ванную взаимосвязь разных видов, направлений и структурных элементов воспитания в деятельности педагогического коллек­тива. </a:t>
            </a:r>
            <a:endParaRPr lang="ru-RU" sz="28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 работа</a:t>
            </a:r>
          </a:p>
          <a:p>
            <a:endParaRPr lang="ru-RU" dirty="0"/>
          </a:p>
          <a:p>
            <a:endParaRPr lang="ru-RU" dirty="0"/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xmlns="" id="{C5D02698-DBF9-AE3B-052B-D21B5A37C371}"/>
              </a:ext>
            </a:extLst>
          </p:cNvPr>
          <p:cNvCxnSpPr>
            <a:cxnSpLocks/>
          </p:cNvCxnSpPr>
          <p:nvPr/>
        </p:nvCxnSpPr>
        <p:spPr>
          <a:xfrm flipH="1">
            <a:off x="2286000" y="3200400"/>
            <a:ext cx="1248937" cy="5426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xmlns="" id="{D573CCC5-F285-D77B-7FB9-F8C5A3CC49E6}"/>
              </a:ext>
            </a:extLst>
          </p:cNvPr>
          <p:cNvCxnSpPr>
            <a:cxnSpLocks/>
          </p:cNvCxnSpPr>
          <p:nvPr/>
        </p:nvCxnSpPr>
        <p:spPr>
          <a:xfrm>
            <a:off x="6623824" y="3204117"/>
            <a:ext cx="1081668" cy="5352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50D224B-73AB-2582-9E4D-800D755679BC}"/>
              </a:ext>
            </a:extLst>
          </p:cNvPr>
          <p:cNvSpPr txBox="1"/>
          <p:nvPr/>
        </p:nvSpPr>
        <p:spPr>
          <a:xfrm>
            <a:off x="5806067" y="3789081"/>
            <a:ext cx="625062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Внеурочная работа</a:t>
            </a:r>
            <a:r>
              <a:rPr lang="ru-RU" sz="2800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  <a:endParaRPr lang="ru-RU" sz="2800" i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entury Schoolbook" panose="02040604050505020304" pitchFamily="18" charset="0"/>
            </a:endParaRPr>
          </a:p>
          <a:p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также может называться внеклассной воспитательной работой, направлена на создание условий для конструктивного использования школьниками своего свободного времени. </a:t>
            </a:r>
            <a:endParaRPr lang="ru-RU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2C024FD5-43AD-A00E-8D85-2FC026F34657}"/>
              </a:ext>
            </a:extLst>
          </p:cNvPr>
          <p:cNvSpPr txBox="1"/>
          <p:nvPr/>
        </p:nvSpPr>
        <p:spPr>
          <a:xfrm>
            <a:off x="305264" y="3744477"/>
            <a:ext cx="500968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Урочная работа</a:t>
            </a:r>
            <a:r>
              <a:rPr lang="ru-RU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, </a:t>
            </a:r>
          </a:p>
          <a:p>
            <a:pPr indent="457200" algn="just"/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иногда называют классной воспитательной работой, проводится во время основных занятий в образовательных учреждениях. </a:t>
            </a:r>
            <a:endParaRPr lang="ru-RU" sz="28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031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B70F9BB-8AC6-8CEF-221F-702E1BB06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10" y="334538"/>
            <a:ext cx="10247971" cy="3967234"/>
          </a:xfrm>
        </p:spPr>
        <p:txBody>
          <a:bodyPr>
            <a:noAutofit/>
          </a:bodyPr>
          <a:lstStyle/>
          <a:p>
            <a:pPr marL="140335" indent="457200" algn="just"/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По мнению В.М. Монахова, для </a:t>
            </a:r>
            <a:r>
              <a:rPr lang="ru-RU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педагогической технологии характерны</a:t>
            </a:r>
            <a:endParaRPr lang="ru-RU" sz="2800" b="1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1000"/>
              </a:spcAft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два момента — </a:t>
            </a:r>
            <a:r>
              <a:rPr lang="ru-RU" sz="2800" b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«гарантированность конечного результата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и </a:t>
            </a:r>
            <a:r>
              <a:rPr lang="ru-RU" sz="28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проектирование будущего учебного процесса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».</a:t>
            </a:r>
            <a:endParaRPr lang="ru-RU" sz="28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Таким образом, </a:t>
            </a:r>
            <a:r>
              <a:rPr lang="ru-RU" sz="3200" b="1" i="1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педа­гогическая технология 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-это четко выстроенная система педагогических методов, сочетающихся между собой и направленных на реализацию достижимых целей.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7A799158-F834-B54A-664C-A7D1C132C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069" y="3636502"/>
            <a:ext cx="5238053" cy="339643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848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3BFDA13-1198-A503-3DE3-13729DE393DF}"/>
              </a:ext>
            </a:extLst>
          </p:cNvPr>
          <p:cNvSpPr txBox="1"/>
          <p:nvPr/>
        </p:nvSpPr>
        <p:spPr>
          <a:xfrm>
            <a:off x="156119" y="233810"/>
            <a:ext cx="911054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/>
            <a:r>
              <a:rPr lang="ru-RU" sz="2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Основными признаками педагогической технологии являются:</a:t>
            </a:r>
            <a:endParaRPr lang="ru-RU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/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системность, обеспечивающая гармонию целей и средств, имеюща</a:t>
            </a:r>
            <a:r>
              <a:rPr lang="ru-RU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обоснование;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/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критериально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-диагностические цели;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/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система предписаний, с большой гарантией ведущих к результату;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/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система обратной связи.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A9EC996-EBBF-CE18-B710-99379F0F0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7170" y="2777247"/>
            <a:ext cx="6947899" cy="40807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48801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3B2F12D-E542-46B4-923B-350FD81D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88267"/>
            <a:ext cx="10370634" cy="3880773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педагогическая технология опреде­ляется как 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«совокупность средств и методов воспроизведения теоретически обоснованных процессов обучения и воспитания, позволяющих успешно реализовывать поставленные образо­вательные цели»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xmlns="" id="{262CE2A8-04A1-6539-3BE8-DFB46A1A3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845" y="2316854"/>
            <a:ext cx="4703920" cy="430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221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293DC40-1A12-DE3E-F407-BB3292A0D7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772" y="97614"/>
            <a:ext cx="10228559" cy="3880773"/>
          </a:xfrm>
        </p:spPr>
        <p:txBody>
          <a:bodyPr>
            <a:noAutofit/>
          </a:bodyPr>
          <a:lstStyle/>
          <a:p>
            <a:pPr algn="just"/>
            <a:r>
              <a:rPr lang="ru-RU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Технология воспитательной работы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— это совокупность средств, методов и форм педагогической деятельности, обеспе­чивающих осуществление общих целей воспитания в конкрет­ных условиях. </a:t>
            </a:r>
            <a:endParaRPr lang="ru-RU" sz="2800" dirty="0" smtClean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Century Schoolbook" panose="02040604050505020304" pitchFamily="18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Понятие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«технология воспитательной работы»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entury Schoolbook" panose="02040604050505020304" pitchFamily="18" charset="0"/>
              </a:rPr>
              <a:t>следует отличать от понятия «техника воспитательной рабо­ты» , которое означает комплекс приемов, с помощью которых в процессе педагогического взаимодействия решаются частные цели и задачи воспитания.</a:t>
            </a:r>
            <a:endParaRPr lang="ru-RU" sz="2800" dirty="0">
              <a:solidFill>
                <a:schemeClr val="tx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xmlns="" id="{24472569-3117-0E2F-DF52-0799A474F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482" y="4070556"/>
            <a:ext cx="4125981" cy="266033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89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AE4863-3AE0-2D0E-88A5-033D8467F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17" y="219307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Задачи, принципы и содержание воспитательной работы в </a:t>
            </a:r>
            <a:r>
              <a:rPr lang="ru-RU" sz="31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общеобразовательных учреждениях для детей с нарушением слуха</a:t>
            </a:r>
            <a:r>
              <a:rPr lang="ru-RU" sz="1800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A3C9FAC-7A57-220F-0AC4-290E4EE3A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779" y="1540107"/>
            <a:ext cx="7359806" cy="509858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Исходя из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Закона РФ «Об образовании» </a:t>
            </a:r>
            <a:r>
              <a:rPr lang="ru-RU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рассмат­ривается как целенаправленная деятельность, осуществляемая в системе образования, ориентированная на создание условий для развития и духовно-ценностной ориентации обучающихся на основе общечеловеческих ценностей, оказание им помощи в жизненном, нравственном, гражданском и профессиональном самоопределении.</a:t>
            </a:r>
          </a:p>
          <a:p>
            <a:endParaRPr lang="ru-RU" dirty="0"/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xmlns="" id="{AB913636-EEEC-B6DA-D85E-D1BF6FBB0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249" y="1293541"/>
            <a:ext cx="4371278" cy="327845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846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D136734-8169-0A9E-C83D-AB7005BB4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368" y="253730"/>
            <a:ext cx="9626394" cy="5868290"/>
          </a:xfrm>
        </p:spPr>
        <p:txBody>
          <a:bodyPr>
            <a:noAutofit/>
          </a:bodyPr>
          <a:lstStyle/>
          <a:p>
            <a:pPr indent="457200" algn="just"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воспитательной работы с детьми с нарушениями слуха базируется на выделении специальных принципов, поло­женных в основу воспитания детей с нарушениями слуха (С.А. Зы­ков, 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Боскис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Ф.Ф. </a:t>
            </a: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др.).</a:t>
            </a:r>
          </a:p>
          <a:p>
            <a:pPr>
              <a:spcBef>
                <a:spcPts val="0"/>
              </a:spcBef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xmlns="" id="{466B89B3-AC60-AA01-40CA-525CD22E1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678" y="2679970"/>
            <a:ext cx="3048000" cy="39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icture background">
            <a:extLst>
              <a:ext uri="{FF2B5EF4-FFF2-40B4-BE49-F238E27FC236}">
                <a16:creationId xmlns:a16="http://schemas.microsoft.com/office/drawing/2014/main" xmlns="" id="{AFAC1D49-72D1-A7C5-0D4D-182B139DF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893" y="2799405"/>
            <a:ext cx="2803253" cy="380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Picture background">
            <a:extLst>
              <a:ext uri="{FF2B5EF4-FFF2-40B4-BE49-F238E27FC236}">
                <a16:creationId xmlns:a16="http://schemas.microsoft.com/office/drawing/2014/main" xmlns="" id="{B34CB7D7-DB33-2477-A507-4E7016B0A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361" y="2709145"/>
            <a:ext cx="2698711" cy="398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736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DE280A0-59AD-51AC-E03D-AAC7F0D7DF30}"/>
              </a:ext>
            </a:extLst>
          </p:cNvPr>
          <p:cNvSpPr txBox="1"/>
          <p:nvPr/>
        </p:nvSpPr>
        <p:spPr>
          <a:xfrm>
            <a:off x="122663" y="168115"/>
            <a:ext cx="1039293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spcBef>
                <a:spcPts val="0"/>
              </a:spcBef>
            </a:pP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b="1" i="1" dirty="0">
                <a:solidFill>
                  <a:schemeClr val="accent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Генетический принцип,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основанный на учете последо­вательности возникновения и развития психических функций и новообразований в онтогенезе. Реализация этого принципа позволяет создать модель коррекционно-развивающей вос­питательной работы, ориентированную на учет сензитивных периодов в развитии психических функций.</a:t>
            </a:r>
          </a:p>
          <a:p>
            <a:pPr marL="342900" lvl="0" indent="457200" algn="just">
              <a:spcBef>
                <a:spcPts val="0"/>
              </a:spcBef>
              <a:buFont typeface="Century Schoolbook" panose="02040604050505020304" pitchFamily="18" charset="0"/>
              <a:buAutoNum type="arabicPeriod" startAt="2"/>
              <a:tabLst>
                <a:tab pos="356870" algn="l"/>
              </a:tabLst>
            </a:pPr>
            <a:r>
              <a:rPr lang="ru-RU" sz="2800" b="1" i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 развивающего воспитания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основу содержа­ния воспитательной работы положена ориентация на здоровые сохранные силы ребенка и обеспечение соответствующего воз­расту уровня психического развития.</a:t>
            </a:r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xmlns="" id="{8F129FFC-9A10-220E-FDEF-8CA2B5DFD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19" y="4569320"/>
            <a:ext cx="3433020" cy="228868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cture background">
            <a:extLst>
              <a:ext uri="{FF2B5EF4-FFF2-40B4-BE49-F238E27FC236}">
                <a16:creationId xmlns:a16="http://schemas.microsoft.com/office/drawing/2014/main" xmlns="" id="{D4FE6101-50D3-BD9F-0F2A-CB1FF27F4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819" y="4148253"/>
            <a:ext cx="4250582" cy="283241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561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E0B57A2-B608-61B3-774A-507924C10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663" y="175671"/>
            <a:ext cx="11195825" cy="6548514"/>
          </a:xfrm>
        </p:spPr>
        <p:txBody>
          <a:bodyPr>
            <a:noAutofit/>
          </a:bodyPr>
          <a:lstStyle/>
          <a:p>
            <a:pPr marL="342900" lvl="0" indent="-342900" algn="just">
              <a:spcBef>
                <a:spcPts val="0"/>
              </a:spcBef>
              <a:buFont typeface="Century Schoolbook" panose="02040604050505020304" pitchFamily="18" charset="0"/>
              <a:buAutoNum type="arabicPeriod" startAt="3"/>
              <a:tabLst>
                <a:tab pos="356870" algn="l"/>
              </a:tabLst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 коррекционной направленности работы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предполагает индивидуально-дифференцированный подход к ребенку, построенный на учете структуры и степени выра­женности нарушения, выявлении потенциальных возможно­стей личности. (использование специфических средств общения, </a:t>
            </a:r>
            <a:r>
              <a:rPr lang="ru-RU" sz="2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дактильной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речи, в частности, активизации остаточного слуха и речевого развития)</a:t>
            </a:r>
          </a:p>
          <a:p>
            <a:pPr marL="342900" lvl="0" indent="-342900" algn="just">
              <a:spcBef>
                <a:spcPts val="0"/>
              </a:spcBef>
              <a:buFont typeface="Century Schoolbook" panose="02040604050505020304" pitchFamily="18" charset="0"/>
              <a:buAutoNum type="arabicPeriod" startAt="3"/>
              <a:tabLst>
                <a:tab pos="356870" algn="l"/>
              </a:tabLst>
            </a:pPr>
            <a:r>
              <a:rPr lang="ru-RU" sz="28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 формирования речевого общения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который прямо связан с необходимостью реализации потребности детей в общении с помощью, прежде всего, звуковой речи в условиях образовательных учреждений.</a:t>
            </a:r>
          </a:p>
          <a:p>
            <a:pPr marL="342900" lvl="0" indent="-342900" algn="just">
              <a:spcBef>
                <a:spcPts val="0"/>
              </a:spcBef>
              <a:buFont typeface="Century Schoolbook" panose="02040604050505020304" pitchFamily="18" charset="0"/>
              <a:buAutoNum type="arabicPeriod" startAt="3"/>
              <a:tabLst>
                <a:tab pos="356870" algn="l"/>
              </a:tabLst>
            </a:pPr>
            <a:r>
              <a:rPr lang="ru-RU" sz="28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 развития слухового восприятия </a:t>
            </a:r>
            <a:r>
              <a:rPr lang="ru-RU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предпола­гает максимальное развитие остаточного слуха при широком использовании современной звукоусиливающей аппаратуры индивидуального и коллективного пользования.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43391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418FF1B-42A4-0802-F7B2-3DD0D905A0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-11151"/>
            <a:ext cx="10582507" cy="5767928"/>
          </a:xfrm>
        </p:spPr>
        <p:txBody>
          <a:bodyPr>
            <a:normAutofit fontScale="40000" lnSpcReduction="20000"/>
          </a:bodyPr>
          <a:lstStyle/>
          <a:p>
            <a:pPr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0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Ограничение поступления информации из внешнего мира, недостаточный словарный запас детей обуславливает ещё ряд особенностей воспитательной работы:</a:t>
            </a:r>
          </a:p>
          <a:p>
            <a:pPr marL="342900" lvl="0" indent="342900" algn="just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01625" algn="l"/>
              </a:tabLst>
            </a:pPr>
            <a:r>
              <a:rPr lang="ru-RU" sz="7000" b="1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информативность </a:t>
            </a:r>
            <a:r>
              <a:rPr lang="ru-RU" sz="7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проведении воспитательных дел, что подразумевает под собой более тщательную подготов­ку при отборе информации, как со стороны педагога, так и со стороны детей;</a:t>
            </a:r>
          </a:p>
          <a:p>
            <a:pPr marL="342900" lvl="0" indent="342900" algn="just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01625" algn="l"/>
              </a:tabLst>
            </a:pPr>
            <a:r>
              <a:rPr lang="ru-RU" sz="70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адаптация потока информации </a:t>
            </a:r>
            <a:r>
              <a:rPr lang="ru-RU" sz="7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(синхронный дактиль-но-жестовый перевод при проведении общешкольных праздников, наличие дополнительных иллюстраций, схем, таблиц и т.д.);</a:t>
            </a:r>
          </a:p>
          <a:p>
            <a:r>
              <a:rPr lang="ru-RU" sz="18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:a16="http://schemas.microsoft.com/office/drawing/2014/main" xmlns="" id="{67552B6A-F0F3-8771-660F-0B410DC73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710" y="4318269"/>
            <a:ext cx="3762763" cy="2877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334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E1FD45E-828E-4AAB-AC77-DB815B882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7186"/>
            <a:ext cx="10705170" cy="3704952"/>
          </a:xfrm>
        </p:spPr>
        <p:txBody>
          <a:bodyPr>
            <a:noAutofit/>
          </a:bodyPr>
          <a:lstStyle/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01625" algn="l"/>
              </a:tabLst>
            </a:pP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преобладающее </a:t>
            </a:r>
            <a:r>
              <a:rPr lang="ru-RU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наглядных и практичес­ких методов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наблюдений, бесед, экскурсий, создание проблемных ситуаций, внедрение метода проектов, творческих методов, типа олимпиад, использование воз­можностей современных информационных технологий, в том числе Интернета;</a:t>
            </a: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01625" algn="l"/>
              </a:tabLst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301625" algn="l"/>
              </a:tabLst>
            </a:pPr>
            <a:r>
              <a:rPr lang="ru-RU" sz="2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реализация гуманистических идей 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воспитательной работе лиц с нарушениями слуха протекает в достаточно сложных условиях, связанных с трудностями общения с окружающими людьми, с замедленным темпом процес­са восприятия и переработки информации, ее кодирова­ния и декодирования, и менее разнообразным опытом, с ограниченными возможностями спонтанного усвоения социального опыта;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93351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C77FCB2-A8E4-35F5-5D0E-E78AE9595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05284"/>
            <a:ext cx="10406978" cy="6943009"/>
          </a:xfrm>
        </p:spPr>
        <p:txBody>
          <a:bodyPr>
            <a:normAutofit fontScale="55000" lnSpcReduction="20000"/>
          </a:bodyPr>
          <a:lstStyle/>
          <a:p>
            <a:pPr marL="342900" lvl="0" indent="342900" algn="just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*"/>
              <a:tabLst>
                <a:tab pos="173990" algn="l"/>
              </a:tabLst>
            </a:pPr>
            <a:r>
              <a:rPr lang="ru-RU" sz="4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одним из путей формирования адекватного взаимодей­ствия с социальной средой, обеспечения высокого уровня речевого развития, чувства защищённости, атмосферы психологического комфорта, оптимистического настро­ения и уверенности в своих силах является </a:t>
            </a:r>
            <a:r>
              <a:rPr lang="ru-RU" sz="45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интегративной образовательно-воспитательной системы</a:t>
            </a:r>
            <a:r>
              <a:rPr lang="ru-RU" sz="4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специальных условий;</a:t>
            </a:r>
          </a:p>
          <a:p>
            <a:pPr marL="342900" lvl="0" indent="342900" algn="just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*"/>
              <a:tabLst>
                <a:tab pos="173990" algn="l"/>
              </a:tabLst>
            </a:pPr>
            <a:endParaRPr lang="ru-RU" sz="45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173990" algn="l"/>
              </a:tabLst>
            </a:pPr>
            <a:r>
              <a:rPr lang="ru-RU" sz="4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числу важнейших условий реализации возможностей развивающейся личности и её успешной социальной адаптации, преодоления отрицательных последствий нарушения слуха является </a:t>
            </a:r>
            <a:r>
              <a:rPr lang="ru-RU" sz="45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её органичное и естественное взаимодействие со слышащими сверстниками в совмест­ном коллективе</a:t>
            </a:r>
            <a:r>
              <a:rPr lang="ru-RU" sz="4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(имеется в виду использование разных моделей интегрированного обучения и воспитания — час­тичное, временное, комбинированное и полная </a:t>
            </a:r>
            <a:r>
              <a:rPr lang="ru-RU" sz="45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социально-образовательная </a:t>
            </a:r>
            <a:r>
              <a:rPr lang="ru-RU" sz="4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интеграция).</a:t>
            </a:r>
          </a:p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173990" algn="l"/>
              </a:tabLst>
            </a:pPr>
            <a:endParaRPr lang="ru-RU" sz="45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173990" algn="l"/>
              </a:tabLst>
            </a:pPr>
            <a:r>
              <a:rPr lang="ru-RU" sz="45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Одной из особенностей организации воспитательной работы является тесное взаимодействие с родителями, как слышащи­ми, так и неслышащими.</a:t>
            </a:r>
          </a:p>
          <a:p>
            <a:pPr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173990" algn="l"/>
              </a:tabLst>
            </a:pPr>
            <a:endParaRPr lang="ru-RU" sz="45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342900" algn="just">
              <a:spcBef>
                <a:spcPts val="0"/>
              </a:spcBef>
              <a:buFont typeface="Arial" panose="020B0604020202020204" pitchFamily="34" charset="0"/>
              <a:buChar char="*"/>
              <a:tabLst>
                <a:tab pos="173990" algn="l"/>
              </a:tabLst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900">
              <a:spcBef>
                <a:spcPts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556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41CA67F-2DF7-520A-8DFB-B55E4B37B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7975"/>
            <a:ext cx="10050140" cy="3459625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настоящее время главная цель общеобразовательной школы для детей с нарушением слуха — способствовать умственному, нравственному, эмоциональному и физическому развитию личности, всемерно раскрывать ее творческие воз­можности, формировать гуманистические отношения, обеспе­чивать разнообразные условия для развития индивидуальности ребенка с учетом его возрастных особенностей. 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047" y="3417504"/>
            <a:ext cx="6438541" cy="3219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772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3089" y="226142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Направления воспитательной работы, осуществляемой   с детьми с нарушением слуха</a:t>
            </a:r>
            <a:endParaRPr lang="ru-RU" b="1" dirty="0"/>
          </a:p>
        </p:txBody>
      </p:sp>
      <p:sp>
        <p:nvSpPr>
          <p:cNvPr id="6" name="Объект 2"/>
          <p:cNvSpPr txBox="1">
            <a:spLocks noGrp="1"/>
          </p:cNvSpPr>
          <p:nvPr>
            <p:ph idx="1"/>
          </p:nvPr>
        </p:nvSpPr>
        <p:spPr>
          <a:xfrm>
            <a:off x="677334" y="1873045"/>
            <a:ext cx="8596668" cy="476372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R="121920" indent="0" algn="just">
              <a:lnSpc>
                <a:spcPct val="150000"/>
              </a:lnSpc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Традиционными составными частями воспитания назы­вают: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 smtClean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 умственное, 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 smtClean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физическое, 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 smtClean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трудовое и политехническое,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 smtClean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 нравственное, </a:t>
            </a:r>
          </a:p>
          <a:p>
            <a:pPr marR="121920" indent="457200" algn="just">
              <a:lnSpc>
                <a:spcPct val="150000"/>
              </a:lnSpc>
            </a:pPr>
            <a:r>
              <a:rPr lang="ru-RU" sz="2600" dirty="0" smtClean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эстетическое. </a:t>
            </a:r>
          </a:p>
          <a:p>
            <a:pPr marR="121920" indent="0" algn="just">
              <a:lnSpc>
                <a:spcPct val="150000"/>
              </a:lnSpc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/>
                <a:ea typeface="Times New Roman"/>
                <a:cs typeface="Century Schoolbook"/>
              </a:rPr>
              <a:t>Аналогичные составные части выделяются уже в древнейших философских системах, затра­гивающих проблемы воспитания.</a:t>
            </a:r>
            <a:endParaRPr lang="ru-RU" sz="2600" dirty="0" smtClean="0">
              <a:solidFill>
                <a:schemeClr val="tx1"/>
              </a:solidFill>
              <a:latin typeface="Arial Black"/>
              <a:ea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085" y="2433485"/>
            <a:ext cx="4204652" cy="29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57280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768</TotalTime>
  <Words>1006</Words>
  <Application>Microsoft Office PowerPoint</Application>
  <PresentationFormat>Произвольный</PresentationFormat>
  <Paragraphs>60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Направления и содержание воспитательной работы в общеобразовательных учреждениях для детей с нарушением слуха </vt:lpstr>
      <vt:lpstr>Соотношение понятий «воспитание» и «воспитательная работа»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Задачи, принципы и содержание воспитательной работы в общеобразовательных учреждениях для детей с нарушением слуха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Направления воспитательной работы, осуществляемой   с детьми с нарушением слуха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Направления и содержание воспитательной работы в общеобразовательных учреждениях для детей с нарушением слуха </dc:title>
  <dc:creator>Daria Noskova</dc:creator>
  <cp:lastModifiedBy>XXX</cp:lastModifiedBy>
  <cp:revision>13</cp:revision>
  <dcterms:created xsi:type="dcterms:W3CDTF">2024-11-29T08:31:15Z</dcterms:created>
  <dcterms:modified xsi:type="dcterms:W3CDTF">2025-05-07T07:40:56Z</dcterms:modified>
</cp:coreProperties>
</file>