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20"/>
  </p:notesMasterIdLst>
  <p:handoutMasterIdLst>
    <p:handoutMasterId r:id="rId21"/>
  </p:handoutMasterIdLst>
  <p:sldIdLst>
    <p:sldId id="265" r:id="rId5"/>
    <p:sldId id="266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5843" autoAdjust="0"/>
  </p:normalViewPr>
  <p:slideViewPr>
    <p:cSldViewPr snapToGrid="0" showGuides="1">
      <p:cViewPr varScale="1">
        <p:scale>
          <a:sx n="79" d="100"/>
          <a:sy n="79" d="100"/>
        </p:scale>
        <p:origin x="16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1" d="100"/>
          <a:sy n="91" d="100"/>
        </p:scale>
        <p:origin x="300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DDCB7EC-CEDA-42D5-8A0A-747B258F7B12}" type="datetime1">
              <a:rPr lang="ru-RU" smtClean="0"/>
              <a:t>27.09.2018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78FE58C-C1A6-4C4C-90C2-B7F5B0504B2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460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7BBAA-8962-46BE-8131-E6CE08071E10}" type="datetime1">
              <a:rPr lang="ru-RU" smtClean="0"/>
              <a:pPr/>
              <a:t>27.09.2018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10E1E9A-E921-4174-A0FC-51868D7AC568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378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188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5534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080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270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832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9316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16498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2255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44421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79140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50746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892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4728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833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506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2AAF71-7088-4082-A4B5-5D2286FF71AE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4670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E50B887-75E0-4C5B-AF37-E33049182621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9879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1658" y="1709738"/>
            <a:ext cx="10105791" cy="2862262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41658" y="4589463"/>
            <a:ext cx="10105791" cy="1500187"/>
          </a:xfrm>
        </p:spPr>
        <p:txBody>
          <a:bodyPr rtlCol="0"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379668-2161-488D-96B8-6A859D0F15B4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6768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69700" y="1825625"/>
            <a:ext cx="4754880" cy="4351338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05325" y="1825625"/>
            <a:ext cx="4754880" cy="4351338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E939C50-7762-4792-95E1-E7874CF6E4AE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063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100" y="274638"/>
            <a:ext cx="9023350" cy="1143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62100" y="1489075"/>
            <a:ext cx="4754880" cy="641350"/>
          </a:xfrm>
          <a:noFill/>
          <a:ln>
            <a:noFill/>
          </a:ln>
        </p:spPr>
        <p:txBody>
          <a:bodyPr rtlCol="0" anchor="b"/>
          <a:lstStyle>
            <a:lvl1pPr marL="0" indent="0">
              <a:buNone/>
              <a:defRPr sz="2400" b="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62100" y="2193925"/>
            <a:ext cx="4754880" cy="3978275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98920" y="1489075"/>
            <a:ext cx="4754880" cy="641350"/>
          </a:xfrm>
          <a:noFill/>
          <a:ln>
            <a:noFill/>
          </a:ln>
        </p:spPr>
        <p:txBody>
          <a:bodyPr rtlCol="0" anchor="b"/>
          <a:lstStyle>
            <a:lvl1pPr marL="0" indent="0">
              <a:buNone/>
              <a:defRPr sz="2400" b="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98920" y="2193925"/>
            <a:ext cx="4754880" cy="3978275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901220-6B3C-4719-8281-16AA8BA3EF64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2316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2D7245F-B3C7-4358-926A-1EE496656B67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51058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2D0A9D0-FD05-4374-8990-9A13D81CB546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21514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78905" y="987425"/>
            <a:ext cx="5676483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970C57-C6EC-43E3-AE3A-40D83CDB2BD6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9871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8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724B01-8CDF-43F1-A896-03E2F79CCBAE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1935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62100" y="1825625"/>
            <a:ext cx="9791700" cy="4351338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05DDED-C00D-420D-BCCC-88709E63D747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82188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62100" y="365125"/>
            <a:ext cx="7010400" cy="5811838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EDCCF59-F12C-4B22-A0B5-0569E7EBF814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8883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8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130E92-8550-4A93-A5ED-7A5CF78928CB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138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100" y="365125"/>
            <a:ext cx="9029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 dirty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62100" y="1825625"/>
            <a:ext cx="9791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562100" y="6356350"/>
            <a:ext cx="2552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C3194B10-7A25-4893-8C5C-B707DE59842E}" type="datetime1">
              <a:rPr lang="ru-RU" noProof="0" smtClean="0"/>
              <a:t>27.09.2018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219367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81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pos="1464" userDrawn="1">
          <p15:clr>
            <a:srgbClr val="F26B43"/>
          </p15:clr>
        </p15:guide>
        <p15:guide id="3" pos="7152" userDrawn="1">
          <p15:clr>
            <a:srgbClr val="F26B43"/>
          </p15:clr>
        </p15:guide>
        <p15:guide id="4" pos="984" userDrawn="1">
          <p15:clr>
            <a:srgbClr val="F26B43"/>
          </p15:clr>
        </p15:guide>
        <p15:guide id="5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rotect.htmlweb.ru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ikipedia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 txBox="1">
            <a:spLocks noGrp="1"/>
          </p:cNvSpPr>
          <p:nvPr>
            <p:ph type="subTitle" idx="1"/>
          </p:nvPr>
        </p:nvSpPr>
        <p:spPr>
          <a:xfrm>
            <a:off x="1536192" y="1007458"/>
            <a:ext cx="9046464" cy="211442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</a:p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иностранных языков</a:t>
            </a:r>
          </a:p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 44.03.05 «Педагогическое образование»</a:t>
            </a:r>
          </a:p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«Дистанционные технологии в обучении иностранным языкам»</a:t>
            </a:r>
          </a:p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536192" y="3121883"/>
            <a:ext cx="9046464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безопасность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95744" y="4312467"/>
            <a:ext cx="3486912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 Пономарев Даниил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ИИЯ-АВБ-112</a:t>
            </a: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Проверила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Канатова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С.Ш.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36192" y="5780049"/>
            <a:ext cx="9046464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07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1825624"/>
            <a:ext cx="9791700" cy="4733671"/>
          </a:xfrm>
        </p:spPr>
        <p:txBody>
          <a:bodyPr rtlCol="0">
            <a:normAutofit/>
          </a:bodyPr>
          <a:lstStyle/>
          <a:p>
            <a:pPr marL="0" lvl="0" indent="0" rtl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marL="342900" lvl="0" indent="-342900" rtl="0">
              <a:buClr>
                <a:schemeClr val="tx1"/>
              </a:buClr>
              <a:buFont typeface="+mj-lt"/>
              <a:buAutoNum type="arabicPeriod"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информационной 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</a:t>
            </a:r>
          </a:p>
          <a:p>
            <a:pPr marL="342900" lvl="0" indent="-342900" rtl="0">
              <a:buClr>
                <a:schemeClr val="tx1"/>
              </a:buClr>
              <a:buFont typeface="+mj-lt"/>
              <a:buAutoNum type="arabicPeriod"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Важнейшие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спекта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угрозы информационной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Опасные воздействия на компьютерную информационную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Случайные воздействия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Преднамеренные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воздействия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Несанкционированный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НСД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Уровни обеспечения информационной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надежной системы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защиты</a:t>
            </a: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Аппаратно-программные средства защиты информации</a:t>
            </a:r>
          </a:p>
          <a:p>
            <a:pPr marL="0" lvl="0" indent="0">
              <a:buClr>
                <a:schemeClr val="tx1"/>
              </a:buCl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  <a:p>
            <a:pPr marL="0" lvl="0" indent="0">
              <a:buClr>
                <a:schemeClr val="tx1"/>
              </a:buCl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chemeClr val="tx1"/>
              </a:buClr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9342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3060192"/>
            <a:ext cx="8618220" cy="3128962"/>
          </a:xfrm>
        </p:spPr>
        <p:txBody>
          <a:bodyPr rtlCol="0"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любых новых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имеет как положительные, так и отрицательные стороны. Информационные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являются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исключением,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поэтому следует заранее позаботиться о безопасности при разработке и использовании таких технологий.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2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3084576"/>
            <a:ext cx="8618220" cy="1304544"/>
          </a:xfrm>
        </p:spPr>
        <p:txBody>
          <a:bodyPr rtlCol="0"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информационной безопасностью понимается защищенность информационной системы от случайного или преднамеренного вмешательства, наносящего ущерб владельцам или пользователям информации.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информационной безопасности</a:t>
            </a:r>
          </a:p>
        </p:txBody>
      </p:sp>
    </p:spTree>
    <p:extLst>
      <p:ext uri="{BB962C8B-B14F-4D97-AF65-F5344CB8AC3E}">
        <p14:creationId xmlns:p14="http://schemas.microsoft.com/office/powerpoint/2010/main" val="6694186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62100" y="783628"/>
            <a:ext cx="861822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Важнейшие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аспекты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информационной безопасности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986" y="2264373"/>
            <a:ext cx="3584448" cy="35844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33722" y="5848821"/>
            <a:ext cx="2474976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Триада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CIA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94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62100" y="783628"/>
            <a:ext cx="861822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Опасные воздействия на компьютерную информационную систему</a:t>
            </a:r>
          </a:p>
        </p:txBody>
      </p:sp>
      <p:cxnSp>
        <p:nvCxnSpPr>
          <p:cNvPr id="4" name="Прямая со стрелкой 3"/>
          <p:cNvCxnSpPr>
            <a:stCxn id="3" idx="2"/>
          </p:cNvCxnSpPr>
          <p:nvPr/>
        </p:nvCxnSpPr>
        <p:spPr>
          <a:xfrm flipH="1">
            <a:off x="3803904" y="1983957"/>
            <a:ext cx="2067306" cy="1807755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>
            <a:stCxn id="3" idx="2"/>
          </p:cNvCxnSpPr>
          <p:nvPr/>
        </p:nvCxnSpPr>
        <p:spPr>
          <a:xfrm>
            <a:off x="5871210" y="1983957"/>
            <a:ext cx="2053590" cy="1807755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764917" y="3791712"/>
            <a:ext cx="2072640" cy="46166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Случайные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90931" y="3791712"/>
            <a:ext cx="2495169" cy="46166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Преднамеренные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12958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778062"/>
            <a:ext cx="8618220" cy="2062162"/>
          </a:xfrm>
        </p:spPr>
        <p:txBody>
          <a:bodyPr rtlCol="0">
            <a:normAutofit/>
          </a:bodyPr>
          <a:lstStyle/>
          <a:p>
            <a:pPr>
              <a:buClr>
                <a:schemeClr val="tx1"/>
              </a:buClr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варийные ситуации</a:t>
            </a:r>
          </a:p>
          <a:p>
            <a:pPr>
              <a:buClr>
                <a:schemeClr val="tx1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Отказы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сбои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аппаратуры</a:t>
            </a:r>
          </a:p>
          <a:p>
            <a:pPr>
              <a:buClr>
                <a:schemeClr val="tx1"/>
              </a:buClr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шибки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программном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обеспечении</a:t>
            </a:r>
          </a:p>
          <a:p>
            <a:pPr>
              <a:buClr>
                <a:schemeClr val="tx1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персонала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Случайные воздействия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04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778062"/>
            <a:ext cx="8618220" cy="2062162"/>
          </a:xfrm>
        </p:spPr>
        <p:txBody>
          <a:bodyPr rtlCol="0">
            <a:normAutofit/>
          </a:bodyPr>
          <a:lstStyle/>
          <a:p>
            <a:pPr>
              <a:buClr>
                <a:schemeClr val="tx1"/>
              </a:buClr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едовольство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служащего своей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карьерой</a:t>
            </a:r>
          </a:p>
          <a:p>
            <a:pPr>
              <a:buClr>
                <a:schemeClr val="tx1"/>
              </a:buClr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зятка</a:t>
            </a:r>
          </a:p>
          <a:p>
            <a:pPr>
              <a:buClr>
                <a:schemeClr val="tx1"/>
              </a:buClr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юбопытство</a:t>
            </a:r>
          </a:p>
          <a:p>
            <a:pPr>
              <a:buClr>
                <a:schemeClr val="tx1"/>
              </a:buClr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Конкурентная борьба</a:t>
            </a:r>
          </a:p>
          <a:p>
            <a:pPr>
              <a:buClr>
                <a:schemeClr val="tx1"/>
              </a:buClr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Преднамеренные воздействия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975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3072384"/>
            <a:ext cx="8618220" cy="1767840"/>
          </a:xfrm>
        </p:spPr>
        <p:txBody>
          <a:bodyPr rtlCol="0">
            <a:normAutofit/>
          </a:bodyPr>
          <a:lstStyle/>
          <a:p>
            <a:pPr marL="0" indent="0">
              <a:buClr>
                <a:schemeClr val="tx1"/>
              </a:buClr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НСД - наиболее распространенный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многообразный вид компьютерных нарушений.</a:t>
            </a:r>
          </a:p>
          <a:p>
            <a:pPr>
              <a:buClr>
                <a:schemeClr val="tx1"/>
              </a:buClr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Несанкционированный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</a:t>
            </a:r>
          </a:p>
        </p:txBody>
      </p:sp>
    </p:spTree>
    <p:extLst>
      <p:ext uri="{BB962C8B-B14F-4D97-AF65-F5344CB8AC3E}">
        <p14:creationId xmlns:p14="http://schemas.microsoft.com/office/powerpoint/2010/main" val="31897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828544"/>
            <a:ext cx="3948684" cy="3218688"/>
          </a:xfrm>
        </p:spPr>
        <p:txBody>
          <a:bodyPr rtlCol="0">
            <a:normAutofit/>
          </a:bodyPr>
          <a:lstStyle/>
          <a:p>
            <a:pPr marL="0" indent="0">
              <a:buClr>
                <a:schemeClr val="tx1"/>
              </a:buClr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человека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Clr>
                <a:schemeClr val="tx1"/>
              </a:buClr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ищение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носителей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с экрана или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клавиатуры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из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распечатки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НСД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13"/>
          <p:cNvSpPr txBox="1">
            <a:spLocks/>
          </p:cNvSpPr>
          <p:nvPr/>
        </p:nvSpPr>
        <p:spPr>
          <a:xfrm>
            <a:off x="6169152" y="2828544"/>
            <a:ext cx="4011168" cy="3218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программу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chemeClr val="tx1"/>
              </a:buClr>
              <a:buNone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Перехват паролей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Дешифровка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зашифрованной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опирование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носителя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39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778062"/>
            <a:ext cx="8618220" cy="2208466"/>
          </a:xfrm>
        </p:spPr>
        <p:txBody>
          <a:bodyPr rtlCol="0">
            <a:normAutofit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аконодательный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орально-этический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дминистративный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изический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ппаратно-программный  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783628"/>
            <a:ext cx="861822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Уровни обеспечения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информационной безопасности</a:t>
            </a:r>
          </a:p>
        </p:txBody>
      </p:sp>
    </p:spTree>
    <p:extLst>
      <p:ext uri="{BB962C8B-B14F-4D97-AF65-F5344CB8AC3E}">
        <p14:creationId xmlns:p14="http://schemas.microsoft.com/office/powerpoint/2010/main" val="23486881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778062"/>
            <a:ext cx="8618220" cy="1964626"/>
          </a:xfrm>
        </p:spPr>
        <p:txBody>
          <a:bodyPr rtlCol="0">
            <a:normAutofit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средств защиты должна быть меньше, чем размеры возможного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ущерба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пользователь должен иметь минимальный набор привилегий, необходимый для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тем более эффективна, чем проще пользователю с ней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надежной системы защиты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72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778062"/>
            <a:ext cx="8618220" cy="1964626"/>
          </a:xfrm>
        </p:spPr>
        <p:txBody>
          <a:bodyPr rtlCol="0">
            <a:normAutofit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идентификации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аутентификации пользователей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шифрования дисковых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шифрования данных, передаваемых по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сетям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аутентификации электронных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управления криптографическими ключами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chemeClr val="tx1"/>
              </a:buClr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783628"/>
            <a:ext cx="861822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Аппаратно-программные средства защиты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149214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778062"/>
            <a:ext cx="8618220" cy="1964626"/>
          </a:xfrm>
        </p:spPr>
        <p:txBody>
          <a:bodyPr rtlCol="0">
            <a:norm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современных условиях безопасность информационных ресурсов может быть обеспечена только комплексной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системой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защиты информации. Комплексная система защиты информации должна быть: непрерывной, плановой, целенаправленной, конкретной, активной,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надежной.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60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778062"/>
            <a:ext cx="8618220" cy="2208466"/>
          </a:xfrm>
        </p:spPr>
        <p:txBody>
          <a:bodyPr rtlCol="0">
            <a:normAutofit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безопасность -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protect.htmlweb.ru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безопасность -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wikipedia.org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 и защита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(учебное пособие)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1060627"/>
            <a:ext cx="861822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3153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в оформлении «Облачный шкипер»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3665955_TF03460508.potx" id="{5DFBD78C-123E-43C4-B1D8-C87BD0916EA4}" vid="{61EFFEBC-D632-4584-AAF5-CCDDDB22578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B024FD56-CE1B-42FC-9E83-BFBF160724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53D857-4181-4777-8893-6E45A690F9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DD01B8-816B-49B7-8C81-03AB51D87C54}">
  <ds:schemaRefs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40262f94-9f35-4ac3-9a90-690165a166b7"/>
    <ds:schemaRef ds:uri="a4f35948-e619-41b3-aa29-22878b09cfd2"/>
    <ds:schemaRef ds:uri="http://purl.org/dc/elements/1.1/"/>
    <ds:schemaRef ds:uri="http://purl.org/dc/dcmitype/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Слайды в оформлении «Облачный шкипер»</Template>
  <TotalTime>150</TotalTime>
  <Words>369</Words>
  <Application>Microsoft Office PowerPoint</Application>
  <PresentationFormat>Широкоэкранный</PresentationFormat>
  <Paragraphs>104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Cambria</vt:lpstr>
      <vt:lpstr>Times New Roman</vt:lpstr>
      <vt:lpstr>Шаблон в оформлении «Облачный шкипер»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The_MDMA</dc:creator>
  <cp:lastModifiedBy>The_MDMA</cp:lastModifiedBy>
  <cp:revision>19</cp:revision>
  <dcterms:created xsi:type="dcterms:W3CDTF">2018-09-27T16:51:57Z</dcterms:created>
  <dcterms:modified xsi:type="dcterms:W3CDTF">2018-09-27T19:23:46Z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