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0" r:id="rId4"/>
  </p:sldMasterIdLst>
  <p:notesMasterIdLst>
    <p:notesMasterId r:id="rId20"/>
  </p:notesMasterIdLst>
  <p:handoutMasterIdLst>
    <p:handoutMasterId r:id="rId21"/>
  </p:handoutMasterIdLst>
  <p:sldIdLst>
    <p:sldId id="265" r:id="rId5"/>
    <p:sldId id="266" r:id="rId6"/>
    <p:sldId id="270" r:id="rId7"/>
    <p:sldId id="271" r:id="rId8"/>
    <p:sldId id="284" r:id="rId9"/>
    <p:sldId id="278" r:id="rId10"/>
    <p:sldId id="285" r:id="rId11"/>
    <p:sldId id="279" r:id="rId12"/>
    <p:sldId id="280" r:id="rId13"/>
    <p:sldId id="286" r:id="rId14"/>
    <p:sldId id="287" r:id="rId15"/>
    <p:sldId id="288" r:id="rId16"/>
    <p:sldId id="281" r:id="rId17"/>
    <p:sldId id="282" r:id="rId18"/>
    <p:sldId id="283" r:id="rId1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19" autoAdjust="0"/>
    <p:restoredTop sz="95843" autoAdjust="0"/>
  </p:normalViewPr>
  <p:slideViewPr>
    <p:cSldViewPr snapToGrid="0" showGuides="1">
      <p:cViewPr varScale="1">
        <p:scale>
          <a:sx n="79" d="100"/>
          <a:sy n="79" d="100"/>
        </p:scale>
        <p:origin x="1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1" d="100"/>
          <a:sy n="91" d="100"/>
        </p:scale>
        <p:origin x="300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DDCB7EC-CEDA-42D5-8A0A-747B258F7B12}" type="datetime1">
              <a:rPr lang="ru-RU" smtClean="0"/>
              <a:t>13.10.2018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78FE58C-C1A6-4C4C-90C2-B7F5B0504B2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4605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87BBAA-8962-46BE-8131-E6CE08071E10}" type="datetime1">
              <a:rPr lang="ru-RU" smtClean="0"/>
              <a:pPr/>
              <a:t>13.10.2018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Образец текста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10E1E9A-E921-4174-A0FC-51868D7AC568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3786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9188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5534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0080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8270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2783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50746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55243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3892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1472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2321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04365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55108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2833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45069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8433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2AAF71-7088-4082-A4B5-5D2286FF71AE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6110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E50B887-75E0-4C5B-AF37-E33049182621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6318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3379668-2161-488D-96B8-6A859D0F15B4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1978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E939C50-7762-4792-95E1-E7874CF6E4AE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33198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F901220-6B3C-4719-8281-16AA8BA3EF64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56429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2D7245F-B3C7-4358-926A-1EE496656B67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6569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2D0A9D0-FD05-4374-8990-9A13D81CB546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41044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970C57-C6EC-43E3-AE3A-40D83CDB2BD6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9794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7724B01-8CDF-43F1-A896-03E2F79CCBAE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6482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194B10-7A25-4893-8C5C-B707DE59842E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71413016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194B10-7A25-4893-8C5C-B707DE59842E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3557437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194B10-7A25-4893-8C5C-B707DE59842E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05019513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194B10-7A25-4893-8C5C-B707DE59842E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2573376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194B10-7A25-4893-8C5C-B707DE59842E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rtl="0"/>
            <a:fld id="{71B7BAC7-FE87-40F6-AA24-4F4685D1B02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9841793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A05DDED-C00D-420D-BCCC-88709E63D747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9110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EDCCF59-F12C-4B22-A0B5-0569E7EBF814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12893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678904" y="987425"/>
            <a:ext cx="5678424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8" name="Текст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130E92-8550-4A93-A5ED-7A5CF78928CB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4138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C3194B10-7A25-4893-8C5C-B707DE59842E}" type="datetime1">
              <a:rPr lang="ru-RU" noProof="0" smtClean="0"/>
              <a:t>13.10.2018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rtl="0"/>
            <a:fld id="{71B7BAC7-FE87-40F6-AA24-4F4685D1B02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186406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  <p:sldLayoutId id="2147483681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1464" userDrawn="1">
          <p15:clr>
            <a:srgbClr val="F26B43"/>
          </p15:clr>
        </p15:guide>
        <p15:guide id="4" pos="7152" userDrawn="1">
          <p15:clr>
            <a:srgbClr val="F26B43"/>
          </p15:clr>
        </p15:guide>
        <p15:guide id="5" pos="984" userDrawn="1">
          <p15:clr>
            <a:srgbClr val="F26B43"/>
          </p15:clr>
        </p15:guide>
        <p15:guide id="6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0%BE%D0%B4%D0%BA%D0%B0%D1%81%D1%82%D0%B8%D0%BD%D0%B3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-koncept.ru/2017/770404.htm" TargetMode="External"/><Relationship Id="rId4" Type="http://schemas.openxmlformats.org/officeDocument/2006/relationships/hyperlink" Target="https://interactive-science.media/ru/article/118711/discussion_platform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 txBox="1">
            <a:spLocks noGrp="1"/>
          </p:cNvSpPr>
          <p:nvPr>
            <p:ph type="subTitle" idx="1"/>
          </p:nvPr>
        </p:nvSpPr>
        <p:spPr>
          <a:xfrm>
            <a:off x="1536192" y="352406"/>
            <a:ext cx="9046464" cy="176356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 иностранных языков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 44.03.05 «Педагогическое образование»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 «Дистанционные технологии в обучении иностранным языкам»</a:t>
            </a:r>
          </a:p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536192" y="2198554"/>
            <a:ext cx="9046464" cy="156966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подкастов </a:t>
            </a:r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обучении иностранному языку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95744" y="4174854"/>
            <a:ext cx="3486912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Пономарев Даниил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ИИЯ-АВБ-112</a:t>
            </a:r>
          </a:p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Канатова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С.Ш.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36192" y="6027462"/>
            <a:ext cx="9046464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07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47444" y="1691512"/>
            <a:ext cx="8618220" cy="4733671"/>
          </a:xfrm>
        </p:spPr>
        <p:txBody>
          <a:bodyPr rtlCol="0">
            <a:normAutofit fontScale="85000" lnSpcReduction="20000"/>
          </a:bodyPr>
          <a:lstStyle/>
          <a:p>
            <a:pPr marL="0" lvl="0" indent="0" rtl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  <a:p>
            <a:pPr marL="342900" lvl="0" indent="-342900" rtl="0"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возникновения подкастов</a:t>
            </a:r>
          </a:p>
          <a:p>
            <a:pPr lvl="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преимущества подкастов в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обучении</a:t>
            </a:r>
          </a:p>
          <a:p>
            <a:pPr lvl="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 использования подкастов в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обучении</a:t>
            </a:r>
          </a:p>
          <a:p>
            <a:pPr lvl="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подкастов в обучении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ИЯ</a:t>
            </a:r>
          </a:p>
          <a:p>
            <a:pPr lvl="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подкастов в обучении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ИЯ</a:t>
            </a:r>
          </a:p>
          <a:p>
            <a:pPr lvl="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каком этапе обучения ИЯ можно использовать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подкасты</a:t>
            </a:r>
          </a:p>
          <a:p>
            <a:pPr lvl="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 в качестве задания для ученика</a:t>
            </a:r>
          </a:p>
          <a:p>
            <a:pPr marL="0" lvl="0" indent="0">
              <a:buClr>
                <a:schemeClr val="tx1"/>
              </a:buCl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chemeClr val="tx1"/>
              </a:buCl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</a:p>
          <a:p>
            <a:pPr marL="0" lvl="0" indent="0">
              <a:buClr>
                <a:schemeClr val="tx1"/>
              </a:buCl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Глоссарий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chemeClr val="tx1"/>
              </a:buClr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47444" y="555715"/>
            <a:ext cx="8618220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9342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494282" y="2023872"/>
            <a:ext cx="9095232" cy="3933634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ИКТ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глобальная информатизация привели к изменениям в традиционной парадигме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образования. Интерактивность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–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главных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составляющих современной тенденции обучения. Технические средства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стимулируют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мыслительные операции, в частности анализ, синтез,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сопоставление и прогнозирование.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94282" y="495408"/>
            <a:ext cx="9095232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5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20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88592" y="2121408"/>
            <a:ext cx="8595360" cy="3681984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 – отдельный аудио- или видеофайл, либо группа подобных файлов, публикуемая в сети интернет для прослушивания и просмотра другими 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пользователями.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8592" y="531984"/>
            <a:ext cx="859536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5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4186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88592" y="1877568"/>
            <a:ext cx="8595360" cy="3974592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подкастов связано с выходом первого портативного аудиоплеера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iPod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компании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Apple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Понятие «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podcast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соединяет в себе понятие 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broadcasting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впервые использовал британский журналист Бен </a:t>
            </a:r>
            <a:r>
              <a:rPr lang="ru-RU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Хаммерсли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февраля 2004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88592" y="584544"/>
            <a:ext cx="8595360" cy="76944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возникновения подкастов</a:t>
            </a:r>
            <a:endParaRPr lang="ru-RU" sz="4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1735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84020" y="2497646"/>
            <a:ext cx="8618220" cy="3622738"/>
          </a:xfrm>
        </p:spPr>
        <p:txBody>
          <a:bodyPr rtlCol="0">
            <a:normAutofit fontScale="92500" lnSpcReduction="20000"/>
          </a:bodyPr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Доступность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тематики материалов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обучения дистанционно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возможностей для анализа содержания обучения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Индивидуальное планирование времени обучения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84020" y="379507"/>
            <a:ext cx="8618220" cy="156966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преимущества подкастов в обучении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6881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47444" y="2473423"/>
            <a:ext cx="8618220" cy="3622738"/>
          </a:xfrm>
        </p:spPr>
        <p:txBody>
          <a:bodyPr rtlCol="0">
            <a:normAutofit fontScale="92500" lnSpcReduction="20000"/>
          </a:bodyPr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Большие расходы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непосредственной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интеракции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Возможные проблемы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доступе к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сайту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озможная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задержка появления подкаста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сайте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Затрата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на скачивание и прослушивание подкаста</a:t>
            </a:r>
            <a:endPara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47444" y="452659"/>
            <a:ext cx="8618220" cy="156966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 использования подкастов в обучении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0447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94688" y="2400110"/>
            <a:ext cx="8631936" cy="3951922"/>
          </a:xfrm>
        </p:spPr>
        <p:txBody>
          <a:bodyPr rtlCol="0">
            <a:normAutofit/>
          </a:bodyPr>
          <a:lstStyle/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Интернете можно найти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подкасты, записанные носителями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языка –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требование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аутентичности</a:t>
            </a:r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дает студентам возможность действовать в соответствие со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своим уровнем </a:t>
            </a:r>
            <a:r>
              <a:rPr lang="ru-RU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обученности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темпом обучения – требование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автономности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94688" y="489074"/>
            <a:ext cx="8631936" cy="156966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подкастов в обучении ИЯ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72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0868" y="621715"/>
            <a:ext cx="8813292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спользование подкастов в обучении ИЯ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10868" y="1816608"/>
            <a:ext cx="88132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 способствует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навыков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научается не только воспринимать речь носителей языка, но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воспроизводить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интонационный рисунок иноязычной речи и различать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разные акценты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Помимо этого, подкаст позволяет расширить словарный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 учеников,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является носителем культурного знания, что в свою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очередь обогащает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студентов об изучаемой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культуре.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14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47444" y="2387918"/>
            <a:ext cx="8618220" cy="3622738"/>
          </a:xfrm>
        </p:spPr>
        <p:txBody>
          <a:bodyPr rtlCol="0">
            <a:normAutofit lnSpcReduction="10000"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обучении ИЯ подкасты могут применяться на всех этапах обучения.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начальной школе для изучения интонаций, фонетических особенностей языка и формировани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минимального словарного запаса.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средней школе для изучения синтаксических конструкций и расширения словарного запаса.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старшей школе для изучения сложной лексики и подготовки к экзаменам.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47444" y="294163"/>
            <a:ext cx="8618220" cy="156966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каком этапе обучения ИЯ можно использовать подкасты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352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47444" y="2229422"/>
            <a:ext cx="8618220" cy="4037266"/>
          </a:xfrm>
        </p:spPr>
        <p:txBody>
          <a:bodyPr rtlCol="0">
            <a:normAutofit/>
          </a:bodyPr>
          <a:lstStyle/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 полностью и попытаться уловить его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суть</a:t>
            </a: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Повторно прослушать его, параллельно наблюдая за текстом на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экране</a:t>
            </a: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Прочитать текст (скрипт) с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экрана</a:t>
            </a: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Поработать с новыми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словами</a:t>
            </a: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Еще раз вдумчиво прослушать аудиозапись, параллельно наблюдая за текстом на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экране</a:t>
            </a: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последний раз прослушать подкаст без скрипта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47444" y="355123"/>
            <a:ext cx="8618220" cy="156966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с учебными подкастами для изучения ИЯ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828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0868" y="621715"/>
            <a:ext cx="8813292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 в качестве задания для ученика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10868" y="1889760"/>
            <a:ext cx="881329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 может быть создан самим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учащимся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часть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учебного задания. Это может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помочь более интенсивному вовлечению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учеников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процесс. Использование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 подкастов, созданных самими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учащимися, меняет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динамику отношений между ними 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учителем, а также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раскрыть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 творческие способности.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4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47444" y="2107502"/>
            <a:ext cx="8618220" cy="3439858"/>
          </a:xfrm>
        </p:spPr>
        <p:txBody>
          <a:bodyPr rtlCol="0">
            <a:normAutofit fontScale="92500" lnSpcReduction="20000"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подкасты являются разработкой, обеспечивающей новое качество процесса обучения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ИЯ. У учеников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появляется заинтересованность и целеустремленность, что способствует улучшению учебного процесса. Использование подкастов увеличивает приспособление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инновационным технологиям. Учебные подкасты дают дополнительную языковую практику, повышают навыки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расширяют границы учебной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среды.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всей их пользе, учебные подкасты являются только вспомогательным инструментом. Чрезмерная подача мультимедийного контента значительно уменьшает роль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учебном процессе, что ни в коем случае нельзя допускать, так как нельзя исключать живое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47444" y="446640"/>
            <a:ext cx="861822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5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60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59636" y="1961198"/>
            <a:ext cx="8618220" cy="4073842"/>
          </a:xfrm>
        </p:spPr>
        <p:txBody>
          <a:bodyPr rtlCol="0">
            <a:noAutofit/>
          </a:bodyPr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https://ru.wikipedia.org/wiki/%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D0%9F%D0%BE%D0%B4%D0%BA%D0%B0%D1%81%D1%82%D0%B8%D0%BD%D0%B3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interactive-science.media/ru/article/118711/discussion_platform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e-koncept.ru/2017/770404.htm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https://www.hse.ru/mirror/pubs/lib/data/access/ram/ticket/15/1539278754882a89bdbabf0e56b0ef624c390d4989/%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0%9F%D0%B5%D1%82%D1%80%D0%BE%D0%B2%D0%B0%20%D0%95%D0%AE%20%D0%98%D1%81%D0%BF%D0%BE%D0%BB%D1%8C%D0%B7%D0%BE%D0%B2%D0%B0%D0%BD%D0%B8%D0%B5%20%D0%BF%D0%BE%D0%B4%D0%BA%D0%B0%D1%81%D1%82%D0%BE%D0%B2%20%D0%B2%20%D0%BE%D0%B1%D1%80%D0%B0%D0%B7%D0%BE%D0%B2%D0%B0%D1%82%D0%B5%D0%BB%D1%8C%D0%BD%D0%BE%D0%BC%20%D0%BF%D1%80%D0%BE%D1%86%D0%B5%D1%81%D1%81%D0%B5.pd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59636" y="495408"/>
            <a:ext cx="861822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endParaRPr lang="ru-RU" sz="5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3153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647444" y="1792224"/>
            <a:ext cx="8618220" cy="3389376"/>
          </a:xfrm>
        </p:spPr>
        <p:txBody>
          <a:bodyPr rtlCol="0">
            <a:normAutofit lnSpcReduction="10000"/>
          </a:bodyPr>
          <a:lstStyle/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chemeClr val="tx1"/>
              </a:buClr>
              <a:buAutoNum type="arabicPeriod"/>
            </a:pP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podcasting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от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iPod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broadcasting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повсеместное вещание) – процесс создания и распространения звуковых или видеофайлов в стиле радио- и телепередач 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Интернете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Clr>
                <a:schemeClr val="tx1"/>
              </a:buClr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Аутентичность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создаются как правило носителями языка, с учетом определенной тематической направленности, что позволяет «привязать» подкаст к профессиональной деятельности обучающихся.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47444" y="519792"/>
            <a:ext cx="861822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Глоссарий</a:t>
            </a:r>
            <a:endParaRPr lang="ru-RU" sz="5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1661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253D857-4181-4777-8893-6E45A690F9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DD01B8-816B-49B7-8C81-03AB51D87C54}">
  <ds:schemaRefs>
    <ds:schemaRef ds:uri="http://purl.org/dc/dcmitype/"/>
    <ds:schemaRef ds:uri="http://schemas.microsoft.com/office/2006/metadata/properties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40262f94-9f35-4ac3-9a90-690165a166b7"/>
    <ds:schemaRef ds:uri="a4f35948-e619-41b3-aa29-22878b09cfd2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024FD56-CE1B-42FC-9E83-BFBF160724C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483</TotalTime>
  <Words>700</Words>
  <Application>Microsoft Office PowerPoint</Application>
  <PresentationFormat>Широкоэкранный</PresentationFormat>
  <Paragraphs>95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The_MDMA</dc:creator>
  <cp:lastModifiedBy>The_MDMA</cp:lastModifiedBy>
  <cp:revision>47</cp:revision>
  <dcterms:created xsi:type="dcterms:W3CDTF">2018-09-27T16:51:57Z</dcterms:created>
  <dcterms:modified xsi:type="dcterms:W3CDTF">2018-10-13T21:44:00Z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74062900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