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shkov, Sergey /RU" initials="MS/" lastIdx="1" clrIdx="0">
    <p:extLst>
      <p:ext uri="{19B8F6BF-5375-455C-9EA6-DF929625EA0E}">
        <p15:presenceInfo xmlns:p15="http://schemas.microsoft.com/office/powerpoint/2012/main" userId="S::Sergey.Meshkov@sanofi.com::4071d74c-7996-49ac-b764-f91857707cf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>
              <a:defRPr b="1" cap="none" spc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11/2/2020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5634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cap="none" spc="0">
                <a:ln w="18415" cmpd="sng">
                  <a:solidFill>
                    <a:srgbClr val="00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ln>
                  <a:noFill/>
                </a:ln>
                <a:solidFill>
                  <a:srgbClr val="0000CC"/>
                </a:solidFill>
              </a:defRPr>
            </a:lvl1pPr>
            <a:lvl2pPr>
              <a:defRPr>
                <a:ln>
                  <a:noFill/>
                </a:ln>
                <a:solidFill>
                  <a:srgbClr val="0000CC"/>
                </a:solidFill>
              </a:defRPr>
            </a:lvl2pPr>
            <a:lvl3pPr>
              <a:defRPr>
                <a:ln>
                  <a:noFill/>
                </a:ln>
                <a:solidFill>
                  <a:srgbClr val="0000CC"/>
                </a:solidFill>
              </a:defRPr>
            </a:lvl3pPr>
            <a:lvl4pPr>
              <a:defRPr>
                <a:ln>
                  <a:noFill/>
                </a:ln>
                <a:solidFill>
                  <a:srgbClr val="0000CC"/>
                </a:solidFill>
              </a:defRPr>
            </a:lvl4pPr>
            <a:lvl5pPr>
              <a:defRPr>
                <a:ln>
                  <a:noFill/>
                </a:ln>
                <a:solidFill>
                  <a:srgbClr val="0000CC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11/2/2020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130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11/2/2020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4433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11/2/2020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9055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11/2/2020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309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11/2/2020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41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11/2/2020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278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11/2/2020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942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11/2/2020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425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11/2/2020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268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11/2/2020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768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11/2/2020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0" y="0"/>
            <a:ext cx="12192000" cy="7010400"/>
          </a:xfrm>
          <a:prstGeom prst="rect">
            <a:avLst/>
          </a:prstGeom>
          <a:gradFill flip="none" rotWithShape="1">
            <a:gsLst>
              <a:gs pos="100000">
                <a:srgbClr val="03D4A8">
                  <a:alpha val="18000"/>
                </a:srgbClr>
              </a:gs>
              <a:gs pos="25000">
                <a:srgbClr val="21D6E0">
                  <a:alpha val="23000"/>
                </a:srgbClr>
              </a:gs>
              <a:gs pos="75000">
                <a:srgbClr val="0087E6">
                  <a:alpha val="25000"/>
                </a:srgbClr>
              </a:gs>
              <a:gs pos="100000">
                <a:srgbClr val="005CBF">
                  <a:alpha val="25999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 sz="1800"/>
          </a:p>
        </p:txBody>
      </p:sp>
    </p:spTree>
    <p:extLst>
      <p:ext uri="{BB962C8B-B14F-4D97-AF65-F5344CB8AC3E}">
        <p14:creationId xmlns:p14="http://schemas.microsoft.com/office/powerpoint/2010/main" val="2010111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37DB9E-2D6A-4D10-9268-E4636D633C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2" y="685799"/>
            <a:ext cx="5411788" cy="1466851"/>
          </a:xfrm>
        </p:spPr>
        <p:txBody>
          <a:bodyPr>
            <a:normAutofit/>
          </a:bodyPr>
          <a:lstStyle/>
          <a:p>
            <a:r>
              <a:rPr lang="ru-RU" sz="6600" dirty="0">
                <a:solidFill>
                  <a:srgbClr val="00B0F0"/>
                </a:solidFill>
              </a:rPr>
              <a:t>РИНОЛАЛИЯ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AB391B8-BFFE-4219-A7B0-49D60B811B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6370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428641-61B7-46C1-8E55-3E510EEDB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6705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>
                <a:solidFill>
                  <a:schemeClr val="tx2"/>
                </a:solidFill>
              </a:rPr>
              <a:t>О</a:t>
            </a:r>
            <a:r>
              <a:rPr lang="en-US" dirty="0">
                <a:solidFill>
                  <a:schemeClr val="tx2"/>
                </a:solidFill>
              </a:rPr>
              <a:t>ПРЕДЕЛЕНИЕ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96B556C-148C-491D-9107-CD6A37247F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3075" b="-2"/>
          <a:stretch/>
        </p:blipFill>
        <p:spPr>
          <a:xfrm>
            <a:off x="609600" y="1600201"/>
            <a:ext cx="5384800" cy="4525963"/>
          </a:xfrm>
          <a:prstGeom prst="rect">
            <a:avLst/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Текст 2">
            <a:extLst>
              <a:ext uri="{FF2B5EF4-FFF2-40B4-BE49-F238E27FC236}">
                <a16:creationId xmlns:a16="http://schemas.microsoft.com/office/drawing/2014/main" id="{FA36926A-17CA-4692-AFDF-2258B98F8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94400" y="1600201"/>
            <a:ext cx="5588000" cy="45259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ru-RU" sz="2600" b="1" dirty="0"/>
              <a:t>Нарушение звукопроизношения и тембра голоса обусловленное анатомо-физиологическими дефектами речевого аппарата, характеризуется своеобразным сочетанием неправильной артикуляции звуков и голосовых расстройств. Обусловлено неправильной работой </a:t>
            </a:r>
            <a:r>
              <a:rPr lang="ru-RU" sz="2600" b="1" dirty="0" err="1"/>
              <a:t>нёбно</a:t>
            </a:r>
            <a:r>
              <a:rPr lang="ru-RU" sz="2600" b="1" dirty="0"/>
              <a:t> глоточного затвора.</a:t>
            </a:r>
            <a:endParaRPr lang="en-US" sz="2600" b="1" dirty="0"/>
          </a:p>
        </p:txBody>
      </p:sp>
    </p:spTree>
    <p:extLst>
      <p:ext uri="{BB962C8B-B14F-4D97-AF65-F5344CB8AC3E}">
        <p14:creationId xmlns:p14="http://schemas.microsoft.com/office/powerpoint/2010/main" val="3759756392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EBCE5F-B835-4108-BC60-C38086556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5591175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err="1">
                <a:solidFill>
                  <a:schemeClr val="tx2"/>
                </a:solidFill>
              </a:rPr>
              <a:t>Причины</a:t>
            </a: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5" name="Рисунок 4" descr="Изображение выглядит как летит, воздух, воздушный змей, цветной&#10;&#10;Автоматически созданное описание">
            <a:extLst>
              <a:ext uri="{FF2B5EF4-FFF2-40B4-BE49-F238E27FC236}">
                <a16:creationId xmlns:a16="http://schemas.microsoft.com/office/drawing/2014/main" id="{B8F55893-3308-4264-ADC1-F89854A708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2" r="5769" b="3"/>
          <a:stretch/>
        </p:blipFill>
        <p:spPr>
          <a:xfrm>
            <a:off x="609600" y="1600201"/>
            <a:ext cx="4917440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Текст 2">
            <a:extLst>
              <a:ext uri="{FF2B5EF4-FFF2-40B4-BE49-F238E27FC236}">
                <a16:creationId xmlns:a16="http://schemas.microsoft.com/office/drawing/2014/main" id="{9C91C7C2-0D26-4E7E-92B4-7C093FBB6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38800" y="1600201"/>
            <a:ext cx="6370320" cy="45259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ru-RU" sz="3200" b="1" dirty="0"/>
              <a:t>Врожденные и </a:t>
            </a:r>
            <a:r>
              <a:rPr lang="ru-RU" sz="3200" b="1" dirty="0" err="1"/>
              <a:t>преобретенные</a:t>
            </a:r>
            <a:endParaRPr lang="ru-RU" sz="3200" b="1" dirty="0"/>
          </a:p>
          <a:p>
            <a:endParaRPr lang="ru-RU" b="1" dirty="0"/>
          </a:p>
          <a:p>
            <a:r>
              <a:rPr lang="ru-RU" b="1" i="1" dirty="0"/>
              <a:t>Расщелины мягкого и твердого неба.</a:t>
            </a:r>
          </a:p>
          <a:p>
            <a:r>
              <a:rPr lang="ru-RU" b="1" i="1" dirty="0" err="1"/>
              <a:t>Коротокое</a:t>
            </a:r>
            <a:r>
              <a:rPr lang="ru-RU" b="1" i="1" dirty="0"/>
              <a:t> мягкое небо.</a:t>
            </a:r>
          </a:p>
          <a:p>
            <a:r>
              <a:rPr lang="ru-RU" b="1" i="1" dirty="0"/>
              <a:t>Параличи и парезы.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3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57472D-B592-4963-89CA-31E5ADE605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anchor="ctr">
            <a:normAutofit/>
          </a:bodyPr>
          <a:lstStyle/>
          <a:p>
            <a:r>
              <a:rPr lang="ru-RU"/>
              <a:t>Формы</a:t>
            </a:r>
          </a:p>
        </p:txBody>
      </p:sp>
      <p:pic>
        <p:nvPicPr>
          <p:cNvPr id="5" name="Рисунок 4" descr="Изображение выглядит как фотография, татуировка, держит, лицо&#10;&#10;Автоматически созданное описание">
            <a:extLst>
              <a:ext uri="{FF2B5EF4-FFF2-40B4-BE49-F238E27FC236}">
                <a16:creationId xmlns:a16="http://schemas.microsoft.com/office/drawing/2014/main" id="{555E87F3-6E98-4593-9752-718CC1ED70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62" r="9773" b="1"/>
          <a:stretch/>
        </p:blipFill>
        <p:spPr>
          <a:xfrm>
            <a:off x="609600" y="1600201"/>
            <a:ext cx="5384800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Текст 2">
            <a:extLst>
              <a:ext uri="{FF2B5EF4-FFF2-40B4-BE49-F238E27FC236}">
                <a16:creationId xmlns:a16="http://schemas.microsoft.com/office/drawing/2014/main" id="{E5DA375C-2712-4CA5-978C-4709A50F00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600" b="1"/>
              <a:t>Открытая-характеризуется наличием постоянного открытого сообщения между носовой и ротовой полостями.</a:t>
            </a:r>
          </a:p>
          <a:p>
            <a:pPr>
              <a:lnSpc>
                <a:spcPct val="90000"/>
              </a:lnSpc>
            </a:pPr>
            <a:endParaRPr lang="ru-RU" sz="2600" b="1"/>
          </a:p>
          <a:p>
            <a:pPr>
              <a:lnSpc>
                <a:spcPct val="90000"/>
              </a:lnSpc>
            </a:pPr>
            <a:r>
              <a:rPr lang="ru-RU" sz="2600" b="1"/>
              <a:t>Закрытая- связана с наличием препятствия преграждающего выход воздушной струи через нос.</a:t>
            </a:r>
          </a:p>
          <a:p>
            <a:pPr>
              <a:lnSpc>
                <a:spcPct val="90000"/>
              </a:lnSpc>
            </a:pPr>
            <a:endParaRPr lang="ru-RU" sz="2600" b="1"/>
          </a:p>
          <a:p>
            <a:pPr>
              <a:lnSpc>
                <a:spcPct val="90000"/>
              </a:lnSpc>
            </a:pPr>
            <a:r>
              <a:rPr lang="ru-RU" sz="2600" b="1"/>
              <a:t>Смешанная </a:t>
            </a:r>
            <a:r>
              <a:rPr lang="ru-RU" sz="2600" b="1" err="1"/>
              <a:t>ринолалия</a:t>
            </a:r>
            <a:r>
              <a:rPr lang="ru-RU" sz="2600" b="1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02999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52F4BA-D07D-45A2-A6CB-5B799BF5F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anchor="ctr">
            <a:normAutofit/>
          </a:bodyPr>
          <a:lstStyle/>
          <a:p>
            <a:r>
              <a:rPr lang="ru-RU"/>
              <a:t>Коррекционная работа</a:t>
            </a:r>
          </a:p>
        </p:txBody>
      </p:sp>
      <p:pic>
        <p:nvPicPr>
          <p:cNvPr id="5" name="Рисунок 4" descr="Изображение выглядит как малыш, человек, высокий, ребенок&#10;&#10;Автоматически созданное описание">
            <a:extLst>
              <a:ext uri="{FF2B5EF4-FFF2-40B4-BE49-F238E27FC236}">
                <a16:creationId xmlns:a16="http://schemas.microsoft.com/office/drawing/2014/main" id="{CDCE2D02-C428-44B4-8D35-F71014D567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383" r="10200" b="-1"/>
          <a:stretch/>
        </p:blipFill>
        <p:spPr>
          <a:xfrm>
            <a:off x="609600" y="1600201"/>
            <a:ext cx="5384800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Текст 2">
            <a:extLst>
              <a:ext uri="{FF2B5EF4-FFF2-40B4-BE49-F238E27FC236}">
                <a16:creationId xmlns:a16="http://schemas.microsoft.com/office/drawing/2014/main" id="{05BC1C96-640F-4004-A1F9-A244787459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>
            <a:normAutofit/>
          </a:bodyPr>
          <a:lstStyle/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ru-RU" sz="2200" b="1" dirty="0"/>
              <a:t>Дооперационный период- подготовка артикуляционного аппарата.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ru-RU" sz="2200" b="1" dirty="0"/>
              <a:t>Операция.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ru-RU" sz="2200" b="1" dirty="0"/>
              <a:t>Послеоперационный период.</a:t>
            </a:r>
          </a:p>
          <a:p>
            <a:pPr marL="457200" indent="-457200">
              <a:lnSpc>
                <a:spcPct val="90000"/>
              </a:lnSpc>
              <a:buFont typeface="+mj-lt"/>
              <a:buAutoNum type="alphaLcPeriod"/>
            </a:pPr>
            <a:r>
              <a:rPr lang="ru-RU" sz="2200" i="1" dirty="0"/>
              <a:t>А. Физиотерапия</a:t>
            </a:r>
          </a:p>
          <a:p>
            <a:pPr marL="457200" indent="-457200">
              <a:lnSpc>
                <a:spcPct val="90000"/>
              </a:lnSpc>
              <a:buFont typeface="+mj-lt"/>
              <a:buAutoNum type="alphaLcPeriod"/>
            </a:pPr>
            <a:r>
              <a:rPr lang="ru-RU" sz="2200" i="1" dirty="0"/>
              <a:t>Б. Ортодонтия</a:t>
            </a:r>
          </a:p>
          <a:p>
            <a:pPr marL="457200" indent="-457200">
              <a:lnSpc>
                <a:spcPct val="90000"/>
              </a:lnSpc>
              <a:buFont typeface="+mj-lt"/>
              <a:buAutoNum type="alphaLcPeriod"/>
            </a:pPr>
            <a:r>
              <a:rPr lang="ru-RU" sz="2200" i="1" dirty="0"/>
              <a:t>В. Психотерапия</a:t>
            </a:r>
          </a:p>
          <a:p>
            <a:pPr marL="457200" indent="-457200">
              <a:lnSpc>
                <a:spcPct val="90000"/>
              </a:lnSpc>
              <a:buFont typeface="+mj-lt"/>
              <a:buAutoNum type="alphaLcPeriod"/>
            </a:pPr>
            <a:r>
              <a:rPr lang="ru-RU" sz="2200" i="1" dirty="0"/>
              <a:t>Г. Дыхательная гимнастика</a:t>
            </a:r>
          </a:p>
          <a:p>
            <a:pPr marL="457200" indent="-457200">
              <a:lnSpc>
                <a:spcPct val="90000"/>
              </a:lnSpc>
              <a:buFont typeface="+mj-lt"/>
              <a:buAutoNum type="alphaLcPeriod"/>
            </a:pPr>
            <a:r>
              <a:rPr lang="ru-RU" sz="2200" i="1" dirty="0"/>
              <a:t>Д. Логопедический массаж.</a:t>
            </a:r>
          </a:p>
          <a:p>
            <a:pPr marL="457200" indent="-457200">
              <a:lnSpc>
                <a:spcPct val="90000"/>
              </a:lnSpc>
              <a:buFont typeface="+mj-lt"/>
              <a:buAutoNum type="alphaLcPeriod"/>
            </a:pPr>
            <a:r>
              <a:rPr lang="ru-RU" sz="2200" i="1" dirty="0"/>
              <a:t>Е. Работа с логопедом по постановке гласных.</a:t>
            </a:r>
          </a:p>
        </p:txBody>
      </p:sp>
    </p:spTree>
    <p:extLst>
      <p:ext uri="{BB962C8B-B14F-4D97-AF65-F5344CB8AC3E}">
        <p14:creationId xmlns:p14="http://schemas.microsoft.com/office/powerpoint/2010/main" val="1845492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DFFD34-D84B-44C7-8BB8-06388876F6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2565399"/>
          </a:xfrm>
        </p:spPr>
        <p:txBody>
          <a:bodyPr>
            <a:normAutofit/>
          </a:bodyPr>
          <a:lstStyle/>
          <a:p>
            <a:r>
              <a:rPr lang="ru-RU" sz="5400" dirty="0"/>
              <a:t>Спасибо за внимание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8144E73-4A69-4812-A257-64FDE99826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858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La ment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119</Words>
  <Application>Microsoft Office PowerPoint</Application>
  <PresentationFormat>Широкоэкранный</PresentationFormat>
  <Paragraphs>26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Arial</vt:lpstr>
      <vt:lpstr>Calibri</vt:lpstr>
      <vt:lpstr>La mente</vt:lpstr>
      <vt:lpstr>РИНОЛАЛИЯ</vt:lpstr>
      <vt:lpstr>ОПРЕДЕЛЕНИЕ</vt:lpstr>
      <vt:lpstr>Причины</vt:lpstr>
      <vt:lpstr>Формы</vt:lpstr>
      <vt:lpstr>Коррекционная работа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РИНОЛАЛИЯ</dc:title>
  <dc:creator>Meshkov, Sergey /RU</dc:creator>
  <cp:lastModifiedBy>Meshkov, Sergey /RU</cp:lastModifiedBy>
  <cp:revision>1</cp:revision>
  <dcterms:created xsi:type="dcterms:W3CDTF">2020-11-02T17:04:55Z</dcterms:created>
  <dcterms:modified xsi:type="dcterms:W3CDTF">2020-11-02T17:09:44Z</dcterms:modified>
</cp:coreProperties>
</file>