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0" autoAdjust="0"/>
    <p:restoredTop sz="94723" autoAdjust="0"/>
  </p:normalViewPr>
  <p:slideViewPr>
    <p:cSldViewPr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mailto:bobrinna@list.ru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edu.vspu.ru/members/bobrinna/docs/folder/136113/" TargetMode="External"/><Relationship Id="rId2" Type="http://schemas.openxmlformats.org/officeDocument/2006/relationships/hyperlink" Target="mailto:bobrinna@list.ru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cs.google.com/document/d/1SkJ2xJ_iFpB4Uwvd9XMo6U1JI9qln_9FE-GE2I7AkBM/edit?usp=shari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772400" cy="1470025"/>
          </a:xfrm>
        </p:spPr>
        <p:txBody>
          <a:bodyPr/>
          <a:lstStyle/>
          <a:p>
            <a:r>
              <a:rPr lang="ru-RU" dirty="0" smtClean="0"/>
              <a:t>УСТАНОВОЧНАЯ КОНФЕРЕНЦИЯ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714620"/>
            <a:ext cx="6272234" cy="2714644"/>
          </a:xfrm>
        </p:spPr>
        <p:txBody>
          <a:bodyPr/>
          <a:lstStyle/>
          <a:p>
            <a:r>
              <a:rPr lang="ru-RU" dirty="0" smtClean="0"/>
              <a:t>ПРОИЗВОДСТВЕННАЯ</a:t>
            </a:r>
          </a:p>
          <a:p>
            <a:r>
              <a:rPr lang="ru-RU" dirty="0" smtClean="0"/>
              <a:t>(ПСИХОЛОГО-ПЕДАГОГИЧЕСКАЯ)</a:t>
            </a:r>
            <a:endParaRPr lang="ru-RU" dirty="0" smtClean="0"/>
          </a:p>
          <a:p>
            <a:r>
              <a:rPr lang="ru-RU" dirty="0" smtClean="0"/>
              <a:t>ПРАКТИКА</a:t>
            </a:r>
          </a:p>
          <a:p>
            <a:r>
              <a:rPr lang="ru-RU" dirty="0" smtClean="0"/>
              <a:t>10.11.2020</a:t>
            </a:r>
            <a:endParaRPr lang="ru-RU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Сроки практики: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Практика проводится методом «погружения», с отрывом от аудиторных занятий в период </a:t>
            </a:r>
          </a:p>
          <a:p>
            <a:pPr algn="ctr">
              <a:buNone/>
            </a:pPr>
            <a:r>
              <a:rPr lang="ru-RU" sz="4400" b="1" dirty="0" smtClean="0"/>
              <a:t>с 10</a:t>
            </a:r>
            <a:r>
              <a:rPr lang="ru-RU" sz="4400" b="1" dirty="0" smtClean="0"/>
              <a:t>.11.2020 </a:t>
            </a:r>
            <a:r>
              <a:rPr lang="ru-RU" sz="4400" b="1" dirty="0" smtClean="0"/>
              <a:t>по </a:t>
            </a:r>
            <a:r>
              <a:rPr lang="ru-RU" sz="4400" b="1" dirty="0" smtClean="0"/>
              <a:t>23</a:t>
            </a:r>
            <a:r>
              <a:rPr lang="ru-RU" sz="4400" b="1" dirty="0" smtClean="0"/>
              <a:t>.11.2020</a:t>
            </a:r>
            <a:r>
              <a:rPr lang="ru-RU" sz="4400" b="1" dirty="0" smtClean="0"/>
              <a:t>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Ее продолжительность – 2 недели (72 часа). </a:t>
            </a:r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i="1" dirty="0" smtClean="0"/>
              <a:t>Приказ </a:t>
            </a:r>
            <a:r>
              <a:rPr lang="ru-RU" i="1" dirty="0" smtClean="0"/>
              <a:t>15.1-03/1878 </a:t>
            </a:r>
            <a:r>
              <a:rPr lang="ru-RU" i="1" dirty="0" smtClean="0"/>
              <a:t>от </a:t>
            </a:r>
            <a:r>
              <a:rPr lang="ru-RU" i="1" dirty="0" smtClean="0"/>
              <a:t>30</a:t>
            </a:r>
            <a:r>
              <a:rPr lang="ru-RU" i="1" dirty="0" smtClean="0"/>
              <a:t>.10.2020</a:t>
            </a:r>
            <a:endParaRPr lang="ru-RU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Место прохождения практики</a:t>
            </a:r>
            <a:r>
              <a:rPr lang="ru-RU" dirty="0" smtClean="0"/>
              <a:t>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57784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5200" dirty="0" smtClean="0"/>
              <a:t>ФГБОУ ВО «ВГСПУ», </a:t>
            </a:r>
          </a:p>
          <a:p>
            <a:pPr algn="ctr">
              <a:buNone/>
            </a:pPr>
            <a:r>
              <a:rPr lang="ru-RU" sz="5200" dirty="0" smtClean="0"/>
              <a:t>кафедра психологии профессиональной деятельности</a:t>
            </a:r>
          </a:p>
          <a:p>
            <a:pPr algn="ctr">
              <a:buNone/>
            </a:pPr>
            <a:r>
              <a:rPr lang="ru-RU" sz="5200" dirty="0" smtClean="0"/>
              <a:t>(ауд.3-13 ГУК). </a:t>
            </a:r>
          </a:p>
          <a:p>
            <a:pPr algn="ctr">
              <a:buNone/>
            </a:pPr>
            <a:endParaRPr lang="ru-RU" sz="3900" dirty="0" smtClean="0"/>
          </a:p>
          <a:p>
            <a:pPr algn="ctr">
              <a:buNone/>
            </a:pPr>
            <a:r>
              <a:rPr lang="ru-RU" sz="3900" dirty="0" smtClean="0"/>
              <a:t>ФИО руководителя практики от образовательной организации: </a:t>
            </a:r>
          </a:p>
          <a:p>
            <a:pPr algn="ctr">
              <a:buNone/>
            </a:pPr>
            <a:r>
              <a:rPr lang="ru-RU" sz="5200" i="1" dirty="0" smtClean="0"/>
              <a:t>Зотова Наталья Георгиевна, зав.кафедрой</a:t>
            </a:r>
            <a:r>
              <a:rPr lang="ru-RU" sz="5200" dirty="0" smtClean="0"/>
              <a:t>, </a:t>
            </a:r>
            <a:endParaRPr lang="ru-RU" sz="5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 практики: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algn="just">
              <a:spcBef>
                <a:spcPts val="0"/>
              </a:spcBef>
              <a:buNone/>
            </a:pPr>
            <a:r>
              <a:rPr lang="ru-RU" dirty="0" smtClean="0"/>
              <a:t>Формирование </a:t>
            </a:r>
            <a:r>
              <a:rPr lang="ru-RU" dirty="0" smtClean="0"/>
              <a:t>у будущих бакалавров умений психологически обоснованно планировать и реализовывать учебно-исследовательскую работу в ситуациях профессиональной деятельности. 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dirty="0" smtClean="0"/>
              <a:t>Закрепление и углубление знаний о педагогической деятельности современного учителя.</a:t>
            </a:r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7929618" cy="64294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Компетенции студента, формируемые во время практики: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00108"/>
            <a:ext cx="8572560" cy="5643602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b="1" dirty="0" smtClean="0"/>
              <a:t>знать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– нормативно-правовые нормы в сфере образования и профессиональной этики; сущностные характеристики педагогической деятельности учителя, его педагогической культуры;</a:t>
            </a:r>
          </a:p>
          <a:p>
            <a:pPr>
              <a:buNone/>
            </a:pPr>
            <a:r>
              <a:rPr lang="ru-RU" dirty="0" smtClean="0"/>
              <a:t> – особенности организации психолого-педагогического наблюдения, структуру анализа педагогической деятельности; </a:t>
            </a:r>
          </a:p>
          <a:p>
            <a:pPr>
              <a:buNone/>
            </a:pPr>
            <a:r>
              <a:rPr lang="ru-RU" b="1" dirty="0" smtClean="0"/>
              <a:t>уметь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– описывать педагогическую ситуацию с использованием научных психологических знаний и формулировать исследовательскую гипотезу в целях проектирования взаимодействия с участниками образовательного процесса;</a:t>
            </a:r>
          </a:p>
          <a:p>
            <a:pPr>
              <a:buNone/>
            </a:pPr>
            <a:r>
              <a:rPr lang="ru-RU" dirty="0" smtClean="0"/>
              <a:t>– выявлять структуру, виды, внешние и внутренние аспекты педагогической деятельности учителя;</a:t>
            </a:r>
          </a:p>
          <a:p>
            <a:pPr>
              <a:buNone/>
            </a:pPr>
            <a:r>
              <a:rPr lang="ru-RU" dirty="0" smtClean="0"/>
              <a:t> – наблюдать за взаимодействием с обучающимися на уроке и во внеурочное время, вести протоколы наблюдений; организовывать и вести беседы с учителем, вести протоколы бесед; </a:t>
            </a:r>
          </a:p>
          <a:p>
            <a:pPr>
              <a:buNone/>
            </a:pPr>
            <a:r>
              <a:rPr lang="ru-RU" dirty="0" smtClean="0"/>
              <a:t>– проводить первичную диагностику, интерпретировать ее результаты; определять свои возможности и ограничения в использовании психологических методов; прогнозировать динамику педагогической ситуации, выявляя возможные факторы риска; определять пути психолого-педагогической поддержки обучающихся в исследуемой педагогической ситуации;</a:t>
            </a:r>
          </a:p>
          <a:p>
            <a:pPr>
              <a:buNone/>
            </a:pPr>
            <a:r>
              <a:rPr lang="ru-RU" b="1" dirty="0" smtClean="0"/>
              <a:t>владеть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– грамотной, логично и </a:t>
            </a:r>
            <a:r>
              <a:rPr lang="ru-RU" dirty="0" err="1" smtClean="0"/>
              <a:t>аргументированно</a:t>
            </a:r>
            <a:r>
              <a:rPr lang="ru-RU" dirty="0" smtClean="0"/>
              <a:t> построенной письменной и устной речью; </a:t>
            </a:r>
          </a:p>
          <a:p>
            <a:pPr>
              <a:buNone/>
            </a:pPr>
            <a:r>
              <a:rPr lang="ru-RU" dirty="0" smtClean="0"/>
              <a:t>– навыками бесконфликтного общения с субъектами педагогического процесса;</a:t>
            </a:r>
          </a:p>
          <a:p>
            <a:pPr>
              <a:buNone/>
            </a:pPr>
            <a:r>
              <a:rPr lang="ru-RU" dirty="0" smtClean="0"/>
              <a:t> – информационно-коммуникационными технологиями; </a:t>
            </a:r>
          </a:p>
          <a:p>
            <a:pPr>
              <a:buNone/>
            </a:pPr>
            <a:r>
              <a:rPr lang="ru-RU" dirty="0" smtClean="0"/>
              <a:t>– навыком постановки и решения исследовательских задач в области изучении педагогической ситуации;</a:t>
            </a:r>
          </a:p>
          <a:p>
            <a:pPr>
              <a:buNone/>
            </a:pPr>
            <a:r>
              <a:rPr lang="ru-RU" dirty="0" smtClean="0"/>
              <a:t>– навыками рефлексии, управления своим временем и собственным профессиональным развитием.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8572528" cy="1571612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4000" b="1" dirty="0" smtClean="0"/>
              <a:t>Программой </a:t>
            </a:r>
            <a:r>
              <a:rPr lang="ru-RU" sz="4000" b="1" dirty="0" smtClean="0"/>
              <a:t>практики </a:t>
            </a:r>
            <a:br>
              <a:rPr lang="ru-RU" sz="4000" b="1" dirty="0" smtClean="0"/>
            </a:br>
            <a:r>
              <a:rPr lang="ru-RU" sz="4000" b="1" dirty="0" smtClean="0"/>
              <a:t>предусмотрены </a:t>
            </a:r>
            <a:r>
              <a:rPr lang="ru-RU" sz="4000" b="1" dirty="0" smtClean="0"/>
              <a:t>следующие этапы:</a:t>
            </a:r>
            <a:br>
              <a:rPr lang="ru-RU" sz="4000" b="1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214554"/>
            <a:ext cx="8186766" cy="3911609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1. </a:t>
            </a:r>
            <a:r>
              <a:rPr lang="ru-RU" b="1" dirty="0" smtClean="0"/>
              <a:t>ПОДГОТОВИТЕЛЬНЫЙ  ЭТАП</a:t>
            </a:r>
            <a:endParaRPr lang="ru-RU" b="1" dirty="0" smtClean="0"/>
          </a:p>
          <a:p>
            <a:pPr>
              <a:buNone/>
            </a:pPr>
            <a:r>
              <a:rPr lang="ru-RU" b="1" dirty="0" smtClean="0"/>
              <a:t>2. ОСНОВНОЙ (ИССЛЕДОВАТЕЛЬСКИЙ) ЭТАП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3. </a:t>
            </a:r>
            <a:r>
              <a:rPr lang="ru-RU" b="1" dirty="0" smtClean="0"/>
              <a:t>ЗАКЛЮЧИТЕЛЬНЫЙ  (РЕФЛЕКСИВНО-АНАЛИТИЧЕСКИЙ) </a:t>
            </a:r>
            <a:r>
              <a:rPr lang="ru-RU" b="1" dirty="0" smtClean="0"/>
              <a:t>ЭТАП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15328" cy="868346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1. </a:t>
            </a:r>
            <a:r>
              <a:rPr lang="ru-RU" sz="3200" b="1" dirty="0" smtClean="0"/>
              <a:t>ПОДГОТОВИТЕЛЬНЫЙ ЭТАП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428737"/>
          <a:ext cx="8229600" cy="5372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46369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Содержание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Результат</a:t>
                      </a:r>
                      <a:endParaRPr lang="ru-RU" dirty="0"/>
                    </a:p>
                  </a:txBody>
                  <a:tcPr/>
                </a:tc>
              </a:tr>
              <a:tr h="2677397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Ориентировка в реальных условиях практической работы, осознание ее задач.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Знакомство  с  документацией  и методическими материалами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Знакомство с правовыми нормами  осуществления педагогической деятельности и образования в школе</a:t>
                      </a:r>
                    </a:p>
                    <a:p>
                      <a:endParaRPr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Постановка цели и задач практики, описание ожидаемых результатов.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2091208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Участие в установочной конференции и консультации с руководителем практики и преподавателями, курирующими практику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Составление индивидуального плана практики, описание последовательности действий студента по достижению ожидаемых результатов, конкретные сроки их выполнения.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/>
              <a:t>Рабочий график (план) проведения </a:t>
            </a:r>
            <a:endParaRPr lang="ru-RU" sz="2400" b="1" dirty="0" smtClean="0"/>
          </a:p>
          <a:p>
            <a:pPr algn="ctr">
              <a:buNone/>
            </a:pPr>
            <a:r>
              <a:rPr lang="ru-RU" sz="2400" b="1" dirty="0" smtClean="0"/>
              <a:t>производственной  (психолого-педагогической) практики</a:t>
            </a:r>
            <a:r>
              <a:rPr lang="ru-RU" sz="2400" b="1" dirty="0" smtClean="0"/>
              <a:t> </a:t>
            </a:r>
            <a:endParaRPr lang="ru-RU" sz="2400" dirty="0" smtClean="0"/>
          </a:p>
          <a:p>
            <a:pPr>
              <a:buNone/>
            </a:pPr>
            <a:r>
              <a:rPr lang="ru-RU" b="1" dirty="0" smtClean="0"/>
              <a:t>______________________________________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 Ф.И.О. </a:t>
            </a:r>
          </a:p>
          <a:p>
            <a:pPr algn="ctr">
              <a:buNone/>
            </a:pPr>
            <a:r>
              <a:rPr lang="ru-RU" sz="1900" i="1" dirty="0" smtClean="0"/>
              <a:t>студента </a:t>
            </a:r>
            <a:r>
              <a:rPr lang="ru-RU" sz="1900" i="1" dirty="0" smtClean="0"/>
              <a:t> 2  </a:t>
            </a:r>
            <a:r>
              <a:rPr lang="ru-RU" sz="1900" i="1" dirty="0" smtClean="0"/>
              <a:t>курса, обучающегося в Институте иностранных языков  </a:t>
            </a:r>
            <a:endParaRPr lang="ru-RU" sz="1900" i="1" dirty="0" smtClean="0"/>
          </a:p>
          <a:p>
            <a:pPr algn="ctr">
              <a:buNone/>
            </a:pPr>
            <a:r>
              <a:rPr lang="ru-RU" sz="1900" i="1" dirty="0" smtClean="0"/>
              <a:t>по </a:t>
            </a:r>
            <a:r>
              <a:rPr lang="ru-RU" sz="1900" i="1" dirty="0" smtClean="0"/>
              <a:t>направлению </a:t>
            </a:r>
            <a:r>
              <a:rPr lang="ru-RU" sz="2000" i="1" dirty="0" smtClean="0"/>
              <a:t>44.03.05 </a:t>
            </a:r>
            <a:r>
              <a:rPr lang="ru-RU" sz="2000" i="1" dirty="0" smtClean="0"/>
              <a:t>Педагогическое </a:t>
            </a:r>
            <a:r>
              <a:rPr lang="ru-RU" sz="2000" i="1" dirty="0" smtClean="0"/>
              <a:t>образование</a:t>
            </a:r>
          </a:p>
          <a:p>
            <a:pPr algn="ctr">
              <a:buNone/>
            </a:pPr>
            <a:r>
              <a:rPr lang="ru-RU" sz="2000" i="1" dirty="0" smtClean="0"/>
              <a:t> </a:t>
            </a:r>
            <a:r>
              <a:rPr lang="ru-RU" sz="2000" i="1" dirty="0" smtClean="0"/>
              <a:t>(с двумя профилями подготовки)</a:t>
            </a:r>
            <a:br>
              <a:rPr lang="ru-RU" sz="2000" i="1" dirty="0" smtClean="0"/>
            </a:br>
            <a:r>
              <a:rPr lang="ru-RU" sz="2000" i="1" dirty="0" smtClean="0"/>
              <a:t>Профиль подготовки: </a:t>
            </a:r>
            <a:r>
              <a:rPr lang="ru-RU" sz="2000" i="1" dirty="0" smtClean="0"/>
              <a:t>…..</a:t>
            </a:r>
            <a:endParaRPr lang="ru-RU" sz="2000" b="1" dirty="0" smtClean="0"/>
          </a:p>
          <a:p>
            <a:pPr algn="ctr">
              <a:buNone/>
            </a:pPr>
            <a:r>
              <a:rPr lang="ru-RU" sz="2000" i="1" dirty="0" smtClean="0"/>
              <a:t>Форма обучения: </a:t>
            </a:r>
            <a:r>
              <a:rPr lang="ru-RU" sz="2000" b="1" i="1" dirty="0" smtClean="0"/>
              <a:t>очная</a:t>
            </a:r>
            <a:r>
              <a:rPr lang="ru-RU" sz="2000" dirty="0" smtClean="0"/>
              <a:t> </a:t>
            </a:r>
          </a:p>
          <a:p>
            <a:pPr algn="ctr">
              <a:buNone/>
            </a:pPr>
            <a:r>
              <a:rPr lang="ru-RU" sz="2000" b="1" dirty="0" smtClean="0"/>
              <a:t>сроки </a:t>
            </a:r>
            <a:r>
              <a:rPr lang="ru-RU" sz="2000" b="1" dirty="0" smtClean="0"/>
              <a:t>практики:  10.11.2020 – 23.11.2020</a:t>
            </a:r>
            <a:endParaRPr lang="ru-RU" sz="2000" dirty="0" smtClean="0"/>
          </a:p>
          <a:p>
            <a:pPr algn="ctr">
              <a:buNone/>
            </a:pPr>
            <a:endParaRPr lang="ru-RU" sz="2000" dirty="0" smtClean="0"/>
          </a:p>
          <a:p>
            <a:pPr>
              <a:buNone/>
            </a:pP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34" y="4857760"/>
          <a:ext cx="8215370" cy="1357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446"/>
                <a:gridCol w="1428760"/>
                <a:gridCol w="3786214"/>
                <a:gridCol w="1785950"/>
              </a:tblGrid>
              <a:tr h="1357322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Дата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Содержание практики,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цели и задачи практиканта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Планируемый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результат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Рабочий график (план)</a:t>
            </a:r>
            <a:br>
              <a:rPr lang="ru-RU" sz="3600" dirty="0" smtClean="0">
                <a:solidFill>
                  <a:srgbClr val="FF0000"/>
                </a:solidFill>
              </a:rPr>
            </a:br>
            <a:r>
              <a:rPr lang="ru-RU" sz="3600" dirty="0" smtClean="0">
                <a:solidFill>
                  <a:srgbClr val="FF0000"/>
                </a:solidFill>
              </a:rPr>
              <a:t>должен  быть согласован с факультетским руководителем практики!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4000" dirty="0" smtClean="0"/>
              <a:t>  </a:t>
            </a:r>
          </a:p>
          <a:p>
            <a:pPr algn="ctr">
              <a:buNone/>
            </a:pPr>
            <a:r>
              <a:rPr lang="ru-RU" sz="4000" dirty="0" smtClean="0"/>
              <a:t>Он составляется в первый </a:t>
            </a:r>
            <a:r>
              <a:rPr lang="ru-RU" sz="4000" dirty="0" smtClean="0"/>
              <a:t>день практики, распечатывается  (для подписания руководителем практики).</a:t>
            </a:r>
            <a:endParaRPr lang="ru-RU" sz="4000" i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2. ОСНОВНОЙ (ИССЛЕДОВАТЕЛЬСКИЙ ЭТАП)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4525963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ЗАДАНИЯ ПО ПЕДАГОГИКЕ</a:t>
            </a:r>
          </a:p>
          <a:p>
            <a:r>
              <a:rPr lang="ru-RU" sz="2000" dirty="0" smtClean="0"/>
              <a:t>ЗАДАНИЯ ПО ПСИХОЛОГИИ</a:t>
            </a:r>
            <a:endParaRPr lang="ru-RU" sz="20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2000240"/>
          <a:ext cx="8715404" cy="485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7718"/>
                <a:gridCol w="4357686"/>
              </a:tblGrid>
              <a:tr h="689093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Содержание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Результат</a:t>
                      </a:r>
                      <a:endParaRPr lang="ru-RU" dirty="0"/>
                    </a:p>
                  </a:txBody>
                  <a:tcPr/>
                </a:tc>
              </a:tr>
              <a:tr h="4168667">
                <a:tc>
                  <a:txBody>
                    <a:bodyPr/>
                    <a:lstStyle/>
                    <a:p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Проведение наблюдений за взаимодействием учителя с обучающимися на уроках и во внеурочное время, проведение бесед с учителем (ведение протоколов),   использование  психологических методов в решении психолого-педагогической ситуации.</a:t>
                      </a:r>
                    </a:p>
                    <a:p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Выделение и описание педагогической ситуации с использованием научных психологических знаний.</a:t>
                      </a:r>
                    </a:p>
                    <a:p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Постановка исследовательской гипотезы и планирования исследования педагогической ситуации. </a:t>
                      </a:r>
                    </a:p>
                    <a:p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Первичная диагностика с использованием методов наблюдения, беседы, анкетирования.</a:t>
                      </a:r>
                    </a:p>
                    <a:p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Определение  своих возможностей и ограничений в использовании психологических методов</a:t>
                      </a:r>
                    </a:p>
                    <a:p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Определение  пути психолого-педагогической поддержки обучающихся в исследуемой педагогической ситуации.</a:t>
                      </a:r>
                    </a:p>
                    <a:p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Самостоятельное планирование и проведение внеклассного мероприятия в целях психолого-педагогической поддержки обучающихся в исследуемой педагогической ситуации.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Выполнение заданий по педагогике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(письменно).</a:t>
                      </a:r>
                    </a:p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Выполнение заданий по психологии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(письменно)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85728"/>
            <a:ext cx="6800872" cy="857256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ПЕДАГОГИКА: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71504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Руководитель практики по педагогике:</a:t>
            </a:r>
          </a:p>
          <a:p>
            <a:pPr algn="ctr">
              <a:buNone/>
            </a:pPr>
            <a:r>
              <a:rPr lang="ru-RU" sz="3600" b="1" i="1" dirty="0" smtClean="0"/>
              <a:t>Осипова Лидия Владимировна,</a:t>
            </a:r>
          </a:p>
          <a:p>
            <a:pPr algn="ctr">
              <a:buNone/>
            </a:pPr>
            <a:r>
              <a:rPr lang="ru-RU" sz="3600" b="1" i="1" dirty="0" smtClean="0"/>
              <a:t>к.п.н., доцент кафедры педагогики</a:t>
            </a:r>
            <a:endParaRPr lang="ru-RU" sz="3600" b="1" i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ПСИХОЛОГИЯ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928670"/>
            <a:ext cx="8258204" cy="5572164"/>
          </a:xfrm>
        </p:spPr>
        <p:txBody>
          <a:bodyPr>
            <a:normAutofit fontScale="70000" lnSpcReduction="20000"/>
          </a:bodyPr>
          <a:lstStyle/>
          <a:p>
            <a:r>
              <a:rPr lang="ru-RU" b="1" i="1" u="sng" dirty="0" smtClean="0"/>
              <a:t>Задание 1.</a:t>
            </a:r>
            <a:endParaRPr lang="ru-RU" dirty="0" smtClean="0"/>
          </a:p>
          <a:p>
            <a:pPr>
              <a:buNone/>
            </a:pPr>
            <a:r>
              <a:rPr lang="ru-RU" sz="2000" dirty="0" smtClean="0"/>
              <a:t>Методы психологического исследования педагогической ситуации. План исследования. Возможности и ограничения психологических методов в изучении процессов развития (метода наблюдения, беседы и др.).</a:t>
            </a:r>
          </a:p>
          <a:p>
            <a:pPr>
              <a:buNone/>
            </a:pPr>
            <a:r>
              <a:rPr lang="ru-RU" sz="2000" b="1" i="1" dirty="0" smtClean="0"/>
              <a:t> </a:t>
            </a:r>
            <a:r>
              <a:rPr lang="ru-RU" sz="2000" b="1" dirty="0" smtClean="0"/>
              <a:t>Ситуация</a:t>
            </a:r>
            <a:r>
              <a:rPr lang="ru-RU" sz="2000" b="1" dirty="0" smtClean="0"/>
              <a:t>:</a:t>
            </a: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&lt;…Артем М. перешел в 5 класс из другой школы и сразу стал вызывать претензии практически у всех педагогов класса: он учился неровно, намного ниже своих возможностей, причем обязательный учебный материал знал гораздо хуже, чем дополнительный, «мешал» вести уроки, так как очень импульсивен, часто выкрикивал с места ответы на вопросы, обращенные к другим ученикам, мог открыто заниматься посторонними, по мнению педагогов, делами и т.д. …&gt;. (Рабочая книга школьного психолога / под ред. И.В. Дубровиной. – М, 1991).</a:t>
            </a:r>
          </a:p>
          <a:p>
            <a:pPr>
              <a:buNone/>
            </a:pPr>
            <a:r>
              <a:rPr lang="ru-RU" sz="2000" b="1" dirty="0" smtClean="0"/>
              <a:t>  </a:t>
            </a:r>
            <a:endParaRPr lang="ru-RU" sz="2000" dirty="0" smtClean="0"/>
          </a:p>
          <a:p>
            <a:pPr>
              <a:buNone/>
            </a:pPr>
            <a:r>
              <a:rPr lang="ru-RU" sz="2000" b="1" dirty="0" smtClean="0"/>
              <a:t>Вопросы и задания:</a:t>
            </a: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1.	</a:t>
            </a:r>
            <a:r>
              <a:rPr lang="ru-RU" sz="2300" dirty="0" smtClean="0"/>
              <a:t>Составьте план психолого-педагогического исследования описанной ситуации. Определите цель, предмет, задачи исследования. Какие исследовательские гипотезы можно выдвинуть о причинах поведения Артема М.? Сформулируйте и запишите не менее трех исследовательских гипотез.</a:t>
            </a:r>
          </a:p>
          <a:p>
            <a:pPr>
              <a:buNone/>
            </a:pPr>
            <a:r>
              <a:rPr lang="ru-RU" sz="2300" dirty="0" smtClean="0"/>
              <a:t>2.	Определите методы исследования педагогической ситуации, направленные на проверку каждой из выдвинутых гипотез.</a:t>
            </a:r>
          </a:p>
          <a:p>
            <a:pPr>
              <a:buNone/>
            </a:pPr>
            <a:r>
              <a:rPr lang="ru-RU" sz="2300" dirty="0" smtClean="0"/>
              <a:t>3.	Участие каких субъектов образовательной среды необходимо для проверки поставленных исследовательских гипотез? Каковы возможности педагога в исследовании описанной ситуации?</a:t>
            </a:r>
          </a:p>
          <a:p>
            <a:pPr>
              <a:buNone/>
            </a:pPr>
            <a:r>
              <a:rPr lang="ru-RU" sz="2300" dirty="0" smtClean="0"/>
              <a:t>4.	Разработайте план наблюдения за поведением Артема М. в различных ситуациях взаимодействия с субъектами образовательной среды.</a:t>
            </a:r>
          </a:p>
          <a:p>
            <a:pPr>
              <a:buNone/>
            </a:pPr>
            <a:r>
              <a:rPr lang="ru-RU" sz="2300" dirty="0" smtClean="0"/>
              <a:t>5.	Составьте планы бесед с Артемом М., одноклассниками и родителями Артема, направленные на проверку каждой из поставленных гипотез.</a:t>
            </a:r>
          </a:p>
          <a:p>
            <a:endParaRPr lang="ru-RU" sz="1900" dirty="0" smtClean="0"/>
          </a:p>
          <a:p>
            <a:endParaRPr lang="ru-RU" sz="1900" dirty="0" smtClean="0"/>
          </a:p>
          <a:p>
            <a:endParaRPr lang="ru-RU" sz="1900" dirty="0" smtClean="0"/>
          </a:p>
          <a:p>
            <a:endParaRPr lang="ru-RU" sz="1900" dirty="0" smtClean="0"/>
          </a:p>
          <a:p>
            <a:endParaRPr lang="ru-RU" sz="19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14290"/>
            <a:ext cx="8229600" cy="6500858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5100" b="1" i="1" u="sng" dirty="0" smtClean="0"/>
              <a:t>Задание </a:t>
            </a:r>
            <a:r>
              <a:rPr lang="ru-RU" sz="5100" b="1" i="1" u="sng" dirty="0" smtClean="0"/>
              <a:t>2.</a:t>
            </a:r>
            <a:endParaRPr lang="ru-RU" sz="5100" dirty="0" smtClean="0"/>
          </a:p>
          <a:p>
            <a:pPr>
              <a:buNone/>
            </a:pPr>
            <a:r>
              <a:rPr lang="ru-RU" dirty="0" smtClean="0"/>
              <a:t>Ознакомьтесь с требованиями к разработке анкеты, изложенными в книге:</a:t>
            </a:r>
          </a:p>
          <a:p>
            <a:pPr>
              <a:buNone/>
            </a:pPr>
            <a:r>
              <a:rPr lang="ru-RU" dirty="0" smtClean="0"/>
              <a:t>Волков Б.С., Волкова Н.В., Губанов А.В. Методология и методы психологического исследования: Учебное пособие для вузов. — 4-е изд., </a:t>
            </a:r>
            <a:r>
              <a:rPr lang="ru-RU" dirty="0" err="1" smtClean="0"/>
              <a:t>испр</a:t>
            </a:r>
            <a:r>
              <a:rPr lang="ru-RU" dirty="0" smtClean="0"/>
              <a:t>. и доп. — М.: Академический Проект; Фонд «Мир». 2005.С. 75-85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sz="3800" dirty="0" smtClean="0"/>
              <a:t>      Проанализируйте предложенные варианты анкеты для родителей на тему: «Адаптация пятиклассников к средней школе». Какие вопросы, по вашему мнению, соответствуют заявленной проблеме и требованиям к разработке анкеты, а какие нет. Выделите достоинства и недостатки. Орфография, стиль и формулировки авторов сохранены. 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>
              <a:buNone/>
            </a:pPr>
            <a:endParaRPr lang="ru-RU" i="1" u="sng" dirty="0" smtClean="0"/>
          </a:p>
          <a:p>
            <a:pPr algn="ctr">
              <a:buNone/>
            </a:pPr>
            <a:r>
              <a:rPr lang="ru-RU" i="1" u="sng" dirty="0" smtClean="0"/>
              <a:t>Анкета для родителей 5 класса «Давайте знакомиться»</a:t>
            </a:r>
            <a:endParaRPr lang="ru-RU" dirty="0" smtClean="0"/>
          </a:p>
          <a:p>
            <a:pPr algn="ctr">
              <a:buNone/>
            </a:pPr>
            <a:r>
              <a:rPr lang="ru-RU" i="1" dirty="0" smtClean="0"/>
              <a:t> </a:t>
            </a:r>
            <a:endParaRPr lang="ru-RU" dirty="0" smtClean="0"/>
          </a:p>
          <a:p>
            <a:pPr algn="ctr">
              <a:buNone/>
            </a:pPr>
            <a:r>
              <a:rPr lang="ru-RU" i="1" dirty="0" smtClean="0"/>
              <a:t>Дорогие родители. Для того, чтобы ваш ребенок быстрее адаптировался в 5 классе, ответьте на следующие вопросы.</a:t>
            </a:r>
            <a:endParaRPr lang="ru-RU" dirty="0" smtClean="0"/>
          </a:p>
          <a:p>
            <a:pPr algn="ctr">
              <a:buNone/>
            </a:pPr>
            <a:r>
              <a:rPr lang="ru-RU" i="1" dirty="0" smtClean="0"/>
              <a:t> </a:t>
            </a:r>
            <a:endParaRPr lang="ru-RU" dirty="0" smtClean="0"/>
          </a:p>
          <a:p>
            <a:pPr algn="just">
              <a:buNone/>
            </a:pPr>
            <a:r>
              <a:rPr lang="ru-RU" i="1" dirty="0" smtClean="0"/>
              <a:t>1. Что Вы считаете главным в семейном воспитании?</a:t>
            </a:r>
            <a:endParaRPr lang="ru-RU" dirty="0" smtClean="0"/>
          </a:p>
          <a:p>
            <a:pPr algn="just">
              <a:buNone/>
            </a:pPr>
            <a:r>
              <a:rPr lang="ru-RU" i="1" dirty="0" smtClean="0"/>
              <a:t>2. Что оказывает положительное влияние на воспитание вашего ребенка?</a:t>
            </a:r>
            <a:endParaRPr lang="ru-RU" dirty="0" smtClean="0"/>
          </a:p>
          <a:p>
            <a:pPr algn="just">
              <a:buNone/>
            </a:pPr>
            <a:r>
              <a:rPr lang="ru-RU" i="1" dirty="0" smtClean="0"/>
              <a:t>3. Что помогает успешному воспитанию вашего ребенка в вашей семье.</a:t>
            </a:r>
            <a:endParaRPr lang="ru-RU" dirty="0" smtClean="0"/>
          </a:p>
          <a:p>
            <a:pPr algn="just">
              <a:buNone/>
            </a:pPr>
            <a:r>
              <a:rPr lang="ru-RU" i="1" dirty="0" smtClean="0"/>
              <a:t>4.  Какие </a:t>
            </a:r>
            <a:r>
              <a:rPr lang="ru-RU" i="1" dirty="0" err="1" smtClean="0"/>
              <a:t>касечтва</a:t>
            </a:r>
            <a:r>
              <a:rPr lang="ru-RU" i="1" dirty="0" smtClean="0"/>
              <a:t> личности удается воспитать у </a:t>
            </a:r>
            <a:r>
              <a:rPr lang="ru-RU" i="1" dirty="0" err="1" smtClean="0"/>
              <a:t>вашегоребнка</a:t>
            </a:r>
            <a:r>
              <a:rPr lang="ru-RU" i="1" dirty="0" smtClean="0"/>
              <a:t>?</a:t>
            </a:r>
            <a:endParaRPr lang="ru-RU" dirty="0" smtClean="0"/>
          </a:p>
          <a:p>
            <a:pPr algn="just">
              <a:buNone/>
            </a:pPr>
            <a:r>
              <a:rPr lang="ru-RU" i="1" dirty="0" smtClean="0"/>
              <a:t>5.  Что Вам нравится в вашем ребенке?</a:t>
            </a:r>
            <a:endParaRPr lang="ru-RU" dirty="0" smtClean="0"/>
          </a:p>
          <a:p>
            <a:pPr algn="just">
              <a:buNone/>
            </a:pPr>
            <a:r>
              <a:rPr lang="ru-RU" i="1" dirty="0" smtClean="0"/>
              <a:t>6. Какую помощь школы, педагогов и других специалистов Вы бы хотели получить?</a:t>
            </a:r>
            <a:endParaRPr lang="ru-RU" dirty="0" smtClean="0"/>
          </a:p>
          <a:p>
            <a:pPr algn="just">
              <a:buNone/>
            </a:pPr>
            <a:r>
              <a:rPr lang="ru-RU" i="1" dirty="0" smtClean="0"/>
              <a:t> 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42852"/>
            <a:ext cx="8572560" cy="657229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3400" b="1" i="1" u="sng" dirty="0" smtClean="0"/>
              <a:t>Задание </a:t>
            </a:r>
            <a:r>
              <a:rPr lang="ru-RU" sz="3400" b="1" i="1" u="sng" dirty="0" smtClean="0"/>
              <a:t>3. </a:t>
            </a:r>
            <a:r>
              <a:rPr lang="ru-RU" sz="3400" b="1" i="1" u="sng" dirty="0" smtClean="0"/>
              <a:t>(индивидуальная учебно-исследовательская работа</a:t>
            </a:r>
            <a:r>
              <a:rPr lang="ru-RU" sz="3400" b="1" i="1" u="sng" dirty="0" smtClean="0"/>
              <a:t>)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sz="2900" dirty="0" smtClean="0"/>
              <a:t>Выберите </a:t>
            </a:r>
            <a:r>
              <a:rPr lang="ru-RU" sz="2900" dirty="0" smtClean="0"/>
              <a:t>из предложенного  преподавателем психологии  списка тему для индивидуальной работы (</a:t>
            </a:r>
            <a:r>
              <a:rPr lang="ru-RU" sz="2900" i="1" dirty="0" smtClean="0"/>
              <a:t>темы не могут повторяться внутри одной учебной группы!</a:t>
            </a:r>
            <a:r>
              <a:rPr lang="ru-RU" sz="2900" dirty="0" smtClean="0"/>
              <a:t>).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sz="2900" dirty="0" smtClean="0"/>
              <a:t>Кратко обоснуйте </a:t>
            </a:r>
            <a:r>
              <a:rPr lang="ru-RU" sz="2900" b="1" i="1" dirty="0" smtClean="0"/>
              <a:t>актуальность</a:t>
            </a:r>
            <a:r>
              <a:rPr lang="ru-RU" sz="2900" dirty="0" smtClean="0"/>
              <a:t> исследования (Какое значение имеет решение данной проблемы для общества (государства), науки (психологии), педагогической практики?)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sz="2900" dirty="0" smtClean="0"/>
              <a:t>Обозначьте </a:t>
            </a:r>
            <a:r>
              <a:rPr lang="ru-RU" sz="2900" b="1" dirty="0" smtClean="0"/>
              <a:t>проблему</a:t>
            </a:r>
            <a:r>
              <a:rPr lang="ru-RU" sz="2900" dirty="0" smtClean="0"/>
              <a:t> исследования, его </a:t>
            </a:r>
            <a:r>
              <a:rPr lang="ru-RU" sz="2900" b="1" dirty="0" smtClean="0"/>
              <a:t>объект</a:t>
            </a:r>
            <a:r>
              <a:rPr lang="ru-RU" sz="2900" dirty="0" smtClean="0"/>
              <a:t> и </a:t>
            </a:r>
            <a:r>
              <a:rPr lang="ru-RU" sz="2900" b="1" dirty="0" smtClean="0"/>
              <a:t>предмет.</a:t>
            </a:r>
            <a:endParaRPr lang="ru-RU" sz="2900" dirty="0" smtClean="0"/>
          </a:p>
          <a:p>
            <a:pPr marL="0" algn="just">
              <a:spcBef>
                <a:spcPts val="0"/>
              </a:spcBef>
              <a:buNone/>
            </a:pPr>
            <a:r>
              <a:rPr lang="ru-RU" sz="2900" dirty="0" smtClean="0"/>
              <a:t>Сформулируйте </a:t>
            </a:r>
            <a:r>
              <a:rPr lang="ru-RU" sz="2900" b="1" dirty="0" smtClean="0"/>
              <a:t>цель</a:t>
            </a:r>
            <a:r>
              <a:rPr lang="ru-RU" sz="2900" dirty="0" smtClean="0"/>
              <a:t> и </a:t>
            </a:r>
            <a:r>
              <a:rPr lang="ru-RU" sz="2900" b="1" dirty="0" smtClean="0"/>
              <a:t>задачи </a:t>
            </a:r>
            <a:r>
              <a:rPr lang="ru-RU" sz="2900" dirty="0" smtClean="0"/>
              <a:t>исследования.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sz="2900" dirty="0" smtClean="0"/>
              <a:t>Постарайтесь сформулировать  </a:t>
            </a:r>
            <a:r>
              <a:rPr lang="ru-RU" sz="2900" b="1" dirty="0" smtClean="0"/>
              <a:t>гипотезу</a:t>
            </a:r>
            <a:r>
              <a:rPr lang="ru-RU" sz="2900" dirty="0" smtClean="0"/>
              <a:t>  исследования.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sz="2900" dirty="0" smtClean="0"/>
              <a:t>Опишите </a:t>
            </a:r>
            <a:r>
              <a:rPr lang="ru-RU" sz="2900" b="1" dirty="0" smtClean="0"/>
              <a:t>методы </a:t>
            </a:r>
            <a:r>
              <a:rPr lang="ru-RU" sz="2900" dirty="0" smtClean="0"/>
              <a:t>исследования и психологические  </a:t>
            </a:r>
            <a:r>
              <a:rPr lang="ru-RU" sz="2900" b="1" dirty="0" smtClean="0"/>
              <a:t>методик</a:t>
            </a:r>
            <a:r>
              <a:rPr lang="ru-RU" sz="2900" dirty="0" smtClean="0"/>
              <a:t>и, которые вы планируете использовать в диагностических целях. Обоснуйте выбор данных методик (насколько они соответствуют возрасту и проблематике исследования) и ограничения их использования учителем. 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sz="2900" dirty="0" smtClean="0"/>
              <a:t>В рамках  темы  опишите одну или несколько проблемных ситуаций, с которой может столкнуться педагог в ходе  своей  профессиональной  деятельности.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sz="2900" dirty="0" smtClean="0"/>
              <a:t>Разработайте  анкету, план беседы, протокол наблюдения для исследования этой ситуации (с выполнением всех требований к составлению подобного рода инструментария).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sz="2900" dirty="0" smtClean="0"/>
              <a:t>Определите  пути психолого-педагогической поддержки обучающихся в исследуемой педагогической ситуации.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sz="2900" dirty="0" smtClean="0"/>
              <a:t>Подготовьте </a:t>
            </a:r>
            <a:r>
              <a:rPr lang="ru-RU" sz="2900" b="1" dirty="0" smtClean="0"/>
              <a:t>план</a:t>
            </a:r>
            <a:r>
              <a:rPr lang="ru-RU" sz="2900" dirty="0" smtClean="0"/>
              <a:t> учебно-исследовательской работы, состоящей из 2 глав (теоретической и опытно-экспериментальной) и параграфов (см. задачи исследования).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sz="2900" dirty="0" smtClean="0"/>
              <a:t>Подготовьте к проверке  </a:t>
            </a:r>
            <a:r>
              <a:rPr lang="ru-RU" sz="2900" b="1" dirty="0" smtClean="0"/>
              <a:t>теоретическую часть учебно-исследовательской работы</a:t>
            </a:r>
            <a:r>
              <a:rPr lang="ru-RU" sz="2900" dirty="0" smtClean="0"/>
              <a:t>, описывающую актуальные вопросы изучения предмета исследования в зарубежной и отечественной психологии, а также особенности развития психологического феномена в конкретном  возрастном  периоде.</a:t>
            </a:r>
          </a:p>
          <a:p>
            <a:pPr marL="0">
              <a:spcBef>
                <a:spcPts val="0"/>
              </a:spcBef>
              <a:buNone/>
            </a:pPr>
            <a:endParaRPr lang="ru-RU" sz="2900" b="1" i="1" u="sng" dirty="0" smtClean="0"/>
          </a:p>
          <a:p>
            <a:pPr marL="0">
              <a:spcBef>
                <a:spcPts val="0"/>
              </a:spcBef>
              <a:buNone/>
            </a:pPr>
            <a:endParaRPr lang="ru-RU" sz="2400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smtClean="0"/>
              <a:t>3. </a:t>
            </a:r>
            <a:r>
              <a:rPr lang="ru-RU" sz="3100" b="1" dirty="0" smtClean="0"/>
              <a:t>ЗАКЛЮЧИТЕЛЬНЫЙ  ЭТАП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63" y="1000125"/>
          <a:ext cx="8186738" cy="4214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69"/>
                <a:gridCol w="4093369"/>
              </a:tblGrid>
              <a:tr h="4461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Содержание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Результат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035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Анализ собственных компетентностей, необходимых для осуществления профессиональной активности (в контексте задач практики). 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Calibri"/>
                          <a:cs typeface="Times New Roman"/>
                        </a:rPr>
                        <a:t>Рефлексивный </a:t>
                      </a: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анализ своих профессиональных возможностей и ограничений в области исследовательской деятельности в области образования. Самооценка сформированных компетенций.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6513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Определение задач саморазвития в освоении профессии.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Описание задач саморазвития в освоении профессии.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Подготовка отчета по практике.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Рефлексивно-аналитический этап предполагает обязательный самоанализ и самооценку  студента  собственной  исследовательской  деятельности.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1497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i="1" dirty="0" smtClean="0"/>
              <a:t>Примерные вопросы для самоанализа</a:t>
            </a:r>
            <a:r>
              <a:rPr lang="ru-RU" sz="1600" i="1" dirty="0" smtClean="0"/>
              <a:t>:</a:t>
            </a:r>
          </a:p>
          <a:p>
            <a:pPr lvl="0"/>
            <a:r>
              <a:rPr lang="ru-RU" sz="1600" dirty="0" smtClean="0"/>
              <a:t>Проблема выявления и описания проблемной педагогической ситуации.</a:t>
            </a:r>
          </a:p>
          <a:p>
            <a:pPr lvl="0"/>
            <a:r>
              <a:rPr lang="ru-RU" sz="1600" dirty="0" smtClean="0"/>
              <a:t>Проблема постановки исследовательской гипотезы относительно психологического содержания педагогической ситуации.</a:t>
            </a:r>
          </a:p>
          <a:p>
            <a:pPr lvl="0"/>
            <a:r>
              <a:rPr lang="ru-RU" sz="1600" dirty="0" smtClean="0"/>
              <a:t>Проблема обоснованности выбора диагностического инструментария для исследования педагогической ситуации, рефлексия собственных возможностей и ограничений в использовании методов психологического исследования.</a:t>
            </a:r>
          </a:p>
          <a:p>
            <a:pPr lvl="0"/>
            <a:r>
              <a:rPr lang="ru-RU" sz="1600" dirty="0" smtClean="0"/>
              <a:t>Проблема интерпретации результатов психологического исследования педагогической ситуации и построения прогноза  динамики ее развития.</a:t>
            </a:r>
          </a:p>
          <a:p>
            <a:pPr lvl="0"/>
            <a:r>
              <a:rPr lang="ru-RU" sz="1600" dirty="0" smtClean="0"/>
              <a:t>Проблема планирования и реализации учебной и </a:t>
            </a:r>
            <a:r>
              <a:rPr lang="ru-RU" sz="1600" dirty="0" err="1" smtClean="0"/>
              <a:t>внеучебной</a:t>
            </a:r>
            <a:r>
              <a:rPr lang="ru-RU" sz="1600" dirty="0" smtClean="0"/>
              <a:t> активности обучающихся.</a:t>
            </a:r>
          </a:p>
          <a:p>
            <a:pPr lvl="0"/>
            <a:r>
              <a:rPr lang="ru-RU" sz="1600" dirty="0" smtClean="0"/>
              <a:t>Условия эффективности выполнения профессиональных действий в области исследовательской работы.</a:t>
            </a:r>
          </a:p>
          <a:p>
            <a:pPr lvl="0"/>
            <a:r>
              <a:rPr lang="ru-RU" sz="1600" dirty="0" smtClean="0"/>
              <a:t>Анализ и оценка профессиональных возможностей и ограничений  в области осуществления исследовательской работы в системе образования.</a:t>
            </a:r>
          </a:p>
          <a:p>
            <a:pPr lvl="0"/>
            <a:r>
              <a:rPr lang="ru-RU" sz="1600" dirty="0" smtClean="0"/>
              <a:t>Возможные пути развития профессиональной компетентности, проблема постановки задач саморазвития в освоении профессии.</a:t>
            </a:r>
          </a:p>
          <a:p>
            <a:pPr>
              <a:buNone/>
            </a:pPr>
            <a:endParaRPr lang="ru-RU" sz="1600" i="1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8501122" cy="6429420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b="1" dirty="0" smtClean="0"/>
              <a:t>МИНПРОСВЕЩЕНИЯ РОССИИ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Федеральное государственное бюджетное образовательное</a:t>
            </a:r>
          </a:p>
          <a:p>
            <a:pPr algn="ctr">
              <a:buNone/>
            </a:pPr>
            <a:r>
              <a:rPr lang="ru-RU" dirty="0" smtClean="0"/>
              <a:t>учреждение высшего образования</a:t>
            </a:r>
          </a:p>
          <a:p>
            <a:pPr algn="ctr">
              <a:buNone/>
            </a:pPr>
            <a:r>
              <a:rPr lang="ru-RU" b="1" dirty="0" smtClean="0"/>
              <a:t>«Волгоградский государственный социально-педагогический университет»</a:t>
            </a: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(ФГБОУ ВО «ВГСПУ»)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 </a:t>
            </a:r>
          </a:p>
          <a:p>
            <a:pPr algn="ctr">
              <a:buNone/>
            </a:pPr>
            <a:r>
              <a:rPr lang="ru-RU" b="1" dirty="0" smtClean="0"/>
              <a:t>Институт иностранных языков</a:t>
            </a: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Кафедра психологии профессиональной деятельности</a:t>
            </a: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 algn="ctr">
              <a:buNone/>
            </a:pPr>
            <a:r>
              <a:rPr lang="ru-RU" sz="3600" b="1" dirty="0" smtClean="0"/>
              <a:t>ОТЧЕТ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о результатах производственной </a:t>
            </a:r>
            <a:endParaRPr lang="ru-RU" sz="3600" b="1" dirty="0" smtClean="0"/>
          </a:p>
          <a:p>
            <a:pPr algn="ctr">
              <a:buNone/>
            </a:pPr>
            <a:r>
              <a:rPr lang="ru-RU" sz="3600" b="1" dirty="0" smtClean="0"/>
              <a:t>(психолого-педагогической ) практики</a:t>
            </a:r>
            <a:endParaRPr lang="ru-RU" sz="3600" dirty="0" smtClean="0"/>
          </a:p>
          <a:p>
            <a:pPr>
              <a:buNone/>
            </a:pPr>
            <a:r>
              <a:rPr lang="ru-RU" sz="3600" b="1" dirty="0" smtClean="0"/>
              <a:t>  </a:t>
            </a:r>
            <a:endParaRPr lang="ru-RU" sz="3600" dirty="0" smtClean="0"/>
          </a:p>
          <a:p>
            <a:pPr>
              <a:buNone/>
            </a:pPr>
            <a:r>
              <a:rPr lang="ru-RU" sz="3600" b="1" dirty="0" smtClean="0"/>
              <a:t> </a:t>
            </a:r>
            <a:endParaRPr lang="ru-RU" sz="3600" dirty="0" smtClean="0"/>
          </a:p>
          <a:p>
            <a:pPr>
              <a:buNone/>
            </a:pPr>
            <a:r>
              <a:rPr lang="ru-RU" sz="3600" b="1" dirty="0" smtClean="0"/>
              <a:t> 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Студента _____________________________________   </a:t>
            </a:r>
            <a:r>
              <a:rPr lang="ru-RU" sz="3600" b="1" dirty="0" err="1" smtClean="0"/>
              <a:t>группы___________________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      </a:t>
            </a:r>
            <a:r>
              <a:rPr lang="ru-RU" sz="3600" dirty="0" smtClean="0"/>
              <a:t>Ф.И.О</a:t>
            </a:r>
            <a:r>
              <a:rPr lang="ru-RU" sz="3600" b="1" dirty="0" smtClean="0"/>
              <a:t>.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Факультета/</a:t>
            </a:r>
            <a:r>
              <a:rPr lang="ru-RU" sz="3600" b="1" dirty="0" err="1" smtClean="0"/>
              <a:t>института_____________________________________________________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 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Производственная практика проводилась в  ________________________________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 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err="1" smtClean="0"/>
              <a:t>__________________________________________в</a:t>
            </a:r>
            <a:r>
              <a:rPr lang="ru-RU" sz="3600" b="1" dirty="0" smtClean="0"/>
              <a:t> период  с ______по______20____г.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 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Руководитель практики от  ОО:_____________________________________________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 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Заключение руководителя практики по педагогике:</a:t>
            </a:r>
            <a:endParaRPr lang="ru-RU" sz="3600" dirty="0" smtClean="0"/>
          </a:p>
          <a:p>
            <a:pPr algn="ctr">
              <a:buNone/>
            </a:pPr>
            <a:r>
              <a:rPr lang="ru-RU" sz="3600" dirty="0" smtClean="0"/>
              <a:t> </a:t>
            </a:r>
          </a:p>
          <a:p>
            <a:pPr algn="ctr">
              <a:buNone/>
            </a:pPr>
            <a:r>
              <a:rPr lang="ru-RU" sz="3600" dirty="0" err="1" smtClean="0"/>
              <a:t>Оценка_____</a:t>
            </a:r>
            <a:r>
              <a:rPr lang="ru-RU" sz="3600" dirty="0" smtClean="0"/>
              <a:t> рейтинговый балл ______ </a:t>
            </a:r>
            <a:r>
              <a:rPr lang="ru-RU" sz="3600" dirty="0" err="1" smtClean="0"/>
              <a:t>подпись___________</a:t>
            </a:r>
            <a:r>
              <a:rPr lang="ru-RU" sz="3600" dirty="0" smtClean="0"/>
              <a:t>  </a:t>
            </a:r>
            <a:r>
              <a:rPr lang="ru-RU" sz="3600" dirty="0" smtClean="0"/>
              <a:t>/доцент  Осипова  Л.В.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 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Заключение руководителя практики по психологии:</a:t>
            </a:r>
            <a:endParaRPr lang="ru-RU" sz="3600" dirty="0" smtClean="0"/>
          </a:p>
          <a:p>
            <a:pPr algn="ctr">
              <a:buNone/>
            </a:pPr>
            <a:r>
              <a:rPr lang="ru-RU" sz="3600" dirty="0" smtClean="0"/>
              <a:t> </a:t>
            </a:r>
          </a:p>
          <a:p>
            <a:pPr algn="ctr">
              <a:buNone/>
            </a:pPr>
            <a:r>
              <a:rPr lang="ru-RU" sz="3600" dirty="0" err="1" smtClean="0"/>
              <a:t>Оценка_____</a:t>
            </a:r>
            <a:r>
              <a:rPr lang="ru-RU" sz="3600" dirty="0" smtClean="0"/>
              <a:t> рейтинговый балл ______ </a:t>
            </a:r>
            <a:r>
              <a:rPr lang="ru-RU" sz="3600" dirty="0" err="1" smtClean="0"/>
              <a:t>подпись___________</a:t>
            </a:r>
            <a:r>
              <a:rPr lang="ru-RU" sz="3600" dirty="0" smtClean="0"/>
              <a:t> /доцент </a:t>
            </a:r>
            <a:r>
              <a:rPr lang="ru-RU" sz="3600" dirty="0" err="1" smtClean="0"/>
              <a:t>Бобрышева</a:t>
            </a:r>
            <a:r>
              <a:rPr lang="ru-RU" sz="3600" dirty="0" smtClean="0"/>
              <a:t> И.В.</a:t>
            </a:r>
          </a:p>
          <a:p>
            <a:pPr algn="ctr">
              <a:buNone/>
            </a:pPr>
            <a:r>
              <a:rPr lang="ru-RU" sz="3600" b="1" dirty="0" smtClean="0"/>
              <a:t> 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 </a:t>
            </a:r>
            <a:endParaRPr lang="ru-RU" sz="3600" dirty="0" smtClean="0"/>
          </a:p>
          <a:p>
            <a:pPr algn="ctr">
              <a:buNone/>
            </a:pPr>
            <a:r>
              <a:rPr lang="ru-RU" sz="3600" b="1" dirty="0" smtClean="0"/>
              <a:t>ИТОГОВАЯ  ОЦЕНКА  ПРОИЗВОДСТВЕННОЙ  ПРАКТИКИ:</a:t>
            </a:r>
            <a:endParaRPr lang="ru-RU" sz="3600" dirty="0" smtClean="0"/>
          </a:p>
          <a:p>
            <a:pPr algn="ctr">
              <a:buNone/>
            </a:pPr>
            <a:r>
              <a:rPr lang="ru-RU" sz="3600" dirty="0" smtClean="0"/>
              <a:t> </a:t>
            </a:r>
          </a:p>
          <a:p>
            <a:pPr algn="ctr">
              <a:buNone/>
            </a:pPr>
            <a:r>
              <a:rPr lang="ru-RU" sz="3600" dirty="0" smtClean="0"/>
              <a:t>Общий </a:t>
            </a:r>
            <a:r>
              <a:rPr lang="ru-RU" sz="3600" dirty="0" err="1" smtClean="0"/>
              <a:t>балл___________________</a:t>
            </a:r>
            <a:r>
              <a:rPr lang="ru-RU" sz="3600" dirty="0" smtClean="0"/>
              <a:t> </a:t>
            </a:r>
            <a:r>
              <a:rPr lang="ru-RU" sz="3600" dirty="0" err="1" smtClean="0"/>
              <a:t>Оценка______________________________________</a:t>
            </a:r>
            <a:endParaRPr lang="ru-RU" sz="3600" dirty="0" smtClean="0"/>
          </a:p>
          <a:p>
            <a:pPr algn="ctr">
              <a:buNone/>
            </a:pPr>
            <a:r>
              <a:rPr lang="ru-RU" sz="3600" dirty="0" smtClean="0"/>
              <a:t> </a:t>
            </a:r>
          </a:p>
          <a:p>
            <a:pPr algn="ctr">
              <a:buNone/>
            </a:pPr>
            <a:r>
              <a:rPr lang="ru-RU" sz="3600" dirty="0" smtClean="0"/>
              <a:t>Факультетский руководитель практики:</a:t>
            </a:r>
          </a:p>
          <a:p>
            <a:pPr algn="ctr">
              <a:buNone/>
            </a:pPr>
            <a:r>
              <a:rPr lang="ru-RU" sz="3600" dirty="0" smtClean="0"/>
              <a:t> </a:t>
            </a:r>
          </a:p>
          <a:p>
            <a:pPr algn="ctr">
              <a:buNone/>
            </a:pPr>
            <a:r>
              <a:rPr lang="ru-RU" sz="3600" dirty="0" smtClean="0"/>
              <a:t>           доцент  </a:t>
            </a:r>
            <a:r>
              <a:rPr lang="ru-RU" sz="3600" dirty="0" err="1" smtClean="0"/>
              <a:t>Бобрышева</a:t>
            </a:r>
            <a:r>
              <a:rPr lang="ru-RU" sz="3600" dirty="0" smtClean="0"/>
              <a:t> Инна </a:t>
            </a:r>
            <a:r>
              <a:rPr lang="ru-RU" sz="3600" dirty="0" err="1" smtClean="0"/>
              <a:t>Владимировна__________________</a:t>
            </a:r>
            <a:r>
              <a:rPr lang="ru-RU" sz="3600" dirty="0" smtClean="0"/>
              <a:t> Подпись  _______   Дата </a:t>
            </a:r>
          </a:p>
          <a:p>
            <a:pPr algn="ctr">
              <a:buNone/>
            </a:pPr>
            <a:r>
              <a:rPr lang="ru-RU" sz="3600" dirty="0" smtClean="0"/>
              <a:t> </a:t>
            </a:r>
          </a:p>
          <a:p>
            <a:pPr algn="ctr">
              <a:buNone/>
            </a:pPr>
            <a:r>
              <a:rPr lang="ru-RU" sz="3600" dirty="0" smtClean="0"/>
              <a:t> </a:t>
            </a:r>
          </a:p>
          <a:p>
            <a:pPr algn="ctr">
              <a:buNone/>
            </a:pPr>
            <a:r>
              <a:rPr lang="ru-RU" sz="3600" dirty="0" smtClean="0"/>
              <a:t>Волгоград, 2020</a:t>
            </a:r>
          </a:p>
          <a:p>
            <a:pPr algn="ctr">
              <a:buNone/>
            </a:pPr>
            <a:endParaRPr lang="ru-RU" sz="3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14290"/>
            <a:ext cx="8186766" cy="6357982"/>
          </a:xfrm>
        </p:spPr>
        <p:txBody>
          <a:bodyPr>
            <a:normAutofit fontScale="40000" lnSpcReduction="20000"/>
          </a:bodyPr>
          <a:lstStyle/>
          <a:p>
            <a:pPr algn="ctr">
              <a:buNone/>
            </a:pPr>
            <a:r>
              <a:rPr lang="ru-RU" sz="4000" b="1" dirty="0" smtClean="0"/>
              <a:t>СТРУКТУРА ОТЧЕТА</a:t>
            </a:r>
          </a:p>
          <a:p>
            <a:pPr algn="ctr">
              <a:buNone/>
            </a:pPr>
            <a:r>
              <a:rPr lang="ru-RU" sz="4000" b="1" dirty="0" smtClean="0"/>
              <a:t>ПО ПРОИЗВОДСТВЕННОЙ (ПСИХОЛОГО-ПЕДАГОГИЧЕСКОЙ) ПРАКТИКЕ</a:t>
            </a:r>
          </a:p>
          <a:p>
            <a:pPr algn="ctr">
              <a:buNone/>
            </a:pPr>
            <a:r>
              <a:rPr lang="ru-RU" sz="4000" b="1" dirty="0" smtClean="0"/>
              <a:t>1. Титульный лист.</a:t>
            </a:r>
          </a:p>
          <a:p>
            <a:pPr marL="0">
              <a:spcBef>
                <a:spcPts val="0"/>
              </a:spcBef>
              <a:buNone/>
            </a:pPr>
            <a:r>
              <a:rPr lang="ru-RU" sz="4000" dirty="0" smtClean="0"/>
              <a:t>На титульном листе указывается место прохождения практики (</a:t>
            </a:r>
            <a:r>
              <a:rPr lang="ru-RU" sz="4000" i="1" dirty="0" smtClean="0"/>
              <a:t>ФГБОУ ВО «ВГСПУ», кафедра психологии профессиональной деятельности</a:t>
            </a:r>
            <a:r>
              <a:rPr lang="ru-RU" sz="4000" dirty="0" smtClean="0"/>
              <a:t>), ФИО руководителя практики от образовательной организации (</a:t>
            </a:r>
            <a:r>
              <a:rPr lang="ru-RU" sz="4000" i="1" dirty="0" smtClean="0"/>
              <a:t>Зотова Наталья Георгиевна, зав.кафедрой</a:t>
            </a:r>
            <a:r>
              <a:rPr lang="ru-RU" sz="4000" dirty="0" smtClean="0"/>
              <a:t>), сроки практики (с 10.11.2020 по 23.11.2020). Образец титульного листа в </a:t>
            </a:r>
            <a:r>
              <a:rPr lang="ru-RU" sz="4000" b="1" i="1" dirty="0" smtClean="0"/>
              <a:t>Приложении 2.</a:t>
            </a:r>
            <a:endParaRPr lang="ru-RU" sz="4000" dirty="0" smtClean="0"/>
          </a:p>
          <a:p>
            <a:pPr marL="0">
              <a:spcBef>
                <a:spcPts val="0"/>
              </a:spcBef>
              <a:buNone/>
            </a:pPr>
            <a:r>
              <a:rPr lang="ru-RU" sz="4000" b="1" dirty="0" smtClean="0"/>
              <a:t>2. Рабочий график (план) проведения производственной  (психолого-педагогической) практики (</a:t>
            </a:r>
            <a:r>
              <a:rPr lang="ru-RU" sz="4000" b="1" i="1" dirty="0" smtClean="0"/>
              <a:t>Приложение 1</a:t>
            </a:r>
            <a:r>
              <a:rPr lang="ru-RU" sz="4000" b="1" dirty="0" smtClean="0"/>
              <a:t>).</a:t>
            </a:r>
            <a:endParaRPr lang="ru-RU" sz="4000" dirty="0" smtClean="0"/>
          </a:p>
          <a:p>
            <a:pPr marL="0">
              <a:spcBef>
                <a:spcPts val="0"/>
              </a:spcBef>
              <a:buNone/>
            </a:pPr>
            <a:r>
              <a:rPr lang="ru-RU" sz="4000" b="1" dirty="0" smtClean="0"/>
              <a:t>3. Описание содержания и результатов активности студентов на подготовительном, основном (исследовательском) и  завершающем (рефлексивно-аналитическом) этапах практики.</a:t>
            </a:r>
            <a:endParaRPr lang="ru-RU" sz="4000" dirty="0" smtClean="0"/>
          </a:p>
          <a:p>
            <a:pPr marL="0">
              <a:spcBef>
                <a:spcPts val="0"/>
              </a:spcBef>
              <a:buNone/>
            </a:pPr>
            <a:r>
              <a:rPr lang="ru-RU" sz="4000" b="1" dirty="0" smtClean="0"/>
              <a:t>4. Рефлексия собственных возможностей и ограничений в области исследовательской работы в ситуациях профессиональной деятельности.</a:t>
            </a:r>
            <a:endParaRPr lang="ru-RU" sz="4000" dirty="0" smtClean="0"/>
          </a:p>
          <a:p>
            <a:pPr marL="0">
              <a:spcBef>
                <a:spcPts val="0"/>
              </a:spcBef>
              <a:buNone/>
            </a:pPr>
            <a:r>
              <a:rPr lang="ru-RU" sz="4000" dirty="0" smtClean="0"/>
              <a:t> </a:t>
            </a:r>
          </a:p>
          <a:p>
            <a:pPr marL="0">
              <a:spcBef>
                <a:spcPts val="0"/>
              </a:spcBef>
              <a:buNone/>
            </a:pPr>
            <a:r>
              <a:rPr lang="ru-RU" sz="4000" dirty="0" smtClean="0"/>
              <a:t>Текст отчета оформляется по требованиям: поля – верхнее, нижнее-2 см, левое – 2,5 см, правое – 1 см; шрифт – </a:t>
            </a:r>
            <a:r>
              <a:rPr lang="en-US" sz="4000" dirty="0" smtClean="0"/>
              <a:t>Times New Roman</a:t>
            </a:r>
            <a:r>
              <a:rPr lang="ru-RU" sz="4000" dirty="0" smtClean="0"/>
              <a:t>, кегль – 12 </a:t>
            </a:r>
            <a:r>
              <a:rPr lang="ru-RU" sz="4000" dirty="0" err="1" smtClean="0"/>
              <a:t>пт</a:t>
            </a:r>
            <a:r>
              <a:rPr lang="ru-RU" sz="4000" dirty="0" smtClean="0"/>
              <a:t>, межстрочный интервал – одинарный (интервал перед и после абзаца – 0 </a:t>
            </a:r>
            <a:r>
              <a:rPr lang="ru-RU" sz="4000" dirty="0" err="1" smtClean="0"/>
              <a:t>пт</a:t>
            </a:r>
            <a:r>
              <a:rPr lang="ru-RU" sz="4000" dirty="0" smtClean="0"/>
              <a:t>), первая строка – отступ 1,25см. Заголовки пунктов отчета – жирным шрифтом, после каждого пункта 1 пустой абзац. Объем отчета не должен превышать 25 стр. Подробный письменный отчет  и его электронную версию студенты представляют на кафедру психологии профессиональной деятельности ВГСПУ (ауд.3-13 ГУК) в указанный факультетским руководителем  срок:  с   </a:t>
            </a:r>
            <a:r>
              <a:rPr lang="ru-RU" sz="4000" b="1" dirty="0" smtClean="0"/>
              <a:t>26.11.2020  по   30.11. 2020.</a:t>
            </a:r>
            <a:endParaRPr lang="ru-RU" sz="4000" dirty="0" smtClean="0"/>
          </a:p>
          <a:p>
            <a:pPr marL="0">
              <a:spcBef>
                <a:spcPts val="0"/>
              </a:spcBef>
              <a:buNone/>
            </a:pPr>
            <a:r>
              <a:rPr lang="ru-RU" sz="4000" dirty="0" smtClean="0"/>
              <a:t>Электронную версию Отчета необходимо отправить факультетскому руководителю архивом от группы или курса на адрес: </a:t>
            </a:r>
            <a:r>
              <a:rPr lang="en-US" sz="4000" u="sng" dirty="0" err="1" smtClean="0">
                <a:hlinkClick r:id="rId2"/>
              </a:rPr>
              <a:t>bobrinna</a:t>
            </a:r>
            <a:r>
              <a:rPr lang="ru-RU" sz="4000" u="sng" dirty="0" smtClean="0">
                <a:hlinkClick r:id="rId2"/>
              </a:rPr>
              <a:t>@</a:t>
            </a:r>
            <a:r>
              <a:rPr lang="en-US" sz="4000" u="sng" dirty="0" smtClean="0">
                <a:hlinkClick r:id="rId2"/>
              </a:rPr>
              <a:t>list</a:t>
            </a:r>
            <a:r>
              <a:rPr lang="ru-RU" sz="4000" u="sng" dirty="0" smtClean="0">
                <a:hlinkClick r:id="rId2"/>
              </a:rPr>
              <a:t>.</a:t>
            </a:r>
            <a:r>
              <a:rPr lang="en-US" sz="4000" u="sng" dirty="0" err="1" smtClean="0">
                <a:hlinkClick r:id="rId2"/>
              </a:rPr>
              <a:t>ru</a:t>
            </a:r>
            <a:r>
              <a:rPr lang="ru-RU" sz="4000" dirty="0" smtClean="0"/>
              <a:t> Архив должен называться: Отчет по </a:t>
            </a:r>
            <a:r>
              <a:rPr lang="ru-RU" sz="4000" dirty="0" err="1" smtClean="0"/>
              <a:t>производ</a:t>
            </a:r>
            <a:r>
              <a:rPr lang="ru-RU" sz="4000" dirty="0" smtClean="0"/>
              <a:t>. </a:t>
            </a:r>
            <a:r>
              <a:rPr lang="ru-RU" sz="4000" dirty="0" err="1" smtClean="0"/>
              <a:t>псих.пед.практике</a:t>
            </a:r>
            <a:r>
              <a:rPr lang="ru-RU" sz="4000" dirty="0" smtClean="0"/>
              <a:t>, курс, группа». Каждый файл в архиве должен включать ФИО, ИЯ-№ гр.</a:t>
            </a:r>
          </a:p>
          <a:p>
            <a:pPr marL="0">
              <a:spcBef>
                <a:spcPts val="0"/>
              </a:spcBef>
              <a:buNone/>
            </a:pP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Факультетский руководитель </a:t>
            </a:r>
            <a:br>
              <a:rPr lang="ru-RU" dirty="0" smtClean="0"/>
            </a:br>
            <a:r>
              <a:rPr lang="ru-RU" dirty="0" smtClean="0"/>
              <a:t>практики: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/>
            <a:r>
              <a:rPr lang="ru-RU" dirty="0" err="1" smtClean="0"/>
              <a:t>Бобрышева</a:t>
            </a:r>
            <a:r>
              <a:rPr lang="ru-RU" dirty="0" smtClean="0"/>
              <a:t> Инна Владимировна, </a:t>
            </a:r>
            <a:r>
              <a:rPr lang="ru-RU" dirty="0" err="1" smtClean="0"/>
              <a:t>к.п.н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89053911451</a:t>
            </a:r>
          </a:p>
          <a:p>
            <a:pPr algn="ctr">
              <a:buNone/>
            </a:pPr>
            <a:r>
              <a:rPr lang="en-US" dirty="0" smtClean="0">
                <a:hlinkClick r:id="rId2"/>
              </a:rPr>
              <a:t>bobrinna@list.ru</a:t>
            </a:r>
            <a:endParaRPr lang="ru-RU" dirty="0" smtClean="0"/>
          </a:p>
          <a:p>
            <a:pPr algn="ctr">
              <a:buNone/>
            </a:pPr>
            <a:r>
              <a:rPr lang="en-US" dirty="0" smtClean="0">
                <a:hlinkClick r:id="rId3"/>
              </a:rPr>
              <a:t>http://edu.vspu.ru/members/bobrinna/docs/folder/136113</a:t>
            </a:r>
            <a:r>
              <a:rPr lang="en-US" dirty="0" smtClean="0">
                <a:hlinkClick r:id="rId3"/>
              </a:rPr>
              <a:t>/</a:t>
            </a:r>
            <a:endParaRPr lang="ru-RU" dirty="0" smtClean="0"/>
          </a:p>
          <a:p>
            <a:pPr algn="ctr">
              <a:buNone/>
            </a:pPr>
            <a:r>
              <a:rPr lang="en-US" dirty="0" smtClean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docs.google.com/document/d/1SkJ2xJ_iFpB4Uwvd9XMo6U1JI9qln_9FE-GE2I7AkBM/edit?usp=sharing</a:t>
            </a:r>
            <a:endParaRPr lang="ru-RU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ru-RU" dirty="0" smtClean="0"/>
              <a:t>Консультации:</a:t>
            </a:r>
          </a:p>
          <a:p>
            <a:pPr algn="ctr">
              <a:buNone/>
            </a:pPr>
            <a:r>
              <a:rPr lang="ru-RU" dirty="0" smtClean="0"/>
              <a:t>Вторник  с </a:t>
            </a:r>
            <a:r>
              <a:rPr lang="ru-RU" dirty="0" smtClean="0"/>
              <a:t>10 до 17ч.</a:t>
            </a:r>
          </a:p>
          <a:p>
            <a:pPr algn="ctr">
              <a:buNone/>
            </a:pPr>
            <a:r>
              <a:rPr lang="ru-RU" dirty="0" smtClean="0"/>
              <a:t>     </a:t>
            </a:r>
            <a:r>
              <a:rPr lang="ru-RU" dirty="0" smtClean="0"/>
              <a:t>Четверг   </a:t>
            </a:r>
            <a:r>
              <a:rPr lang="ru-RU" dirty="0" smtClean="0"/>
              <a:t>с 10 до 17ч</a:t>
            </a:r>
            <a:r>
              <a:rPr lang="ru-RU" dirty="0" smtClean="0"/>
              <a:t>.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1195</Words>
  <PresentationFormat>Экран (4:3)</PresentationFormat>
  <Paragraphs>224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УСТАНОВОЧНАЯ КОНФЕРЕНЦИЯ</vt:lpstr>
      <vt:lpstr>Сроки практики:</vt:lpstr>
      <vt:lpstr>Место прохождения практики: </vt:lpstr>
      <vt:lpstr>Цель практики:</vt:lpstr>
      <vt:lpstr> Компетенции студента, формируемые во время практики:  </vt:lpstr>
      <vt:lpstr>    Программой практики  предусмотрены следующие этапы:    </vt:lpstr>
      <vt:lpstr> 1. ПОДГОТОВИТЕЛЬНЫЙ ЭТАП </vt:lpstr>
      <vt:lpstr>Слайд 8</vt:lpstr>
      <vt:lpstr>Рабочий график (план) должен  быть согласован с факультетским руководителем практики!</vt:lpstr>
      <vt:lpstr>2. ОСНОВНОЙ (ИССЛЕДОВАТЕЛЬСКИЙ ЭТАП) </vt:lpstr>
      <vt:lpstr>ПЕДАГОГИКА:</vt:lpstr>
      <vt:lpstr>ПСИХОЛОГИЯ</vt:lpstr>
      <vt:lpstr>Слайд 13</vt:lpstr>
      <vt:lpstr>Слайд 14</vt:lpstr>
      <vt:lpstr>3. ЗАКЛЮЧИТЕЛЬНЫЙ  ЭТАП </vt:lpstr>
      <vt:lpstr>Рефлексивно-аналитический этап предполагает обязательный самоанализ и самооценку  студента  собственной  исследовательской  деятельности. </vt:lpstr>
      <vt:lpstr>Слайд 17</vt:lpstr>
      <vt:lpstr>Слайд 18</vt:lpstr>
      <vt:lpstr>Факультетский руководитель  практики: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УСТАНОВОЧНАЯ КОНФЕРЕНЦИЯ</dc:title>
  <dc:creator>_ _</dc:creator>
  <cp:lastModifiedBy>_ _</cp:lastModifiedBy>
  <cp:revision>25</cp:revision>
  <dcterms:created xsi:type="dcterms:W3CDTF">2020-10-26T12:45:10Z</dcterms:created>
  <dcterms:modified xsi:type="dcterms:W3CDTF">2020-11-10T05:44:09Z</dcterms:modified>
</cp:coreProperties>
</file>