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34"/>
  </p:notesMasterIdLst>
  <p:handoutMasterIdLst>
    <p:handoutMasterId r:id="rId35"/>
  </p:handoutMasterIdLst>
  <p:sldIdLst>
    <p:sldId id="273" r:id="rId2"/>
    <p:sldId id="277" r:id="rId3"/>
    <p:sldId id="278" r:id="rId4"/>
    <p:sldId id="279" r:id="rId5"/>
    <p:sldId id="280" r:id="rId6"/>
    <p:sldId id="281" r:id="rId7"/>
    <p:sldId id="282" r:id="rId8"/>
    <p:sldId id="276" r:id="rId9"/>
    <p:sldId id="257" r:id="rId10"/>
    <p:sldId id="283" r:id="rId11"/>
    <p:sldId id="284" r:id="rId12"/>
    <p:sldId id="285" r:id="rId13"/>
    <p:sldId id="286" r:id="rId14"/>
    <p:sldId id="287" r:id="rId15"/>
    <p:sldId id="288" r:id="rId16"/>
    <p:sldId id="289" r:id="rId17"/>
    <p:sldId id="291" r:id="rId18"/>
    <p:sldId id="292" r:id="rId19"/>
    <p:sldId id="290" r:id="rId20"/>
    <p:sldId id="293" r:id="rId21"/>
    <p:sldId id="294" r:id="rId22"/>
    <p:sldId id="295" r:id="rId23"/>
    <p:sldId id="296" r:id="rId24"/>
    <p:sldId id="297" r:id="rId25"/>
    <p:sldId id="298" r:id="rId26"/>
    <p:sldId id="299" r:id="rId27"/>
    <p:sldId id="300" r:id="rId28"/>
    <p:sldId id="301" r:id="rId29"/>
    <p:sldId id="302" r:id="rId30"/>
    <p:sldId id="304" r:id="rId31"/>
    <p:sldId id="305" r:id="rId32"/>
    <p:sldId id="303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A74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102" y="5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87EE1D-5BFA-4F93-ACF5-43E1D2AD6D8A}" type="datetimeFigureOut">
              <a:rPr lang="ru-RU" smtClean="0"/>
              <a:t>04.04.2018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EFB139-634A-4903-953E-FADB36BA0F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89097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9BCBBD-A607-403C-A88C-831E9A4424C6}" type="datetimeFigureOut">
              <a:rPr lang="ru-RU" smtClean="0"/>
              <a:t>04.04.2018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259462-30AA-43D2-9094-48054FD2DA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475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2880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21944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29095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96182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91575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41593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11030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583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14157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87515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62738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39555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85587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75522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90050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36980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732297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58591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42820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16691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829526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942788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153286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765707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301613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08636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005891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52499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04.04.2018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04.04.2018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04.04.2018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04.04.2018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04.04.2018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04.04.2018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04.04.2018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04.04.2018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04.04.2018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04.04.2018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04.04.2018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2E5E1B98-4179-4CFB-A810-4FC7B58843DE}" type="datetimeFigureOut">
              <a:rPr lang="ru-RU" smtClean="0"/>
              <a:t>04.04.2018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sv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wiki.vspu.ru/web20" TargetMode="Externa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488832" cy="3024336"/>
          </a:xfrm>
        </p:spPr>
        <p:txBody>
          <a:bodyPr>
            <a:noAutofit/>
          </a:bodyPr>
          <a:lstStyle/>
          <a:p>
            <a:r>
              <a:rPr lang="ru-RU" sz="4400" b="1" dirty="0"/>
              <a:t>Инструментальные средства сети Интернет</a:t>
            </a:r>
            <a:endParaRPr lang="ru-RU" sz="40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4149080"/>
            <a:ext cx="7776864" cy="2304256"/>
          </a:xfrm>
        </p:spPr>
        <p:txBody>
          <a:bodyPr>
            <a:noAutofit/>
          </a:bodyPr>
          <a:lstStyle/>
          <a:p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sz="11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Сергеев Алексей Николаевич</a:t>
            </a:r>
            <a:b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ВГСПУ</a:t>
            </a:r>
          </a:p>
        </p:txBody>
      </p:sp>
    </p:spTree>
    <p:extLst>
      <p:ext uri="{BB962C8B-B14F-4D97-AF65-F5344CB8AC3E}">
        <p14:creationId xmlns:p14="http://schemas.microsoft.com/office/powerpoint/2010/main" val="185455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Сеть Интернет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/>
              <a:t>Сеть компьютеров</a:t>
            </a:r>
          </a:p>
          <a:p>
            <a:r>
              <a:rPr lang="ru-RU" sz="3600" dirty="0"/>
              <a:t>Технологическая среда (доступ к информации, удаленные коммуникации)</a:t>
            </a:r>
          </a:p>
          <a:p>
            <a:r>
              <a:rPr lang="ru-RU" sz="3600" dirty="0"/>
              <a:t>Сеть людей</a:t>
            </a:r>
          </a:p>
        </p:txBody>
      </p:sp>
    </p:spTree>
    <p:extLst>
      <p:ext uri="{BB962C8B-B14F-4D97-AF65-F5344CB8AC3E}">
        <p14:creationId xmlns:p14="http://schemas.microsoft.com/office/powerpoint/2010/main" val="1441622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Сеть Интернет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sz="3600" dirty="0"/>
              <a:t>1983 год – </a:t>
            </a:r>
            <a:r>
              <a:rPr lang="en-US" sz="3600" dirty="0"/>
              <a:t>TCP/IP</a:t>
            </a:r>
          </a:p>
          <a:p>
            <a:r>
              <a:rPr lang="en-US" sz="3600" dirty="0"/>
              <a:t>1991 </a:t>
            </a:r>
            <a:r>
              <a:rPr lang="ru-RU" sz="3600" dirty="0"/>
              <a:t>год – всемирная паутина</a:t>
            </a:r>
          </a:p>
          <a:p>
            <a:r>
              <a:rPr lang="ru-RU" sz="3600" dirty="0"/>
              <a:t>1994 год – зона .</a:t>
            </a:r>
            <a:r>
              <a:rPr lang="en-US" sz="3600" dirty="0" err="1"/>
              <a:t>ru</a:t>
            </a:r>
            <a:r>
              <a:rPr lang="en-US" sz="3600" dirty="0"/>
              <a:t> </a:t>
            </a:r>
            <a:r>
              <a:rPr lang="ru-RU" sz="3600" dirty="0"/>
              <a:t>и первый сайт Рунета</a:t>
            </a:r>
          </a:p>
          <a:p>
            <a:r>
              <a:rPr lang="ru-RU" sz="3600" dirty="0"/>
              <a:t>1997 год – </a:t>
            </a:r>
            <a:r>
              <a:rPr lang="en-US" sz="3600" dirty="0"/>
              <a:t>Google </a:t>
            </a:r>
            <a:r>
              <a:rPr lang="ru-RU" sz="3600" dirty="0"/>
              <a:t>и Яндекс</a:t>
            </a:r>
            <a:endParaRPr lang="en-US" sz="3600" dirty="0"/>
          </a:p>
          <a:p>
            <a:r>
              <a:rPr lang="en-US" sz="3600" dirty="0"/>
              <a:t>~</a:t>
            </a:r>
            <a:r>
              <a:rPr lang="ru-RU" sz="3600" dirty="0"/>
              <a:t> </a:t>
            </a:r>
            <a:r>
              <a:rPr lang="en-US" sz="3600" dirty="0"/>
              <a:t>2005 </a:t>
            </a:r>
            <a:r>
              <a:rPr lang="ru-RU" sz="3600" dirty="0"/>
              <a:t>год – веб 2.0, социальные сети</a:t>
            </a:r>
          </a:p>
          <a:p>
            <a:r>
              <a:rPr lang="ru-RU" sz="3600" dirty="0"/>
              <a:t>2010 год – МКС</a:t>
            </a:r>
          </a:p>
          <a:p>
            <a:r>
              <a:rPr lang="ru-RU" sz="3600" dirty="0"/>
              <a:t>2017 год – 51% населения Земли</a:t>
            </a:r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146013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Сеть Интернет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81F64BF-8AF6-429F-8BD6-0B90BC2529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1196752"/>
            <a:ext cx="6573468" cy="496855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DBCFDA3-8FC5-4E90-8B17-A2BE6F50DD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5265" y="1614810"/>
            <a:ext cx="6573469" cy="496855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305DEBE-FADC-475B-95A7-4466900EA1F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39774"/>
            <a:ext cx="5978168" cy="6578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674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Сервисы Интернета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/>
              <a:t>Электронная почта </a:t>
            </a:r>
            <a:r>
              <a:rPr lang="en-US" sz="3600" dirty="0"/>
              <a:t>(e-mail)</a:t>
            </a:r>
          </a:p>
          <a:p>
            <a:r>
              <a:rPr lang="ru-RU" sz="3600" dirty="0"/>
              <a:t>Обмен файлами (</a:t>
            </a:r>
            <a:r>
              <a:rPr lang="en-US" sz="3600" dirty="0"/>
              <a:t>ftp</a:t>
            </a:r>
            <a:r>
              <a:rPr lang="ru-RU" sz="3600" dirty="0"/>
              <a:t>)</a:t>
            </a:r>
          </a:p>
          <a:p>
            <a:endParaRPr lang="ru-RU" sz="3600" dirty="0"/>
          </a:p>
          <a:p>
            <a:r>
              <a:rPr lang="ru-RU" sz="3600" dirty="0"/>
              <a:t>Всемирная паутина (веб, </a:t>
            </a:r>
            <a:r>
              <a:rPr lang="en-US" sz="3600" dirty="0"/>
              <a:t>www</a:t>
            </a:r>
            <a:r>
              <a:rPr lang="ru-RU" sz="3600" dirty="0"/>
              <a:t>)</a:t>
            </a:r>
          </a:p>
          <a:p>
            <a:endParaRPr lang="ru-RU" sz="3600" dirty="0"/>
          </a:p>
          <a:p>
            <a:r>
              <a:rPr lang="ru-RU" sz="3600" dirty="0"/>
              <a:t>Мессенджеры</a:t>
            </a:r>
          </a:p>
          <a:p>
            <a:r>
              <a:rPr lang="ru-RU" sz="3600" dirty="0"/>
              <a:t>Облачные службы</a:t>
            </a:r>
          </a:p>
          <a:p>
            <a:endParaRPr lang="ru-RU" sz="3600" dirty="0"/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464566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Веб 1.0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/>
              <a:t>Информационный сайт</a:t>
            </a:r>
          </a:p>
          <a:p>
            <a:r>
              <a:rPr lang="ru-RU" sz="3600" dirty="0"/>
              <a:t>Возможно – комментирование, форумы</a:t>
            </a:r>
          </a:p>
          <a:p>
            <a:endParaRPr lang="ru-RU" sz="3600" dirty="0"/>
          </a:p>
          <a:p>
            <a:endParaRPr lang="ru-RU" sz="3600" dirty="0"/>
          </a:p>
          <a:p>
            <a:endParaRPr lang="ru-RU" sz="3600" dirty="0"/>
          </a:p>
          <a:p>
            <a:endParaRPr lang="ru-RU" sz="36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429FC6F-1DC0-4BF5-B84F-57BADCF92A9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491880" y="3429000"/>
            <a:ext cx="1367902" cy="136790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0A08BB3-4BB7-4D24-888D-C13F68D7876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271437" y="5541821"/>
            <a:ext cx="870967" cy="870967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1489438-8514-4029-A868-C461A0619B1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076056" y="5445224"/>
            <a:ext cx="841822" cy="84182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DE375481-FFB2-425B-985D-0FDF8088269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134152" y="3158678"/>
            <a:ext cx="841822" cy="841822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05306BFC-A7AD-4E52-A6F9-A3E4CACFCC43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691680" y="4796902"/>
            <a:ext cx="841822" cy="841822"/>
          </a:xfrm>
          <a:prstGeom prst="rect">
            <a:avLst/>
          </a:prstGeom>
        </p:spPr>
      </p:pic>
      <p:cxnSp>
        <p:nvCxnSpPr>
          <p:cNvPr id="21" name="Прямая со стрелкой 20">
            <a:extLst>
              <a:ext uri="{FF2B5EF4-FFF2-40B4-BE49-F238E27FC236}">
                <a16:creationId xmlns:a16="http://schemas.microsoft.com/office/drawing/2014/main" id="{CB28AC11-4BA6-413C-97D5-8F85A1E483D9}"/>
              </a:ext>
            </a:extLst>
          </p:cNvPr>
          <p:cNvCxnSpPr>
            <a:cxnSpLocks/>
          </p:cNvCxnSpPr>
          <p:nvPr/>
        </p:nvCxnSpPr>
        <p:spPr>
          <a:xfrm flipH="1">
            <a:off x="2740406" y="4725144"/>
            <a:ext cx="531032" cy="360040"/>
          </a:xfrm>
          <a:prstGeom prst="straightConnector1">
            <a:avLst/>
          </a:prstGeom>
          <a:ln w="38100">
            <a:headEnd w="lg" len="lg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>
            <a:extLst>
              <a:ext uri="{FF2B5EF4-FFF2-40B4-BE49-F238E27FC236}">
                <a16:creationId xmlns:a16="http://schemas.microsoft.com/office/drawing/2014/main" id="{AD2D3814-6C9B-4AB4-9A08-D2A36BB4B37B}"/>
              </a:ext>
            </a:extLst>
          </p:cNvPr>
          <p:cNvCxnSpPr>
            <a:cxnSpLocks/>
          </p:cNvCxnSpPr>
          <p:nvPr/>
        </p:nvCxnSpPr>
        <p:spPr>
          <a:xfrm flipH="1">
            <a:off x="3767982" y="4953463"/>
            <a:ext cx="54724" cy="405796"/>
          </a:xfrm>
          <a:prstGeom prst="straightConnector1">
            <a:avLst/>
          </a:prstGeom>
          <a:ln w="38100">
            <a:headEnd w="lg" len="lg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>
            <a:extLst>
              <a:ext uri="{FF2B5EF4-FFF2-40B4-BE49-F238E27FC236}">
                <a16:creationId xmlns:a16="http://schemas.microsoft.com/office/drawing/2014/main" id="{3127AEC5-82DF-4328-8018-82D5B83702A1}"/>
              </a:ext>
            </a:extLst>
          </p:cNvPr>
          <p:cNvCxnSpPr>
            <a:cxnSpLocks/>
          </p:cNvCxnSpPr>
          <p:nvPr/>
        </p:nvCxnSpPr>
        <p:spPr>
          <a:xfrm>
            <a:off x="4859782" y="4953463"/>
            <a:ext cx="273387" cy="405796"/>
          </a:xfrm>
          <a:prstGeom prst="straightConnector1">
            <a:avLst/>
          </a:prstGeom>
          <a:ln w="38100">
            <a:headEnd w="lg" len="lg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>
            <a:extLst>
              <a:ext uri="{FF2B5EF4-FFF2-40B4-BE49-F238E27FC236}">
                <a16:creationId xmlns:a16="http://schemas.microsoft.com/office/drawing/2014/main" id="{55F6C3F6-9AB3-475B-ACB0-9B74D28CBF7C}"/>
              </a:ext>
            </a:extLst>
          </p:cNvPr>
          <p:cNvCxnSpPr>
            <a:cxnSpLocks/>
          </p:cNvCxnSpPr>
          <p:nvPr/>
        </p:nvCxnSpPr>
        <p:spPr>
          <a:xfrm flipH="1">
            <a:off x="5076056" y="3717032"/>
            <a:ext cx="971524" cy="155032"/>
          </a:xfrm>
          <a:prstGeom prst="straightConnector1">
            <a:avLst/>
          </a:prstGeom>
          <a:ln w="38100">
            <a:headEnd w="lg" len="lg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6625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Веб </a:t>
            </a:r>
            <a:r>
              <a:rPr lang="en-US" sz="4000" dirty="0"/>
              <a:t>2</a:t>
            </a:r>
            <a:r>
              <a:rPr lang="ru-RU" sz="4000" dirty="0"/>
              <a:t>.0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/>
              <a:t>Размещение информации</a:t>
            </a:r>
          </a:p>
          <a:p>
            <a:r>
              <a:rPr lang="ru-RU" sz="3600" dirty="0"/>
              <a:t>Совместная работа</a:t>
            </a:r>
          </a:p>
          <a:p>
            <a:endParaRPr lang="ru-RU" sz="3600" dirty="0"/>
          </a:p>
          <a:p>
            <a:endParaRPr lang="ru-RU" sz="3600" dirty="0"/>
          </a:p>
          <a:p>
            <a:endParaRPr lang="ru-RU" sz="3600" dirty="0"/>
          </a:p>
          <a:p>
            <a:endParaRPr lang="ru-RU" sz="36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429FC6F-1DC0-4BF5-B84F-57BADCF92A9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491880" y="3429000"/>
            <a:ext cx="1367902" cy="136790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0A08BB3-4BB7-4D24-888D-C13F68D7876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271437" y="5541821"/>
            <a:ext cx="870967" cy="870967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1489438-8514-4029-A868-C461A0619B1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076056" y="5445224"/>
            <a:ext cx="841822" cy="84182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DE375481-FFB2-425B-985D-0FDF8088269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335262" y="4437112"/>
            <a:ext cx="841822" cy="841822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05306BFC-A7AD-4E52-A6F9-A3E4CACFCC43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691680" y="4796902"/>
            <a:ext cx="841822" cy="841822"/>
          </a:xfrm>
          <a:prstGeom prst="rect">
            <a:avLst/>
          </a:prstGeom>
        </p:spPr>
      </p:pic>
      <p:cxnSp>
        <p:nvCxnSpPr>
          <p:cNvPr id="21" name="Прямая со стрелкой 20">
            <a:extLst>
              <a:ext uri="{FF2B5EF4-FFF2-40B4-BE49-F238E27FC236}">
                <a16:creationId xmlns:a16="http://schemas.microsoft.com/office/drawing/2014/main" id="{CB28AC11-4BA6-413C-97D5-8F85A1E483D9}"/>
              </a:ext>
            </a:extLst>
          </p:cNvPr>
          <p:cNvCxnSpPr>
            <a:cxnSpLocks/>
          </p:cNvCxnSpPr>
          <p:nvPr/>
        </p:nvCxnSpPr>
        <p:spPr>
          <a:xfrm flipH="1">
            <a:off x="2740406" y="4725144"/>
            <a:ext cx="531032" cy="360040"/>
          </a:xfrm>
          <a:prstGeom prst="straightConnector1">
            <a:avLst/>
          </a:prstGeom>
          <a:ln w="38100">
            <a:headEnd w="lg" len="lg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>
            <a:extLst>
              <a:ext uri="{FF2B5EF4-FFF2-40B4-BE49-F238E27FC236}">
                <a16:creationId xmlns:a16="http://schemas.microsoft.com/office/drawing/2014/main" id="{AD2D3814-6C9B-4AB4-9A08-D2A36BB4B37B}"/>
              </a:ext>
            </a:extLst>
          </p:cNvPr>
          <p:cNvCxnSpPr>
            <a:cxnSpLocks/>
          </p:cNvCxnSpPr>
          <p:nvPr/>
        </p:nvCxnSpPr>
        <p:spPr>
          <a:xfrm flipH="1">
            <a:off x="3923928" y="5013176"/>
            <a:ext cx="54724" cy="405796"/>
          </a:xfrm>
          <a:prstGeom prst="straightConnector1">
            <a:avLst/>
          </a:prstGeom>
          <a:ln w="38100">
            <a:headEnd w="lg" len="lg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>
            <a:extLst>
              <a:ext uri="{FF2B5EF4-FFF2-40B4-BE49-F238E27FC236}">
                <a16:creationId xmlns:a16="http://schemas.microsoft.com/office/drawing/2014/main" id="{3127AEC5-82DF-4328-8018-82D5B83702A1}"/>
              </a:ext>
            </a:extLst>
          </p:cNvPr>
          <p:cNvCxnSpPr>
            <a:cxnSpLocks/>
          </p:cNvCxnSpPr>
          <p:nvPr/>
        </p:nvCxnSpPr>
        <p:spPr>
          <a:xfrm>
            <a:off x="5076056" y="4953463"/>
            <a:ext cx="273387" cy="405796"/>
          </a:xfrm>
          <a:prstGeom prst="straightConnector1">
            <a:avLst/>
          </a:prstGeom>
          <a:ln w="38100">
            <a:headEnd w="lg" len="lg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>
            <a:extLst>
              <a:ext uri="{FF2B5EF4-FFF2-40B4-BE49-F238E27FC236}">
                <a16:creationId xmlns:a16="http://schemas.microsoft.com/office/drawing/2014/main" id="{55F6C3F6-9AB3-475B-ACB0-9B74D28CBF7C}"/>
              </a:ext>
            </a:extLst>
          </p:cNvPr>
          <p:cNvCxnSpPr>
            <a:cxnSpLocks/>
          </p:cNvCxnSpPr>
          <p:nvPr/>
        </p:nvCxnSpPr>
        <p:spPr>
          <a:xfrm>
            <a:off x="5148064" y="4329291"/>
            <a:ext cx="1095015" cy="323845"/>
          </a:xfrm>
          <a:prstGeom prst="straightConnector1">
            <a:avLst/>
          </a:prstGeom>
          <a:ln w="38100">
            <a:headEnd w="lg" len="lg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>
            <a:extLst>
              <a:ext uri="{FF2B5EF4-FFF2-40B4-BE49-F238E27FC236}">
                <a16:creationId xmlns:a16="http://schemas.microsoft.com/office/drawing/2014/main" id="{061AA402-BDA7-4913-8CCF-F58F50698352}"/>
              </a:ext>
            </a:extLst>
          </p:cNvPr>
          <p:cNvCxnSpPr>
            <a:cxnSpLocks/>
          </p:cNvCxnSpPr>
          <p:nvPr/>
        </p:nvCxnSpPr>
        <p:spPr>
          <a:xfrm flipH="1">
            <a:off x="2672816" y="4437112"/>
            <a:ext cx="531032" cy="360040"/>
          </a:xfrm>
          <a:prstGeom prst="straightConnector1">
            <a:avLst/>
          </a:prstGeom>
          <a:ln w="38100">
            <a:headEnd type="arrow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>
            <a:extLst>
              <a:ext uri="{FF2B5EF4-FFF2-40B4-BE49-F238E27FC236}">
                <a16:creationId xmlns:a16="http://schemas.microsoft.com/office/drawing/2014/main" id="{96DAE9C2-1116-44F0-9F3E-F71C7963627F}"/>
              </a:ext>
            </a:extLst>
          </p:cNvPr>
          <p:cNvCxnSpPr>
            <a:cxnSpLocks/>
          </p:cNvCxnSpPr>
          <p:nvPr/>
        </p:nvCxnSpPr>
        <p:spPr>
          <a:xfrm flipH="1">
            <a:off x="3635896" y="4967420"/>
            <a:ext cx="54724" cy="405796"/>
          </a:xfrm>
          <a:prstGeom prst="straightConnector1">
            <a:avLst/>
          </a:prstGeom>
          <a:ln w="38100">
            <a:headEnd type="arrow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>
            <a:extLst>
              <a:ext uri="{FF2B5EF4-FFF2-40B4-BE49-F238E27FC236}">
                <a16:creationId xmlns:a16="http://schemas.microsoft.com/office/drawing/2014/main" id="{4EF6E0E0-6531-4C6F-9259-18A649C8D768}"/>
              </a:ext>
            </a:extLst>
          </p:cNvPr>
          <p:cNvCxnSpPr>
            <a:cxnSpLocks/>
          </p:cNvCxnSpPr>
          <p:nvPr/>
        </p:nvCxnSpPr>
        <p:spPr>
          <a:xfrm>
            <a:off x="4802669" y="5013176"/>
            <a:ext cx="273387" cy="405796"/>
          </a:xfrm>
          <a:prstGeom prst="straightConnector1">
            <a:avLst/>
          </a:prstGeom>
          <a:ln w="38100">
            <a:headEnd type="arrow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>
            <a:extLst>
              <a:ext uri="{FF2B5EF4-FFF2-40B4-BE49-F238E27FC236}">
                <a16:creationId xmlns:a16="http://schemas.microsoft.com/office/drawing/2014/main" id="{6C165ED3-3552-40CD-B748-6BC42D4A8FF1}"/>
              </a:ext>
            </a:extLst>
          </p:cNvPr>
          <p:cNvCxnSpPr>
            <a:cxnSpLocks/>
          </p:cNvCxnSpPr>
          <p:nvPr/>
        </p:nvCxnSpPr>
        <p:spPr>
          <a:xfrm>
            <a:off x="5061161" y="4581128"/>
            <a:ext cx="1095015" cy="323845"/>
          </a:xfrm>
          <a:prstGeom prst="straightConnector1">
            <a:avLst/>
          </a:prstGeom>
          <a:ln w="38100">
            <a:headEnd type="arrow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4481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6B5D07-9896-4C56-B3BC-0B1B17E372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6106690"/>
          </a:xfrm>
        </p:spPr>
        <p:txBody>
          <a:bodyPr/>
          <a:lstStyle/>
          <a:p>
            <a:pPr algn="ctr"/>
            <a:r>
              <a:rPr lang="ru-RU" dirty="0"/>
              <a:t>Публикация </a:t>
            </a:r>
            <a:br>
              <a:rPr lang="ru-RU" dirty="0"/>
            </a:br>
            <a:r>
              <a:rPr lang="ru-RU" dirty="0"/>
              <a:t>медиа-контента</a:t>
            </a:r>
          </a:p>
        </p:txBody>
      </p:sp>
    </p:spTree>
    <p:extLst>
      <p:ext uri="{BB962C8B-B14F-4D97-AF65-F5344CB8AC3E}">
        <p14:creationId xmlns:p14="http://schemas.microsoft.com/office/powerpoint/2010/main" val="3973173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Блоги и вики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3D31FA9-4315-45D2-91A9-07B991E2E1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1268760"/>
            <a:ext cx="7200000" cy="5008989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190E2A3-7441-4333-8B49-44BB459360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584" y="1556792"/>
            <a:ext cx="7200000" cy="500898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64AE27A-9D6F-43BF-AF9A-7571228E8B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75656" y="1844824"/>
            <a:ext cx="7200000" cy="5008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827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Фотохостинг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4A3C41B-D1FF-4EDB-A0FD-504B654CD8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1196752"/>
            <a:ext cx="7200000" cy="500898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EE3DF63-4CF7-41CB-B026-8240B338B4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7200" y="1561053"/>
            <a:ext cx="7200000" cy="500898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1FD29C9-509F-45A1-8797-258FABBA75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47516" y="1849011"/>
            <a:ext cx="7200000" cy="5008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493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Поиск изображений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5EB6E40-919B-41CE-90EF-2825A938CC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1196752"/>
            <a:ext cx="7200000" cy="500898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905C19A-4779-4D02-A09B-E4F31A0873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7200" y="1553909"/>
            <a:ext cx="7200000" cy="500898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AC222EE-D5E5-4FE5-9EEE-93B903BED2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02880" y="1818799"/>
            <a:ext cx="7200000" cy="5008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871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Коллекции фотографий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28CB711-2CF0-45C4-B13A-55072B1D3D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1268760"/>
            <a:ext cx="7200000" cy="500898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959D6FB-36B3-4C2E-9E30-88DF7B4C26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7200" y="1540093"/>
            <a:ext cx="7200000" cy="500898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38ED5B4-B2A1-4549-9DC7-107D80F85FA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30872" y="1849011"/>
            <a:ext cx="7200000" cy="5008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572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Векторные изображения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FCD7207-01A0-445F-B18E-53781A9B98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268760"/>
            <a:ext cx="7200000" cy="500898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871E977-74ED-469D-A87C-456FBD58EF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2000" y="1578441"/>
            <a:ext cx="7200000" cy="500898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E18DEAC-72A1-494A-A890-7D2E957E95E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02700" y="1849011"/>
            <a:ext cx="7200000" cy="5008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534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Видеохостинг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3C1A140-68DA-44F6-82E7-BA4AA66AB6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1268760"/>
            <a:ext cx="7200000" cy="500898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BD5D304-C6E4-46D2-8878-5044ACF492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9868" y="1603965"/>
            <a:ext cx="7200000" cy="5008989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524078A-2E7E-4162-9687-00C5C871CB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85448" y="1849011"/>
            <a:ext cx="7200000" cy="5008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53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Видеохостинг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1189067-3986-4172-B07C-18647DCD85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268760"/>
            <a:ext cx="7200000" cy="500898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13A2B4D-77AD-4106-B209-C551EE3DCD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2000" y="1574373"/>
            <a:ext cx="7200000" cy="500898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F945220-8D54-4F25-9A64-657AD42643C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86800" y="1840627"/>
            <a:ext cx="7200000" cy="5008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261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Видеохостинг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BDA60EF-577E-4392-9C4F-527922F2D4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366838"/>
            <a:ext cx="7200000" cy="500898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9B81AC7-0198-483A-814F-4E96828351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7624" y="1753118"/>
            <a:ext cx="7200000" cy="5008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719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Публикация документов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3600" dirty="0"/>
              <a:t>Специальные сайты (презентации, </a:t>
            </a:r>
            <a:r>
              <a:rPr lang="en-US" sz="3600" dirty="0"/>
              <a:t>pdf</a:t>
            </a:r>
            <a:r>
              <a:rPr lang="ru-RU" sz="3600" dirty="0"/>
              <a:t>-документы)</a:t>
            </a:r>
          </a:p>
          <a:p>
            <a:r>
              <a:rPr lang="ru-RU" sz="3600" dirty="0"/>
              <a:t>Облачные хранилища</a:t>
            </a:r>
          </a:p>
          <a:p>
            <a:pPr lvl="1"/>
            <a:r>
              <a:rPr lang="en-US" sz="3400" dirty="0"/>
              <a:t>Dropbox</a:t>
            </a:r>
          </a:p>
          <a:p>
            <a:pPr lvl="1"/>
            <a:r>
              <a:rPr lang="en-US" sz="3400" dirty="0"/>
              <a:t>OneDrive</a:t>
            </a:r>
          </a:p>
          <a:p>
            <a:pPr lvl="1"/>
            <a:r>
              <a:rPr lang="en-US" sz="3400" dirty="0"/>
              <a:t>Google </a:t>
            </a:r>
            <a:r>
              <a:rPr lang="ru-RU" sz="3400" dirty="0"/>
              <a:t>Диск</a:t>
            </a:r>
            <a:endParaRPr lang="en-US" sz="3400" dirty="0"/>
          </a:p>
          <a:p>
            <a:pPr lvl="1"/>
            <a:r>
              <a:rPr lang="en-US" sz="3400" dirty="0"/>
              <a:t>iCloud</a:t>
            </a:r>
          </a:p>
          <a:p>
            <a:pPr lvl="1"/>
            <a:r>
              <a:rPr lang="ru-RU" sz="3400" dirty="0" err="1"/>
              <a:t>Яндекс.Диск</a:t>
            </a:r>
            <a:endParaRPr lang="en-US" sz="3400" dirty="0"/>
          </a:p>
          <a:p>
            <a:pPr lvl="1"/>
            <a:r>
              <a:rPr lang="ru-RU" sz="3400" dirty="0"/>
              <a:t>Облако </a:t>
            </a:r>
            <a:r>
              <a:rPr lang="en-US" sz="3400" dirty="0" err="1"/>
              <a:t>Mail.Ru</a:t>
            </a:r>
            <a:endParaRPr lang="en-US" sz="3400" dirty="0"/>
          </a:p>
          <a:p>
            <a:endParaRPr lang="ru-RU" sz="3600" dirty="0"/>
          </a:p>
          <a:p>
            <a:endParaRPr lang="ru-RU" sz="3600" dirty="0"/>
          </a:p>
          <a:p>
            <a:endParaRPr lang="ru-RU" sz="3600" dirty="0"/>
          </a:p>
          <a:p>
            <a:endParaRPr lang="ru-RU" sz="3600" dirty="0"/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324934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Публикация документов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CA50A83-68FD-498B-8262-3B0EE84C34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1473" y="980727"/>
            <a:ext cx="0" cy="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10A3BAB-570E-4E2B-84F8-561DECCEC2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780" y="1417266"/>
            <a:ext cx="6254601" cy="491433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C01530B-7242-4F7B-8022-8B60B971BC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31640" y="2052596"/>
            <a:ext cx="6223999" cy="427900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BACAB56-8D7C-417F-BEA6-5F06B914B2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7704" y="2496766"/>
            <a:ext cx="6230219" cy="4286848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0FAD9D9-6E1B-40EA-A7B6-BAD9BC52170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8600" y="526404"/>
            <a:ext cx="8686800" cy="6043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172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6B5D07-9896-4C56-B3BC-0B1B17E372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6106690"/>
          </a:xfrm>
        </p:spPr>
        <p:txBody>
          <a:bodyPr/>
          <a:lstStyle/>
          <a:p>
            <a:pPr algn="ctr"/>
            <a:r>
              <a:rPr lang="ru-RU" dirty="0"/>
              <a:t>Создание </a:t>
            </a:r>
            <a:br>
              <a:rPr lang="ru-RU" dirty="0"/>
            </a:br>
            <a:r>
              <a:rPr lang="ru-RU" dirty="0"/>
              <a:t>медиа-контента</a:t>
            </a:r>
          </a:p>
        </p:txBody>
      </p:sp>
    </p:spTree>
    <p:extLst>
      <p:ext uri="{BB962C8B-B14F-4D97-AF65-F5344CB8AC3E}">
        <p14:creationId xmlns:p14="http://schemas.microsoft.com/office/powerpoint/2010/main" val="73939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570186"/>
          </a:xfrm>
        </p:spPr>
        <p:txBody>
          <a:bodyPr/>
          <a:lstStyle/>
          <a:p>
            <a:r>
              <a:rPr lang="ru-RU" sz="4000" dirty="0"/>
              <a:t>Сервисы для создания медиа-контента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88840"/>
            <a:ext cx="7620000" cy="4411960"/>
          </a:xfrm>
        </p:spPr>
        <p:txBody>
          <a:bodyPr>
            <a:normAutofit/>
          </a:bodyPr>
          <a:lstStyle/>
          <a:p>
            <a:r>
              <a:rPr lang="ru-RU" sz="3600" dirty="0"/>
              <a:t>Презентации</a:t>
            </a:r>
          </a:p>
          <a:p>
            <a:r>
              <a:rPr lang="ru-RU" sz="3600" dirty="0" err="1"/>
              <a:t>Слайдшоу</a:t>
            </a:r>
            <a:endParaRPr lang="ru-RU" sz="3600" dirty="0"/>
          </a:p>
          <a:p>
            <a:r>
              <a:rPr lang="ru-RU" sz="3600" dirty="0"/>
              <a:t>Карты знаний</a:t>
            </a:r>
          </a:p>
          <a:p>
            <a:r>
              <a:rPr lang="ru-RU" sz="3600" dirty="0"/>
              <a:t>Ленты времени</a:t>
            </a:r>
          </a:p>
          <a:p>
            <a:r>
              <a:rPr lang="ru-RU" sz="3600" dirty="0"/>
              <a:t>Облака слов</a:t>
            </a:r>
          </a:p>
          <a:p>
            <a:r>
              <a:rPr lang="ru-RU" sz="3600" dirty="0"/>
              <a:t>… (многое другое)</a:t>
            </a:r>
          </a:p>
          <a:p>
            <a:endParaRPr lang="ru-RU" sz="3600" dirty="0"/>
          </a:p>
          <a:p>
            <a:endParaRPr lang="ru-RU" sz="3600" dirty="0"/>
          </a:p>
          <a:p>
            <a:endParaRPr lang="ru-RU" sz="3600" dirty="0"/>
          </a:p>
          <a:p>
            <a:endParaRPr lang="ru-RU" sz="3600" dirty="0"/>
          </a:p>
          <a:p>
            <a:endParaRPr lang="ru-RU" sz="3600" dirty="0"/>
          </a:p>
          <a:p>
            <a:endParaRPr lang="ru-RU" sz="3600" dirty="0"/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183819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38138"/>
          </a:xfrm>
        </p:spPr>
        <p:txBody>
          <a:bodyPr/>
          <a:lstStyle/>
          <a:p>
            <a:r>
              <a:rPr lang="ru-RU" sz="4000" dirty="0"/>
              <a:t>Презентации и </a:t>
            </a:r>
            <a:r>
              <a:rPr lang="ru-RU" sz="4000" dirty="0" err="1"/>
              <a:t>слайдшоу</a:t>
            </a:r>
            <a:endParaRPr lang="ru-RU" sz="40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6FC0AFD-1126-4101-B696-B00D8B5DBF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268760"/>
            <a:ext cx="7200000" cy="500898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387CA0E-03D1-4FE5-AC3E-F918DA4762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2000" y="1574373"/>
            <a:ext cx="7200000" cy="500898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BE99B2E-545D-4446-A0AC-7B079503D0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63688" y="1849011"/>
            <a:ext cx="7200000" cy="5008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369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38138"/>
          </a:xfrm>
        </p:spPr>
        <p:txBody>
          <a:bodyPr/>
          <a:lstStyle/>
          <a:p>
            <a:r>
              <a:rPr lang="ru-RU" sz="4000" dirty="0"/>
              <a:t>Карты знаний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4637A3D-2546-4F78-9508-69E9C1E473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1268760"/>
            <a:ext cx="7200000" cy="5008989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AA8DAA4-85DC-4323-84C4-D96332113B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5836" y="1574373"/>
            <a:ext cx="7200000" cy="500898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AD7B7E8-77F3-4B43-A86E-62970621F3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0672" y="1849011"/>
            <a:ext cx="7200000" cy="5008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278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38138"/>
          </a:xfrm>
        </p:spPr>
        <p:txBody>
          <a:bodyPr/>
          <a:lstStyle/>
          <a:p>
            <a:r>
              <a:rPr lang="ru-RU" sz="4000" dirty="0"/>
              <a:t>Ленты времени и др.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880BB1D-81E5-4FF4-9626-4A706B6E37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968" y="1268760"/>
            <a:ext cx="7200000" cy="500898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9BDFBCF-E727-46FC-A770-DCF5483702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7200" y="1574373"/>
            <a:ext cx="7200000" cy="500898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4AEF0B6-B7BA-48C2-A350-66899C6D141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80432" y="1840379"/>
            <a:ext cx="7200000" cy="5008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983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570186"/>
          </a:xfrm>
        </p:spPr>
        <p:txBody>
          <a:bodyPr/>
          <a:lstStyle/>
          <a:p>
            <a:r>
              <a:rPr lang="ru-RU" sz="4000" dirty="0"/>
              <a:t>Учебные пособия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88840"/>
            <a:ext cx="7620000" cy="4411960"/>
          </a:xfrm>
        </p:spPr>
        <p:txBody>
          <a:bodyPr>
            <a:normAutofit lnSpcReduction="10000"/>
          </a:bodyPr>
          <a:lstStyle/>
          <a:p>
            <a:r>
              <a:rPr lang="ru-RU" sz="3600" dirty="0"/>
              <a:t>Разработка интерактивных мультимедийных ресурсов при помощи социальных сервисов сети Интернет</a:t>
            </a:r>
            <a:endParaRPr lang="en-US" sz="3600" dirty="0"/>
          </a:p>
          <a:p>
            <a:r>
              <a:rPr lang="ru-RU" sz="3600" dirty="0"/>
              <a:t>Интернет для творчества и обучения: интерактивные инструменты современного педагога</a:t>
            </a:r>
          </a:p>
          <a:p>
            <a:endParaRPr lang="ru-RU" sz="3600" dirty="0"/>
          </a:p>
          <a:p>
            <a:endParaRPr lang="ru-RU" sz="3600" dirty="0"/>
          </a:p>
          <a:p>
            <a:endParaRPr lang="ru-RU" sz="3600" dirty="0"/>
          </a:p>
          <a:p>
            <a:endParaRPr lang="ru-RU" sz="3600" dirty="0"/>
          </a:p>
          <a:p>
            <a:endParaRPr lang="ru-RU" sz="3600" dirty="0"/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977910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6B5D07-9896-4C56-B3BC-0B1B17E372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6106690"/>
          </a:xfrm>
        </p:spPr>
        <p:txBody>
          <a:bodyPr/>
          <a:lstStyle/>
          <a:p>
            <a:pPr algn="ctr"/>
            <a:r>
              <a:rPr lang="ru-RU" dirty="0"/>
              <a:t>Работа с документами</a:t>
            </a:r>
          </a:p>
        </p:txBody>
      </p:sp>
    </p:spTree>
    <p:extLst>
      <p:ext uri="{BB962C8B-B14F-4D97-AF65-F5344CB8AC3E}">
        <p14:creationId xmlns:p14="http://schemas.microsoft.com/office/powerpoint/2010/main" val="3666042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282154"/>
          </a:xfrm>
        </p:spPr>
        <p:txBody>
          <a:bodyPr/>
          <a:lstStyle/>
          <a:p>
            <a:r>
              <a:rPr lang="ru-RU" sz="4000" dirty="0"/>
              <a:t>Распознавание текста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44E71F0-814E-4767-9133-0F52A78037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1412776"/>
            <a:ext cx="7200000" cy="500898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138B981-0D20-4EC4-B01A-7B93F48EF7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9552" y="1628800"/>
            <a:ext cx="7200000" cy="500898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4514752-6E35-4D76-9AFF-6383637988B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86800" y="1844824"/>
            <a:ext cx="7200000" cy="5008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35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282154"/>
          </a:xfrm>
        </p:spPr>
        <p:txBody>
          <a:bodyPr/>
          <a:lstStyle/>
          <a:p>
            <a:r>
              <a:rPr lang="ru-RU" sz="4000" dirty="0"/>
              <a:t>Онлайн-проверка на вирусы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FCD3F9E-33FF-4A0C-8BD3-14F3726AEC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1340768"/>
            <a:ext cx="7200000" cy="5008989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80925A8-D0F8-4531-82E5-1FABD0EFBF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7624" y="1574373"/>
            <a:ext cx="7200000" cy="5008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424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282154"/>
          </a:xfrm>
        </p:spPr>
        <p:txBody>
          <a:bodyPr/>
          <a:lstStyle/>
          <a:p>
            <a:r>
              <a:rPr lang="ru-RU" sz="4000" dirty="0"/>
              <a:t>Антиплагиат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E7B8D39-1FB1-4B29-AD7C-F65F80D822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340768"/>
            <a:ext cx="7200000" cy="500898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BCF2BB8-025C-4CAE-AF09-078B10654D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1304" y="1607909"/>
            <a:ext cx="7200000" cy="500898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F3DCA2D-B9C5-4AF0-9645-7AE8E743CB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45408" y="1827555"/>
            <a:ext cx="7200000" cy="5008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267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282154"/>
          </a:xfrm>
        </p:spPr>
        <p:txBody>
          <a:bodyPr/>
          <a:lstStyle/>
          <a:p>
            <a:r>
              <a:rPr lang="ru-RU" sz="4000" dirty="0"/>
              <a:t>Работа с текстом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4E5D328-9BD7-49F1-A345-2EF0E894C3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340768"/>
            <a:ext cx="7200000" cy="5008989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50DE17F-0D53-4C57-A8B7-E6FD5CDEE8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1000" y="1595457"/>
            <a:ext cx="7200000" cy="500898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DB4C366-E068-4ABA-B88C-BFA5605BB8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7532" y="1853079"/>
            <a:ext cx="7200000" cy="5008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755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6B5D07-9896-4C56-B3BC-0B1B17E372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6106690"/>
          </a:xfrm>
        </p:spPr>
        <p:txBody>
          <a:bodyPr/>
          <a:lstStyle/>
          <a:p>
            <a:pPr algn="ctr"/>
            <a:r>
              <a:rPr lang="ru-RU" dirty="0"/>
              <a:t>Социальные сети</a:t>
            </a:r>
          </a:p>
        </p:txBody>
      </p:sp>
    </p:spTree>
    <p:extLst>
      <p:ext uri="{BB962C8B-B14F-4D97-AF65-F5344CB8AC3E}">
        <p14:creationId xmlns:p14="http://schemas.microsoft.com/office/powerpoint/2010/main" val="987987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282154"/>
          </a:xfrm>
        </p:spPr>
        <p:txBody>
          <a:bodyPr/>
          <a:lstStyle/>
          <a:p>
            <a:r>
              <a:rPr lang="ru-RU" sz="4000" dirty="0"/>
              <a:t>Социальная сеть учёных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ADA4C0A-9094-4597-B4E1-3EF3A52908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444" y="1340768"/>
            <a:ext cx="7200000" cy="500898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7B95EDF-C2CB-4498-B89D-AF90934947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7200" y="1598833"/>
            <a:ext cx="7200000" cy="500898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1560114-44B7-4CD0-9DD8-16690E886D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59632" y="1856899"/>
            <a:ext cx="7200000" cy="5008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455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570186"/>
          </a:xfrm>
        </p:spPr>
        <p:txBody>
          <a:bodyPr/>
          <a:lstStyle/>
          <a:p>
            <a:r>
              <a:rPr lang="ru-RU" sz="4000" dirty="0"/>
              <a:t>Список сервисов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88840"/>
            <a:ext cx="7620000" cy="4411960"/>
          </a:xfrm>
        </p:spPr>
        <p:txBody>
          <a:bodyPr>
            <a:normAutofit/>
          </a:bodyPr>
          <a:lstStyle/>
          <a:p>
            <a:r>
              <a:rPr lang="en-US" sz="3600" dirty="0">
                <a:hlinkClick r:id="rId3"/>
              </a:rPr>
              <a:t>http://wiki.vspu.ru/web20</a:t>
            </a:r>
            <a:endParaRPr lang="en-US" sz="3600" dirty="0"/>
          </a:p>
          <a:p>
            <a:endParaRPr lang="ru-RU" sz="3600" dirty="0"/>
          </a:p>
          <a:p>
            <a:endParaRPr lang="ru-RU" sz="3600" dirty="0"/>
          </a:p>
          <a:p>
            <a:endParaRPr lang="ru-RU" sz="3600" dirty="0"/>
          </a:p>
          <a:p>
            <a:endParaRPr lang="ru-RU" sz="3600" dirty="0"/>
          </a:p>
          <a:p>
            <a:endParaRPr lang="ru-RU" sz="3600" dirty="0"/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794427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1018</TotalTime>
  <Words>258</Words>
  <Application>Microsoft Office PowerPoint</Application>
  <PresentationFormat>Экран (4:3)</PresentationFormat>
  <Paragraphs>122</Paragraphs>
  <Slides>32</Slides>
  <Notes>28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6" baseType="lpstr">
      <vt:lpstr>Arial</vt:lpstr>
      <vt:lpstr>Calibri</vt:lpstr>
      <vt:lpstr>Cambria</vt:lpstr>
      <vt:lpstr>Соседство</vt:lpstr>
      <vt:lpstr>Инструментальные средства сети Интернет</vt:lpstr>
      <vt:lpstr>Сеть Интернет</vt:lpstr>
      <vt:lpstr>Сеть Интернет</vt:lpstr>
      <vt:lpstr>Сеть Интернет</vt:lpstr>
      <vt:lpstr>Сервисы Интернета</vt:lpstr>
      <vt:lpstr>Веб 1.0</vt:lpstr>
      <vt:lpstr>Веб 2.0</vt:lpstr>
      <vt:lpstr>Публикация  медиа-контента</vt:lpstr>
      <vt:lpstr>Блоги и вики</vt:lpstr>
      <vt:lpstr>Фотохостинг</vt:lpstr>
      <vt:lpstr>Поиск изображений</vt:lpstr>
      <vt:lpstr>Коллекции фотографий</vt:lpstr>
      <vt:lpstr>Векторные изображения</vt:lpstr>
      <vt:lpstr>Видеохостинг</vt:lpstr>
      <vt:lpstr>Видеохостинг</vt:lpstr>
      <vt:lpstr>Видеохостинг</vt:lpstr>
      <vt:lpstr>Публикация документов</vt:lpstr>
      <vt:lpstr>Публикация документов</vt:lpstr>
      <vt:lpstr>Создание  медиа-контента</vt:lpstr>
      <vt:lpstr>Сервисы для создания медиа-контента</vt:lpstr>
      <vt:lpstr>Презентации и слайдшоу</vt:lpstr>
      <vt:lpstr>Карты знаний</vt:lpstr>
      <vt:lpstr>Ленты времени и др.</vt:lpstr>
      <vt:lpstr>Учебные пособия</vt:lpstr>
      <vt:lpstr>Работа с документами</vt:lpstr>
      <vt:lpstr>Распознавание текста</vt:lpstr>
      <vt:lpstr>Онлайн-проверка на вирусы</vt:lpstr>
      <vt:lpstr>Антиплагиат</vt:lpstr>
      <vt:lpstr>Работа с текстом</vt:lpstr>
      <vt:lpstr>Социальные сети</vt:lpstr>
      <vt:lpstr>Социальная сеть учёных</vt:lpstr>
      <vt:lpstr>Список сервисов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Образовательные возможности Интернета в контексте реализации идей непрерывного образования</dc:title>
  <dc:creator>Сергеев Алексей Николаевич</dc:creator>
  <cp:lastModifiedBy>Алексей Сергеев</cp:lastModifiedBy>
  <cp:revision>191</cp:revision>
  <cp:lastPrinted>2013-01-27T16:51:47Z</cp:lastPrinted>
  <dcterms:created xsi:type="dcterms:W3CDTF">2012-12-20T06:25:13Z</dcterms:created>
  <dcterms:modified xsi:type="dcterms:W3CDTF">2018-04-04T20:20:21Z</dcterms:modified>
</cp:coreProperties>
</file>