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handoutMasterIdLst>
    <p:handoutMasterId r:id="rId26"/>
  </p:handoutMasterIdLst>
  <p:sldIdLst>
    <p:sldId id="256" r:id="rId2"/>
    <p:sldId id="304" r:id="rId3"/>
    <p:sldId id="305" r:id="rId4"/>
    <p:sldId id="312" r:id="rId5"/>
    <p:sldId id="309" r:id="rId6"/>
    <p:sldId id="310" r:id="rId7"/>
    <p:sldId id="311" r:id="rId8"/>
    <p:sldId id="313" r:id="rId9"/>
    <p:sldId id="32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4" r:id="rId19"/>
    <p:sldId id="322" r:id="rId20"/>
    <p:sldId id="325" r:id="rId21"/>
    <p:sldId id="326" r:id="rId22"/>
    <p:sldId id="327" r:id="rId23"/>
    <p:sldId id="328" r:id="rId24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848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712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293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340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1651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5075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9806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7697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467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775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556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884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243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06.04.2018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ursera.org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udacity.com/" TargetMode="External"/><Relationship Id="rId4" Type="http://schemas.openxmlformats.org/officeDocument/2006/relationships/hyperlink" Target="https://www.edx.org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edu.ru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tepik.org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dist.miroznai.ru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rbookshop.ru/74359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2952328"/>
          </a:xfrm>
        </p:spPr>
        <p:txBody>
          <a:bodyPr>
            <a:noAutofit/>
          </a:bodyPr>
          <a:lstStyle/>
          <a:p>
            <a:r>
              <a:rPr lang="ru-RU" sz="4400" b="1" dirty="0"/>
              <a:t>Онлайн-обучение как новое направление реализации образовательных программ</a:t>
            </a: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776864" cy="2304256"/>
          </a:xfrm>
        </p:spPr>
        <p:txBody>
          <a:bodyPr>
            <a:noAutofit/>
          </a:bodyPr>
          <a:lstStyle/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/>
          </a:bodyPr>
          <a:lstStyle/>
          <a:p>
            <a:r>
              <a:rPr lang="ru-RU" sz="2800" dirty="0"/>
              <a:t>Организации вправе осуществлять реализацию образовательных программ или их частей с применением исключительно ЭО и ДОТ, организуя учебные занятия </a:t>
            </a:r>
            <a:r>
              <a:rPr lang="ru-RU" sz="2800" b="1" dirty="0"/>
              <a:t>в виде онлайн-курсов</a:t>
            </a:r>
            <a:r>
              <a:rPr lang="ru-RU" sz="2800" dirty="0"/>
              <a:t> </a:t>
            </a:r>
          </a:p>
          <a:p>
            <a:r>
              <a:rPr lang="ru-RU" sz="2800" dirty="0"/>
              <a:t>Онлайн-курсы обеспечивают для обучающихся достижение и оценку результатов обучения путем организации образовательной деятельности в ЭИОС, к которой предоставляется доступ через сеть Интернет</a:t>
            </a:r>
          </a:p>
        </p:txBody>
      </p:sp>
    </p:spTree>
    <p:extLst>
      <p:ext uri="{BB962C8B-B14F-4D97-AF65-F5344CB8AC3E}">
        <p14:creationId xmlns:p14="http://schemas.microsoft.com/office/powerpoint/2010/main" val="255372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2AD32-4DEE-44E6-90C4-1C9481C8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применения 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CF7609-83C1-492E-93F5-FC21B56AE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141168"/>
          </a:xfrm>
        </p:spPr>
        <p:txBody>
          <a:bodyPr>
            <a:normAutofit fontScale="92500"/>
          </a:bodyPr>
          <a:lstStyle/>
          <a:p>
            <a:r>
              <a:rPr lang="ru-RU" sz="2800" dirty="0"/>
              <a:t>Освоение обучающимся образовательных программ или их частей в виде онлайн-курсов подтверждается документом …, выданным организацией, реализующей онлайн-курсы</a:t>
            </a:r>
          </a:p>
          <a:p>
            <a:r>
              <a:rPr lang="ru-RU" sz="2800" dirty="0"/>
              <a:t>Организация, которой обучающимся представлен документ, подтверждающий освоение им образовательной программы или ее части в виде онлайн-курсов в иной организации, допускает обучающегося к промежуточной аттестации … или засчитывает результат обучения в качестве результата промежуточной аттестации на основании данного документа. </a:t>
            </a:r>
          </a:p>
        </p:txBody>
      </p:sp>
    </p:spTree>
    <p:extLst>
      <p:ext uri="{BB962C8B-B14F-4D97-AF65-F5344CB8AC3E}">
        <p14:creationId xmlns:p14="http://schemas.microsoft.com/office/powerpoint/2010/main" val="386917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Онлайн-обучение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983162"/>
          </a:xfrm>
        </p:spPr>
        <p:txBody>
          <a:bodyPr>
            <a:normAutofit/>
          </a:bodyPr>
          <a:lstStyle/>
          <a:p>
            <a:r>
              <a:rPr lang="ru-RU" sz="3200" dirty="0"/>
              <a:t>Технология, основанная на применении электронного обучения и дистанционных образовательных технологий</a:t>
            </a:r>
          </a:p>
          <a:p>
            <a:r>
              <a:rPr lang="ru-RU" sz="3200" dirty="0"/>
              <a:t>Предполагает получение новых знаний в режиме реального времени через сеть Интернет</a:t>
            </a:r>
          </a:p>
          <a:p>
            <a:r>
              <a:rPr lang="ru-RU" sz="3200" dirty="0"/>
              <a:t>Реализуется в разных формах, в том числе – через  освоение </a:t>
            </a:r>
            <a:r>
              <a:rPr lang="ru-RU" sz="3200" b="1" dirty="0"/>
              <a:t>онлайн-курсов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7304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Онлайн-курс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983162"/>
          </a:xfrm>
        </p:spPr>
        <p:txBody>
          <a:bodyPr>
            <a:normAutofit lnSpcReduction="10000"/>
          </a:bodyPr>
          <a:lstStyle/>
          <a:p>
            <a:r>
              <a:rPr lang="ru-RU" sz="3200" dirty="0"/>
              <a:t>Интернет-ресурс, обеспечивающий достижение и оценку результатов обучения путем организации образовательной деятельности в электронной среде</a:t>
            </a:r>
          </a:p>
          <a:p>
            <a:r>
              <a:rPr lang="ru-RU" sz="3200" dirty="0"/>
              <a:t>Структурированная и упорядоченная подача информации</a:t>
            </a:r>
          </a:p>
          <a:p>
            <a:r>
              <a:rPr lang="ru-RU" sz="3200" dirty="0"/>
              <a:t>Средства контроля, совместной деятельности, обратной связи</a:t>
            </a:r>
          </a:p>
          <a:p>
            <a:r>
              <a:rPr lang="ru-RU" sz="3200" dirty="0"/>
              <a:t>Временные ограничения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3973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426170"/>
          </a:xfrm>
        </p:spPr>
        <p:txBody>
          <a:bodyPr/>
          <a:lstStyle/>
          <a:p>
            <a:r>
              <a:rPr lang="ru-RU" sz="3600" dirty="0"/>
              <a:t>Массовые открытые онлайн-курсы (МООК)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7787208" cy="4522514"/>
          </a:xfrm>
        </p:spPr>
        <p:txBody>
          <a:bodyPr>
            <a:normAutofit/>
          </a:bodyPr>
          <a:lstStyle/>
          <a:p>
            <a:r>
              <a:rPr lang="ru-RU" sz="3200" dirty="0"/>
              <a:t>Особый вид онлайн-курсов, предполагающий:</a:t>
            </a:r>
          </a:p>
          <a:p>
            <a:pPr lvl="1"/>
            <a:r>
              <a:rPr lang="ru-RU" sz="3000" dirty="0"/>
              <a:t>массовое участие</a:t>
            </a:r>
          </a:p>
          <a:p>
            <a:pPr lvl="1"/>
            <a:r>
              <a:rPr lang="ru-RU" sz="3000" dirty="0"/>
              <a:t>интерактивное взаимодействие обучающихся</a:t>
            </a:r>
          </a:p>
          <a:p>
            <a:pPr lvl="1"/>
            <a:r>
              <a:rPr lang="ru-RU" sz="3000" dirty="0"/>
              <a:t>открытый доступ из сети Интернет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883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2290266"/>
          </a:xfrm>
        </p:spPr>
        <p:txBody>
          <a:bodyPr/>
          <a:lstStyle/>
          <a:p>
            <a:r>
              <a:rPr lang="ru-RU" sz="3600" dirty="0"/>
              <a:t>Приоритетный проект «Современная цифровая образовательная среда в Российской Федерации»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36912"/>
            <a:ext cx="7787208" cy="3946450"/>
          </a:xfrm>
        </p:spPr>
        <p:txBody>
          <a:bodyPr>
            <a:normAutofit fontScale="85000" lnSpcReduction="10000"/>
          </a:bodyPr>
          <a:lstStyle/>
          <a:p>
            <a:r>
              <a:rPr lang="ru-RU" sz="3200" dirty="0"/>
              <a:t>Интернет-портал онлайн-курсов, разработанных и реализуемых разными организациями и на разных платформах (принцип «одного окна»)</a:t>
            </a:r>
          </a:p>
          <a:p>
            <a:r>
              <a:rPr lang="ru-RU" sz="3200" dirty="0"/>
              <a:t>Система оценки качества онлайн-курсов</a:t>
            </a:r>
          </a:p>
          <a:p>
            <a:r>
              <a:rPr lang="ru-RU" sz="3200" dirty="0"/>
              <a:t>Реализация единой системы идентификации и аутентификации обучающихся</a:t>
            </a:r>
          </a:p>
          <a:p>
            <a:r>
              <a:rPr lang="ru-RU" sz="3200" dirty="0"/>
              <a:t>Нормативная база, позволяющая осваивать онлайн-курсы как части ОПОП, засчитывать результаты их освоения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946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2290266"/>
          </a:xfrm>
        </p:spPr>
        <p:txBody>
          <a:bodyPr/>
          <a:lstStyle/>
          <a:p>
            <a:r>
              <a:rPr lang="ru-RU" sz="3600" dirty="0"/>
              <a:t>Приоритетный проект «Современная цифровая образовательная среда в Российской Федерации»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36912"/>
            <a:ext cx="8003232" cy="3946450"/>
          </a:xfrm>
        </p:spPr>
        <p:txBody>
          <a:bodyPr>
            <a:normAutofit lnSpcReduction="10000"/>
          </a:bodyPr>
          <a:lstStyle/>
          <a:p>
            <a:r>
              <a:rPr lang="en-US" sz="3200" dirty="0"/>
              <a:t>4</a:t>
            </a:r>
            <a:r>
              <a:rPr lang="ru-RU" sz="3200" dirty="0"/>
              <a:t> этапа до 2025 года</a:t>
            </a:r>
          </a:p>
          <a:p>
            <a:r>
              <a:rPr lang="ru-RU" sz="3200" dirty="0"/>
              <a:t>Создание и реализация не менее 3500 онлайн-курсов, результаты освоения которых могут быть зачтены в основных образовательных программах</a:t>
            </a:r>
          </a:p>
          <a:p>
            <a:r>
              <a:rPr lang="ru-RU" sz="3200" dirty="0"/>
              <a:t>Увеличение числа обучающихся, освоивших онлайн-курсы до 11 млн человек к концу 2025 года</a:t>
            </a:r>
          </a:p>
        </p:txBody>
      </p:sp>
    </p:spTree>
    <p:extLst>
      <p:ext uri="{BB962C8B-B14F-4D97-AF65-F5344CB8AC3E}">
        <p14:creationId xmlns:p14="http://schemas.microsoft.com/office/powerpoint/2010/main" val="237766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5400600"/>
          </a:xfrm>
        </p:spPr>
        <p:txBody>
          <a:bodyPr anchor="ctr" anchorCtr="0">
            <a:noAutofit/>
          </a:bodyPr>
          <a:lstStyle/>
          <a:p>
            <a:pPr algn="ctr"/>
            <a:r>
              <a:rPr lang="ru-RU" sz="4400" dirty="0"/>
              <a:t>Платформы </a:t>
            </a:r>
            <a:br>
              <a:rPr lang="ru-RU" sz="4400" dirty="0"/>
            </a:br>
            <a:r>
              <a:rPr lang="ru-RU" sz="4400" dirty="0"/>
              <a:t>онлайн-курсов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1108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Международные проекты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98316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https://www.coursera.org/</a:t>
            </a:r>
            <a:endParaRPr lang="ru-RU" sz="3200" dirty="0"/>
          </a:p>
          <a:p>
            <a:r>
              <a:rPr lang="en-US" sz="3200" dirty="0">
                <a:hlinkClick r:id="rId4"/>
              </a:rPr>
              <a:t>https://www.edx.org/</a:t>
            </a:r>
            <a:endParaRPr lang="ru-RU" sz="3200" dirty="0"/>
          </a:p>
          <a:p>
            <a:r>
              <a:rPr lang="en-US" sz="3200" dirty="0">
                <a:hlinkClick r:id="rId5"/>
              </a:rPr>
              <a:t>https://www.udacity.com/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1628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F90CF0-8AC8-435D-9EE0-70E9FE406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575654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A04327-A249-45F4-9AD0-AFA38DFEF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550725"/>
            <a:ext cx="7920000" cy="57565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663313-973B-4C4E-9A80-1FA8675E8F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00" y="1101451"/>
            <a:ext cx="7920000" cy="57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96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087A5E-38B4-42FD-B928-023670EA3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57565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B2B989-1744-4EBB-A3D4-41BC5452FB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00" y="550725"/>
            <a:ext cx="7920000" cy="57565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686DD30-F14F-48DB-8D63-4B175CA785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00" y="1101450"/>
            <a:ext cx="7920000" cy="57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5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1C46D6A-508D-48E0-BC8F-D0875D18CA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575654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0184B64-AE7C-40F3-9C86-CB4A8716D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00" y="550725"/>
            <a:ext cx="7920000" cy="57565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B9649C-6717-4125-A4DF-5AEA8A0453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00" y="1101451"/>
            <a:ext cx="7920000" cy="57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35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7D42C5E-F103-4705-A4DA-029DE94B0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"/>
            <a:ext cx="7920000" cy="57565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28A2D8B-F409-4802-8F1E-46035C05F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00" y="550725"/>
            <a:ext cx="7920000" cy="57565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49A35E-7F5E-4B20-8A94-1D4C10C28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00" y="1101451"/>
            <a:ext cx="7920000" cy="57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7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Российские проекты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14190"/>
            <a:ext cx="7787208" cy="498316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https://openedu.ru/</a:t>
            </a:r>
            <a:endParaRPr lang="ru-RU" sz="3200" dirty="0"/>
          </a:p>
          <a:p>
            <a:r>
              <a:rPr lang="en-US" sz="3200" dirty="0">
                <a:hlinkClick r:id="rId4"/>
              </a:rPr>
              <a:t>https://stepik.org/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8335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0B3A27-5582-433C-BF9D-82AE5E29A5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575654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B5EEEB-205B-4F87-99DA-FED315555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00" y="550725"/>
            <a:ext cx="7920000" cy="57565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3EFBE01-FA2A-487D-AD08-93A1F23212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00" y="1101451"/>
            <a:ext cx="7920000" cy="57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70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3A38795-223D-4C02-B9DD-78B4E3A17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57565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E45754D-FDCD-4C0B-A259-859C9E31A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00" y="550725"/>
            <a:ext cx="7920000" cy="57565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5A888C7-433A-49AF-9B46-C787CFC090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00" y="1101451"/>
            <a:ext cx="7920000" cy="57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54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ВГСПУ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14190"/>
            <a:ext cx="7787208" cy="498316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http://dist.miroznai.ru/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7809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FF2107B-6486-4036-8B54-83D735F2C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0000" cy="575654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425FA5-DFC0-4578-BEBE-2CB712654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476672"/>
            <a:ext cx="7920000" cy="575654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BC43854-B4FF-4D47-82AE-731C6CFF02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00" y="838516"/>
            <a:ext cx="7920000" cy="601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09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5400600"/>
          </a:xfrm>
        </p:spPr>
        <p:txBody>
          <a:bodyPr anchor="ctr" anchorCtr="0">
            <a:noAutofit/>
          </a:bodyPr>
          <a:lstStyle/>
          <a:p>
            <a:pPr algn="ctr"/>
            <a:r>
              <a:rPr lang="ru-RU" sz="4400" dirty="0"/>
              <a:t>Платформа </a:t>
            </a:r>
            <a:br>
              <a:rPr lang="ru-RU" sz="4400" dirty="0"/>
            </a:br>
            <a:r>
              <a:rPr lang="en-US" sz="4400" dirty="0"/>
              <a:t>Moodle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13294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66130"/>
          </a:xfrm>
        </p:spPr>
        <p:txBody>
          <a:bodyPr/>
          <a:lstStyle/>
          <a:p>
            <a:r>
              <a:rPr lang="en-US" sz="4000" dirty="0"/>
              <a:t>Moodle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787208" cy="4882554"/>
          </a:xfrm>
        </p:spPr>
        <p:txBody>
          <a:bodyPr>
            <a:normAutofit/>
          </a:bodyPr>
          <a:lstStyle/>
          <a:p>
            <a:r>
              <a:rPr lang="ru-RU" sz="3200" dirty="0"/>
              <a:t>Система управления обучением</a:t>
            </a:r>
          </a:p>
          <a:p>
            <a:r>
              <a:rPr lang="ru-RU" sz="3200" dirty="0"/>
              <a:t>Используется с 2002 года</a:t>
            </a:r>
          </a:p>
          <a:p>
            <a:endParaRPr lang="ru-RU" sz="3200" dirty="0"/>
          </a:p>
          <a:p>
            <a:r>
              <a:rPr lang="ru-RU" sz="3200" dirty="0"/>
              <a:t>98 667 сайтов</a:t>
            </a:r>
          </a:p>
          <a:p>
            <a:r>
              <a:rPr lang="ru-RU" sz="3200" dirty="0"/>
              <a:t>232 страны</a:t>
            </a:r>
          </a:p>
          <a:p>
            <a:r>
              <a:rPr lang="ru-RU" sz="3200" dirty="0"/>
              <a:t>15 354 517 курсов</a:t>
            </a:r>
          </a:p>
          <a:p>
            <a:endParaRPr lang="ru-RU" sz="3200" dirty="0"/>
          </a:p>
          <a:p>
            <a:pPr marL="114300" indent="0">
              <a:buNone/>
            </a:pPr>
            <a:r>
              <a:rPr lang="ru-RU" sz="2400" i="1" dirty="0"/>
              <a:t>апрель 2018</a:t>
            </a:r>
          </a:p>
        </p:txBody>
      </p:sp>
    </p:spTree>
    <p:extLst>
      <p:ext uri="{BB962C8B-B14F-4D97-AF65-F5344CB8AC3E}">
        <p14:creationId xmlns:p14="http://schemas.microsoft.com/office/powerpoint/2010/main" val="408016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7BCAD9-7D10-4F9C-8E3A-A3634A65A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400"/>
            <a:ext cx="7200000" cy="531665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A77C01A-074F-45F9-AF0E-3BF4B2EB51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62" y="243457"/>
            <a:ext cx="7200000" cy="53166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90E98B7-FF06-4CBF-8E73-B6A8B4DD1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724" y="459481"/>
            <a:ext cx="7200000" cy="531665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71B8964-9B56-4F6D-974E-9827A7570F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304" y="675505"/>
            <a:ext cx="7200000" cy="531665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C12DE1D-A4C0-4D34-855F-5CADAB92C2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572" y="891529"/>
            <a:ext cx="7200000" cy="531665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61785C2-B756-4C4C-B0ED-7DEFBF85C1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8864" y="1107553"/>
            <a:ext cx="7200000" cy="531665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C6DA728-55C4-4B38-B2D4-BE63EC6802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7808" y="1325843"/>
            <a:ext cx="7200000" cy="531665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5788811-3AF5-4B83-AD9B-10052AEA9A9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39188" y="1541347"/>
            <a:ext cx="7200000" cy="531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7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066130"/>
          </a:xfrm>
        </p:spPr>
        <p:txBody>
          <a:bodyPr/>
          <a:lstStyle/>
          <a:p>
            <a:r>
              <a:rPr lang="ru-RU" sz="4000" dirty="0"/>
              <a:t>Учебные пособия по </a:t>
            </a:r>
            <a:r>
              <a:rPr lang="en-US" sz="4000" dirty="0"/>
              <a:t>Moodle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7787208" cy="4882554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Меньшикова Т.В. Руководство по созданию учебного курса в </a:t>
            </a:r>
            <a:r>
              <a:rPr lang="ru-RU" sz="2800" dirty="0" err="1"/>
              <a:t>Moodle</a:t>
            </a:r>
            <a:r>
              <a:rPr lang="ru-RU" sz="2800" dirty="0"/>
              <a:t> [Электронный ресурс] : учебное наглядное пособие / Т.В. Меньшикова. — СПб, 2017. — 44 c.</a:t>
            </a:r>
            <a:r>
              <a:rPr lang="en-US" sz="2800" dirty="0"/>
              <a:t> </a:t>
            </a:r>
            <a:r>
              <a:rPr lang="ru-RU" sz="2800" dirty="0"/>
              <a:t>— Режим доступа: </a:t>
            </a:r>
            <a:r>
              <a:rPr lang="ru-RU" sz="2800" dirty="0">
                <a:hlinkClick r:id="rId3"/>
              </a:rPr>
              <a:t>http://www.iprbookshop.ru/74359.html</a:t>
            </a:r>
            <a:endParaRPr lang="en-US" sz="2800" dirty="0"/>
          </a:p>
          <a:p>
            <a:r>
              <a:rPr lang="ru-RU" sz="2800" dirty="0"/>
              <a:t>Использование электронных образовательных ресурсов при подготовке педагогов специального и интегрированного образования [Текст] : учеб. пособие / Е. А. </a:t>
            </a:r>
            <a:r>
              <a:rPr lang="ru-RU" sz="2800" dirty="0" err="1"/>
              <a:t>Лапп</a:t>
            </a:r>
            <a:r>
              <a:rPr lang="ru-RU" sz="2800" dirty="0"/>
              <a:t>, А. Н. Сергеев, Е. В. Шипилова, С. Г. </a:t>
            </a:r>
            <a:r>
              <a:rPr lang="ru-RU" sz="2800" dirty="0" err="1"/>
              <a:t>Ярикова</a:t>
            </a:r>
            <a:r>
              <a:rPr lang="ru-RU" sz="2800" dirty="0"/>
              <a:t>.– Волгоград : Изд-во </a:t>
            </a:r>
            <a:r>
              <a:rPr lang="ru-RU" sz="2800" dirty="0" err="1"/>
              <a:t>ВолГУ</a:t>
            </a:r>
            <a:r>
              <a:rPr lang="ru-RU" sz="2800" dirty="0"/>
              <a:t>, 2016. – 198 с.</a:t>
            </a:r>
            <a:endParaRPr lang="en-US" sz="2800" dirty="0"/>
          </a:p>
          <a:p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35682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1259</TotalTime>
  <Words>504</Words>
  <Application>Microsoft Office PowerPoint</Application>
  <PresentationFormat>Экран (4:3)</PresentationFormat>
  <Paragraphs>71</Paragraphs>
  <Slides>23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Cambria</vt:lpstr>
      <vt:lpstr>Соседство</vt:lpstr>
      <vt:lpstr>Онлайн-обучение как новое направление реализации образовательных программ</vt:lpstr>
      <vt:lpstr>Порядок применения …</vt:lpstr>
      <vt:lpstr>Порядок применения …</vt:lpstr>
      <vt:lpstr>Онлайн-обучение</vt:lpstr>
      <vt:lpstr>Онлайн-курс</vt:lpstr>
      <vt:lpstr>Массовые открытые онлайн-курсы (МООК)</vt:lpstr>
      <vt:lpstr>Приоритетный проект «Современная цифровая образовательная среда в Российской Федерации»</vt:lpstr>
      <vt:lpstr>Приоритетный проект «Современная цифровая образовательная среда в Российской Федерации»</vt:lpstr>
      <vt:lpstr>Платформы  онлайн-курсов</vt:lpstr>
      <vt:lpstr>Международные проекты</vt:lpstr>
      <vt:lpstr>Презентация PowerPoint</vt:lpstr>
      <vt:lpstr>Презентация PowerPoint</vt:lpstr>
      <vt:lpstr>Презентация PowerPoint</vt:lpstr>
      <vt:lpstr>Презентация PowerPoint</vt:lpstr>
      <vt:lpstr>Российские проекты</vt:lpstr>
      <vt:lpstr>Презентация PowerPoint</vt:lpstr>
      <vt:lpstr>Презентация PowerPoint</vt:lpstr>
      <vt:lpstr>ВГСПУ</vt:lpstr>
      <vt:lpstr>Презентация PowerPoint</vt:lpstr>
      <vt:lpstr>Платформа  Moodle</vt:lpstr>
      <vt:lpstr>Moodle</vt:lpstr>
      <vt:lpstr>Презентация PowerPoint</vt:lpstr>
      <vt:lpstr>Учебные пособия по Moodle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Сергеев Алексей Николаевич</cp:lastModifiedBy>
  <cp:revision>192</cp:revision>
  <cp:lastPrinted>2013-04-02T19:02:37Z</cp:lastPrinted>
  <dcterms:created xsi:type="dcterms:W3CDTF">2012-12-20T06:25:13Z</dcterms:created>
  <dcterms:modified xsi:type="dcterms:W3CDTF">2018-04-06T06:59:33Z</dcterms:modified>
</cp:coreProperties>
</file>