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8" r:id="rId3"/>
    <p:sldId id="260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25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2495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4026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124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01.04.2018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560840" cy="3816424"/>
          </a:xfrm>
        </p:spPr>
        <p:txBody>
          <a:bodyPr>
            <a:noAutofit/>
          </a:bodyPr>
          <a:lstStyle/>
          <a:p>
            <a:r>
              <a:rPr lang="ru-RU" sz="4000" b="1" dirty="0"/>
              <a:t>Применение ресурсов электронной информационно-образовательной среды при реализации основных профессиональных образовательных программ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501008"/>
            <a:ext cx="7776864" cy="3240360"/>
          </a:xfrm>
        </p:spPr>
        <p:txBody>
          <a:bodyPr>
            <a:noAutofit/>
          </a:bodyPr>
          <a:lstStyle/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</a:t>
            </a: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Волгоградский государственный социально-педагогический университет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Информатизация образования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Новые средства обучающихся и педагогов</a:t>
            </a:r>
          </a:p>
          <a:p>
            <a:r>
              <a:rPr lang="ru-RU" sz="3200" dirty="0"/>
              <a:t>Информатизация общества – новые цели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407350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1995-1999</a:t>
            </a:r>
          </a:p>
        </p:txBody>
      </p:sp>
      <p:pic>
        <p:nvPicPr>
          <p:cNvPr id="1026" name="Picture 2" descr="http://24company.ru/uploads/posts/2008-12/1229330238_8968c2e717f5185bf4cfa6f4e5d55e2d_600x4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72816"/>
            <a:ext cx="531986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94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1995-1999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Графическая ОС </a:t>
            </a:r>
            <a:r>
              <a:rPr lang="en-US" sz="3200" dirty="0"/>
              <a:t>(Windows 9x)</a:t>
            </a:r>
          </a:p>
          <a:p>
            <a:r>
              <a:rPr lang="ru-RU" sz="3200" dirty="0"/>
              <a:t>ЭЛТ-монитор 14</a:t>
            </a:r>
            <a:r>
              <a:rPr lang="en-US" sz="3200" dirty="0"/>
              <a:t>”</a:t>
            </a:r>
            <a:endParaRPr lang="ru-RU" sz="3200" dirty="0"/>
          </a:p>
          <a:p>
            <a:r>
              <a:rPr lang="ru-RU" sz="3200" dirty="0"/>
              <a:t>Матричный принтер</a:t>
            </a:r>
          </a:p>
          <a:p>
            <a:r>
              <a:rPr lang="ru-RU" sz="3200" dirty="0"/>
              <a:t>Дискеты и </a:t>
            </a:r>
            <a:r>
              <a:rPr lang="en-US" sz="3200" dirty="0"/>
              <a:t>CD-ROM</a:t>
            </a:r>
            <a:endParaRPr lang="ru-RU" sz="3200" dirty="0"/>
          </a:p>
          <a:p>
            <a:r>
              <a:rPr lang="en-US" sz="3200" dirty="0"/>
              <a:t>Microsoft Word, Excel</a:t>
            </a:r>
            <a:endParaRPr lang="ru-RU" sz="3200" dirty="0"/>
          </a:p>
          <a:p>
            <a:r>
              <a:rPr lang="ru-RU" sz="3200" dirty="0"/>
              <a:t>Игры</a:t>
            </a:r>
          </a:p>
          <a:p>
            <a:r>
              <a:rPr lang="ru-RU" sz="3200" dirty="0"/>
              <a:t>Программирование</a:t>
            </a:r>
          </a:p>
          <a:p>
            <a:r>
              <a:rPr lang="ru-RU" sz="3200" dirty="0"/>
              <a:t>Устаревание – каждый год</a:t>
            </a:r>
          </a:p>
        </p:txBody>
      </p:sp>
    </p:spTree>
    <p:extLst>
      <p:ext uri="{BB962C8B-B14F-4D97-AF65-F5344CB8AC3E}">
        <p14:creationId xmlns:p14="http://schemas.microsoft.com/office/powerpoint/2010/main" val="100582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3" r="17472"/>
          <a:stretch/>
        </p:blipFill>
        <p:spPr bwMode="auto">
          <a:xfrm>
            <a:off x="5148064" y="1772816"/>
            <a:ext cx="2663619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2000-2004</a:t>
            </a:r>
          </a:p>
        </p:txBody>
      </p:sp>
      <p:pic>
        <p:nvPicPr>
          <p:cNvPr id="2050" name="Picture 2" descr="http://www.skelbiam.info/usergraphics/24/406224_dovanoju-monitoriu-flat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41910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634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2000-2004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ЭЛТ-монитор 15</a:t>
            </a:r>
            <a:r>
              <a:rPr lang="en-US" sz="3200" dirty="0"/>
              <a:t>”-17”</a:t>
            </a:r>
            <a:endParaRPr lang="ru-RU" sz="3200" dirty="0"/>
          </a:p>
          <a:p>
            <a:r>
              <a:rPr lang="ru-RU" sz="3200" dirty="0"/>
              <a:t>Сканер и лазерный принтер</a:t>
            </a:r>
          </a:p>
          <a:p>
            <a:r>
              <a:rPr lang="ru-RU" sz="3200" dirty="0"/>
              <a:t>Работа с графикой и музыкой</a:t>
            </a:r>
          </a:p>
          <a:p>
            <a:r>
              <a:rPr lang="en-US" sz="3200" dirty="0"/>
              <a:t>CD-R, CD-RW</a:t>
            </a:r>
            <a:endParaRPr lang="ru-RU" sz="3200" dirty="0"/>
          </a:p>
          <a:p>
            <a:r>
              <a:rPr lang="ru-RU" sz="3200" dirty="0"/>
              <a:t>Иногда выход в Интернет</a:t>
            </a:r>
          </a:p>
          <a:p>
            <a:r>
              <a:rPr lang="ru-RU" sz="3200" dirty="0"/>
              <a:t>Браузер (</a:t>
            </a:r>
            <a:r>
              <a:rPr lang="en-US" sz="3200" dirty="0"/>
              <a:t>IE</a:t>
            </a:r>
            <a:r>
              <a:rPr lang="ru-RU" sz="32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3073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2005-2009</a:t>
            </a:r>
          </a:p>
        </p:txBody>
      </p:sp>
      <p:pic>
        <p:nvPicPr>
          <p:cNvPr id="3076" name="Picture 4" descr="http://www.nbcompany.ru/files/imagecache/product_popup_big/product/Acer%20travelmate%20415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8" r="19905"/>
          <a:stretch/>
        </p:blipFill>
        <p:spPr bwMode="auto">
          <a:xfrm>
            <a:off x="3972314" y="3068960"/>
            <a:ext cx="3924000" cy="321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for-gsm.ru/NEWS/2012/sept/10/pk-dlya-dom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13" t="1" r="1713" b="15527"/>
          <a:stretch/>
        </p:blipFill>
        <p:spPr bwMode="auto">
          <a:xfrm>
            <a:off x="252000" y="1706781"/>
            <a:ext cx="4176464" cy="35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23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200</a:t>
            </a:r>
            <a:r>
              <a:rPr lang="en-US" sz="4000" dirty="0"/>
              <a:t>5</a:t>
            </a:r>
            <a:r>
              <a:rPr lang="ru-RU" sz="4000" dirty="0"/>
              <a:t>-200</a:t>
            </a:r>
            <a:r>
              <a:rPr lang="en-US" sz="4000" dirty="0"/>
              <a:t>9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200" dirty="0"/>
              <a:t>ЖК-монитор</a:t>
            </a:r>
          </a:p>
          <a:p>
            <a:r>
              <a:rPr lang="ru-RU" sz="3200" dirty="0"/>
              <a:t>Ноутбук</a:t>
            </a:r>
          </a:p>
          <a:p>
            <a:r>
              <a:rPr lang="ru-RU" sz="3200" dirty="0"/>
              <a:t>Цифровой фотоаппарат</a:t>
            </a:r>
          </a:p>
          <a:p>
            <a:r>
              <a:rPr lang="ru-RU" sz="3200" dirty="0"/>
              <a:t>Работа с видео</a:t>
            </a:r>
          </a:p>
          <a:p>
            <a:r>
              <a:rPr lang="en-US" sz="3200" dirty="0"/>
              <a:t>Flash-</a:t>
            </a:r>
            <a:r>
              <a:rPr lang="ru-RU" sz="3200" dirty="0"/>
              <a:t>накопители</a:t>
            </a:r>
          </a:p>
          <a:p>
            <a:r>
              <a:rPr lang="ru-RU" sz="3200" dirty="0"/>
              <a:t>Постоянное подключение к Интернету</a:t>
            </a:r>
          </a:p>
          <a:p>
            <a:r>
              <a:rPr lang="ru-RU" sz="3200" dirty="0"/>
              <a:t>Разные браузеры</a:t>
            </a:r>
          </a:p>
          <a:p>
            <a:r>
              <a:rPr lang="ru-RU" sz="3200" dirty="0"/>
              <a:t>С 2007-2008 года – социальные сети, </a:t>
            </a:r>
            <a:r>
              <a:rPr lang="en-US" sz="3200" dirty="0"/>
              <a:t>Skype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1534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www.compulog.ru/other/images/d1d75f006e82f571f263178329fa97d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57549"/>
            <a:ext cx="3810000" cy="360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2010-…</a:t>
            </a:r>
          </a:p>
        </p:txBody>
      </p:sp>
      <p:pic>
        <p:nvPicPr>
          <p:cNvPr id="4098" name="Picture 2" descr="http://www.cifratechnika.ru/how/computer/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4663"/>
            <a:ext cx="4896544" cy="3686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img.koyos.ro/media/catalog/product/cache/1/image/9df78eab33525d08d6e5fb8d27136e95/1/0/1015bx-whi170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79" y="1196752"/>
            <a:ext cx="2691289" cy="269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itc.ua/files/pics/02_ViewSonic_MiniPC_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550" y="3717032"/>
            <a:ext cx="2139230" cy="294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92922"/>
            <a:ext cx="1512168" cy="191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021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2010-…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800600"/>
          </a:xfrm>
        </p:spPr>
        <p:txBody>
          <a:bodyPr>
            <a:normAutofit/>
          </a:bodyPr>
          <a:lstStyle/>
          <a:p>
            <a:r>
              <a:rPr lang="ru-RU" sz="3200" dirty="0"/>
              <a:t>Нетбук, неттоп, ультрабук, планшетный компьютер, смартфон, </a:t>
            </a:r>
            <a:r>
              <a:rPr lang="en-US" sz="3200" dirty="0" err="1"/>
              <a:t>SmartTV</a:t>
            </a:r>
            <a:endParaRPr lang="ru-RU" sz="3200" dirty="0"/>
          </a:p>
          <a:p>
            <a:r>
              <a:rPr lang="ru-RU" sz="3200" dirty="0"/>
              <a:t>Сенсорное и голосовое управление</a:t>
            </a:r>
          </a:p>
          <a:p>
            <a:r>
              <a:rPr lang="ru-RU" sz="3200" dirty="0"/>
              <a:t>Постоянный доступ в Интернет (в т. ч. – мобильные сети)</a:t>
            </a:r>
          </a:p>
          <a:p>
            <a:r>
              <a:rPr lang="ru-RU" sz="3200" dirty="0"/>
              <a:t>Мобильные социальные сети</a:t>
            </a:r>
          </a:p>
          <a:p>
            <a:r>
              <a:rPr lang="ru-RU" sz="3200" dirty="0"/>
              <a:t>Цифровые мобильные сервисы</a:t>
            </a:r>
          </a:p>
          <a:p>
            <a:r>
              <a:rPr lang="ru-RU" sz="3200" dirty="0"/>
              <a:t>Дополненная реальность</a:t>
            </a:r>
          </a:p>
          <a:p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5264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2010-…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800600"/>
          </a:xfrm>
        </p:spPr>
        <p:txBody>
          <a:bodyPr>
            <a:normAutofit/>
          </a:bodyPr>
          <a:lstStyle/>
          <a:p>
            <a:r>
              <a:rPr lang="ru-RU" sz="3200" dirty="0"/>
              <a:t>Использование Интернета для хранения данных и создания документов</a:t>
            </a:r>
            <a:r>
              <a:rPr lang="en-US" sz="3200" dirty="0"/>
              <a:t> (</a:t>
            </a:r>
            <a:r>
              <a:rPr lang="ru-RU" sz="3200" dirty="0"/>
              <a:t>облачные сервисы</a:t>
            </a:r>
            <a:r>
              <a:rPr lang="en-US" sz="3200" dirty="0"/>
              <a:t>)</a:t>
            </a:r>
            <a:endParaRPr lang="ru-RU" sz="3200" dirty="0"/>
          </a:p>
          <a:p>
            <a:r>
              <a:rPr lang="ru-RU" sz="3200" dirty="0"/>
              <a:t>Формирование единых программных платформ, цифровых экосистем</a:t>
            </a:r>
          </a:p>
          <a:p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0487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Потребности изменения образования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Стремительный рост объема накопленных знаний</a:t>
            </a:r>
          </a:p>
          <a:p>
            <a:r>
              <a:rPr lang="ru-RU" sz="3200" dirty="0"/>
              <a:t>Из ситуации дефицита информации – в ситуацию ее переизбытка</a:t>
            </a:r>
          </a:p>
          <a:p>
            <a:r>
              <a:rPr lang="ru-RU" sz="3200" dirty="0"/>
              <a:t>Стирание границ, сокращение расстояний</a:t>
            </a:r>
          </a:p>
          <a:p>
            <a:r>
              <a:rPr lang="ru-RU" sz="3200" dirty="0"/>
              <a:t>Пользоваться компьютером – раньше, чем читать, писать и даже говорить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4908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957</TotalTime>
  <Words>221</Words>
  <Application>Microsoft Office PowerPoint</Application>
  <PresentationFormat>Экран (4:3)</PresentationFormat>
  <Paragraphs>67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</vt:lpstr>
      <vt:lpstr>Соседство</vt:lpstr>
      <vt:lpstr>Применение ресурсов электронной информационно-образовательной среды при реализации основных профессиональных образовательных программ</vt:lpstr>
      <vt:lpstr>Информатизация образования</vt:lpstr>
      <vt:lpstr>1995-1999</vt:lpstr>
      <vt:lpstr>1995-1999</vt:lpstr>
      <vt:lpstr>2000-2004</vt:lpstr>
      <vt:lpstr>2000-2004</vt:lpstr>
      <vt:lpstr>2005-2009</vt:lpstr>
      <vt:lpstr>2005-2009</vt:lpstr>
      <vt:lpstr>2010-…</vt:lpstr>
      <vt:lpstr>2010-…</vt:lpstr>
      <vt:lpstr>2010-…</vt:lpstr>
      <vt:lpstr>Потребности изменения образования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98</cp:revision>
  <cp:lastPrinted>2013-01-27T16:51:47Z</cp:lastPrinted>
  <dcterms:created xsi:type="dcterms:W3CDTF">2012-12-20T06:25:13Z</dcterms:created>
  <dcterms:modified xsi:type="dcterms:W3CDTF">2018-04-01T07:35:47Z</dcterms:modified>
</cp:coreProperties>
</file>