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35"/>
  </p:notesMasterIdLst>
  <p:handoutMasterIdLst>
    <p:handoutMasterId r:id="rId36"/>
  </p:handoutMasterIdLst>
  <p:sldIdLst>
    <p:sldId id="273" r:id="rId2"/>
    <p:sldId id="276" r:id="rId3"/>
    <p:sldId id="257" r:id="rId4"/>
    <p:sldId id="258" r:id="rId5"/>
    <p:sldId id="259" r:id="rId6"/>
    <p:sldId id="260" r:id="rId7"/>
    <p:sldId id="274" r:id="rId8"/>
    <p:sldId id="262" r:id="rId9"/>
    <p:sldId id="263" r:id="rId10"/>
    <p:sldId id="271" r:id="rId11"/>
    <p:sldId id="275" r:id="rId12"/>
    <p:sldId id="277" r:id="rId13"/>
    <p:sldId id="278" r:id="rId14"/>
    <p:sldId id="279" r:id="rId15"/>
    <p:sldId id="280" r:id="rId16"/>
    <p:sldId id="281" r:id="rId17"/>
    <p:sldId id="282" r:id="rId18"/>
    <p:sldId id="284" r:id="rId19"/>
    <p:sldId id="285" r:id="rId20"/>
    <p:sldId id="286" r:id="rId21"/>
    <p:sldId id="292" r:id="rId22"/>
    <p:sldId id="308" r:id="rId23"/>
    <p:sldId id="293" r:id="rId24"/>
    <p:sldId id="294" r:id="rId25"/>
    <p:sldId id="295" r:id="rId26"/>
    <p:sldId id="296" r:id="rId27"/>
    <p:sldId id="300" r:id="rId28"/>
    <p:sldId id="299" r:id="rId29"/>
    <p:sldId id="301" r:id="rId30"/>
    <p:sldId id="303" r:id="rId31"/>
    <p:sldId id="305" r:id="rId32"/>
    <p:sldId id="306" r:id="rId33"/>
    <p:sldId id="307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A74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123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87EE1D-5BFA-4F93-ACF5-43E1D2AD6D8A}" type="datetimeFigureOut">
              <a:rPr lang="ru-RU" smtClean="0"/>
              <a:t>03.04.2018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FB139-634A-4903-953E-FADB36BA0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9097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9BCBBD-A607-403C-A88C-831E9A4424C6}" type="datetimeFigureOut">
              <a:rPr lang="ru-RU" smtClean="0"/>
              <a:t>03.04.2018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259462-30AA-43D2-9094-48054FD2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75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2880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83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8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8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83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21830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83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83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83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7842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97502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52775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34471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43893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31810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38430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90575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73932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714711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2678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190363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97836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944167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938396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042249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570250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456476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511177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288433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45952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03.04.2018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03.04.2018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03.04.2018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03.04.2018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03.04.2018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03.04.2018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03.04.2018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03.04.2018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03.04.2018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03.04.2018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03.04.2018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2E5E1B98-4179-4CFB-A810-4FC7B58843DE}" type="datetimeFigureOut">
              <a:rPr lang="ru-RU" smtClean="0"/>
              <a:t>03.04.2018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488832" cy="3024336"/>
          </a:xfrm>
        </p:spPr>
        <p:txBody>
          <a:bodyPr>
            <a:noAutofit/>
          </a:bodyPr>
          <a:lstStyle/>
          <a:p>
            <a:r>
              <a:rPr lang="ru-RU" sz="4400" b="1" dirty="0"/>
              <a:t>Компьютерные сети в электронной информационно-образовательной среде</a:t>
            </a:r>
            <a:endParaRPr lang="ru-RU" sz="4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4149080"/>
            <a:ext cx="7776864" cy="2304256"/>
          </a:xfrm>
        </p:spPr>
        <p:txBody>
          <a:bodyPr>
            <a:noAutofit/>
          </a:bodyPr>
          <a:lstStyle/>
          <a:p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sz="11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Сергеев Алексей Николаевич</a:t>
            </a:r>
            <a:b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ВГСПУ</a:t>
            </a:r>
          </a:p>
        </p:txBody>
      </p:sp>
    </p:spTree>
    <p:extLst>
      <p:ext uri="{BB962C8B-B14F-4D97-AF65-F5344CB8AC3E}">
        <p14:creationId xmlns:p14="http://schemas.microsoft.com/office/powerpoint/2010/main" val="185455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6B5D07-9896-4C56-B3BC-0B1B17E372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6106690"/>
          </a:xfrm>
        </p:spPr>
        <p:txBody>
          <a:bodyPr/>
          <a:lstStyle/>
          <a:p>
            <a:pPr algn="ctr"/>
            <a:r>
              <a:rPr lang="ru-RU" dirty="0"/>
              <a:t>Общие понятия </a:t>
            </a:r>
            <a:br>
              <a:rPr lang="ru-RU" dirty="0"/>
            </a:br>
            <a:r>
              <a:rPr lang="ru-RU" dirty="0"/>
              <a:t>сетевых технологий</a:t>
            </a:r>
          </a:p>
        </p:txBody>
      </p:sp>
    </p:spTree>
    <p:extLst>
      <p:ext uri="{BB962C8B-B14F-4D97-AF65-F5344CB8AC3E}">
        <p14:creationId xmlns:p14="http://schemas.microsoft.com/office/powerpoint/2010/main" val="3973173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Компьютерная сеть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/>
              <a:t>Объединение нескольких компьютеров для совместного решения информационных и вычислительных задач</a:t>
            </a:r>
          </a:p>
        </p:txBody>
      </p:sp>
    </p:spTree>
    <p:extLst>
      <p:ext uri="{BB962C8B-B14F-4D97-AF65-F5344CB8AC3E}">
        <p14:creationId xmlns:p14="http://schemas.microsoft.com/office/powerpoint/2010/main" val="1005827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Ключевое понятие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/>
              <a:t>Сетевой ресурс </a:t>
            </a:r>
            <a:r>
              <a:rPr lang="ru-RU" sz="3600" dirty="0"/>
              <a:t>– аппаратные и программные компоненты, участвующие в процессе совместного использования (в процессе сетевого взаимодействия)</a:t>
            </a:r>
          </a:p>
          <a:p>
            <a:r>
              <a:rPr lang="ru-RU" sz="3600" dirty="0"/>
              <a:t>Доступ к сетевым ресурсам обеспечивают </a:t>
            </a:r>
            <a:r>
              <a:rPr lang="ru-RU" sz="3600" b="1" dirty="0"/>
              <a:t>сетевые службы </a:t>
            </a:r>
            <a:r>
              <a:rPr lang="ru-RU" sz="3600" dirty="0"/>
              <a:t>(</a:t>
            </a:r>
            <a:r>
              <a:rPr lang="ru-RU" sz="3600" b="1" dirty="0"/>
              <a:t>сервисы</a:t>
            </a:r>
            <a:r>
              <a:rPr lang="ru-RU" sz="3600" dirty="0"/>
              <a:t>)</a:t>
            </a:r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838090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Виды сетевых сервисов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/>
              <a:t>Файловый</a:t>
            </a:r>
          </a:p>
          <a:p>
            <a:r>
              <a:rPr lang="ru-RU" sz="3600" dirty="0"/>
              <a:t>Печати</a:t>
            </a:r>
          </a:p>
          <a:p>
            <a:r>
              <a:rPr lang="ru-RU" sz="3600" dirty="0"/>
              <a:t>Сообщений</a:t>
            </a:r>
          </a:p>
          <a:p>
            <a:r>
              <a:rPr lang="ru-RU" sz="3600" dirty="0"/>
              <a:t>Баз данных</a:t>
            </a:r>
          </a:p>
          <a:p>
            <a:r>
              <a:rPr lang="ru-RU" sz="3600" dirty="0"/>
              <a:t>Приложений</a:t>
            </a:r>
          </a:p>
        </p:txBody>
      </p:sp>
    </p:spTree>
    <p:extLst>
      <p:ext uri="{BB962C8B-B14F-4D97-AF65-F5344CB8AC3E}">
        <p14:creationId xmlns:p14="http://schemas.microsoft.com/office/powerpoint/2010/main" val="1660869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Виды сетей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Глобальные (</a:t>
            </a:r>
            <a:r>
              <a:rPr lang="en-US" sz="3200" dirty="0"/>
              <a:t>WAN</a:t>
            </a:r>
            <a:r>
              <a:rPr lang="ru-RU" sz="3200" dirty="0"/>
              <a:t>)</a:t>
            </a:r>
          </a:p>
          <a:p>
            <a:r>
              <a:rPr lang="ru-RU" sz="3200" dirty="0"/>
              <a:t>Городские (</a:t>
            </a:r>
            <a:r>
              <a:rPr lang="en-US" sz="3200" dirty="0"/>
              <a:t>MAN</a:t>
            </a:r>
            <a:r>
              <a:rPr lang="ru-RU" sz="3200" dirty="0"/>
              <a:t>)</a:t>
            </a:r>
          </a:p>
          <a:p>
            <a:r>
              <a:rPr lang="ru-RU" sz="3200" dirty="0"/>
              <a:t>Локальные (</a:t>
            </a:r>
            <a:r>
              <a:rPr lang="en-US" sz="3200" dirty="0"/>
              <a:t>LAN</a:t>
            </a:r>
            <a:r>
              <a:rPr lang="ru-RU" sz="3200" dirty="0"/>
              <a:t>)</a:t>
            </a:r>
          </a:p>
          <a:p>
            <a:r>
              <a:rPr lang="ru-RU" sz="3200" dirty="0"/>
              <a:t>Персональные (</a:t>
            </a:r>
            <a:r>
              <a:rPr lang="en-US" sz="3200" dirty="0"/>
              <a:t>PAN</a:t>
            </a:r>
            <a:r>
              <a:rPr lang="ru-RU" sz="3200" dirty="0"/>
              <a:t>)</a:t>
            </a:r>
          </a:p>
          <a:p>
            <a:endParaRPr lang="ru-RU" sz="3200" dirty="0"/>
          </a:p>
          <a:p>
            <a:endParaRPr lang="ru-RU" sz="3200" dirty="0"/>
          </a:p>
          <a:p>
            <a:r>
              <a:rPr lang="ru-RU" sz="3200" dirty="0"/>
              <a:t>Корпоративные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882628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Среда передачи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Кабельные сети</a:t>
            </a:r>
          </a:p>
          <a:p>
            <a:r>
              <a:rPr lang="ru-RU" sz="3200" dirty="0"/>
              <a:t>Беспроводные сети</a:t>
            </a:r>
          </a:p>
          <a:p>
            <a:endParaRPr lang="ru-RU" sz="2800" dirty="0"/>
          </a:p>
          <a:p>
            <a:endParaRPr lang="ru-RU" sz="2800" dirty="0"/>
          </a:p>
          <a:p>
            <a:endParaRPr lang="ru-RU" sz="2800" dirty="0"/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79672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Протокол </a:t>
            </a:r>
            <a:r>
              <a:rPr lang="en-US" sz="4000" dirty="0"/>
              <a:t>TCP/IP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b="1" dirty="0"/>
              <a:t>TCP</a:t>
            </a:r>
            <a:r>
              <a:rPr lang="ru-RU" sz="3200" b="1" dirty="0"/>
              <a:t>/</a:t>
            </a:r>
            <a:r>
              <a:rPr lang="en-US" sz="3200" b="1" dirty="0"/>
              <a:t>IP</a:t>
            </a:r>
            <a:r>
              <a:rPr lang="ru-RU" sz="3200" dirty="0"/>
              <a:t> – семейство протоколов, широко используемое в Интернете и локальных сетях.</a:t>
            </a:r>
          </a:p>
          <a:p>
            <a:r>
              <a:rPr lang="ru-RU" sz="3200" dirty="0"/>
              <a:t>Основные принципы:</a:t>
            </a:r>
          </a:p>
          <a:p>
            <a:pPr lvl="1"/>
            <a:r>
              <a:rPr lang="ru-RU" sz="2800" dirty="0"/>
              <a:t>каждый компьютер имеет свой </a:t>
            </a:r>
            <a:r>
              <a:rPr lang="en-US" sz="2800" b="1" dirty="0"/>
              <a:t>IP</a:t>
            </a:r>
            <a:r>
              <a:rPr lang="ru-RU" sz="2800" b="1" dirty="0"/>
              <a:t>-адрес</a:t>
            </a:r>
          </a:p>
          <a:p>
            <a:pPr lvl="1"/>
            <a:r>
              <a:rPr lang="ru-RU" sz="2800" dirty="0"/>
              <a:t>информация пересылается </a:t>
            </a:r>
            <a:r>
              <a:rPr lang="ru-RU" sz="2800" b="1" dirty="0"/>
              <a:t>пакетами</a:t>
            </a:r>
            <a:r>
              <a:rPr lang="ru-RU" sz="2800" dirty="0"/>
              <a:t> – напрямую или через промежуточные узлы</a:t>
            </a:r>
            <a:endParaRPr lang="ru-RU" sz="2800" b="1" dirty="0"/>
          </a:p>
          <a:p>
            <a:endParaRPr lang="ru-RU" sz="3200" dirty="0"/>
          </a:p>
          <a:p>
            <a:endParaRPr lang="ru-RU" sz="3200" dirty="0"/>
          </a:p>
          <a:p>
            <a:endParaRPr lang="ru-RU" sz="2800" dirty="0"/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88777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Адресация в сетях </a:t>
            </a:r>
            <a:r>
              <a:rPr lang="en-US" sz="4000" dirty="0"/>
              <a:t>TCP</a:t>
            </a:r>
            <a:r>
              <a:rPr lang="ru-RU" sz="4000" dirty="0"/>
              <a:t>/</a:t>
            </a:r>
            <a:r>
              <a:rPr lang="en-US" sz="4000" dirty="0"/>
              <a:t>IP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77.88.55.70</a:t>
            </a:r>
          </a:p>
          <a:p>
            <a:r>
              <a:rPr lang="en-US" sz="3600" dirty="0"/>
              <a:t>88.87.74.20</a:t>
            </a:r>
          </a:p>
          <a:p>
            <a:r>
              <a:rPr lang="en-US" sz="3600" dirty="0"/>
              <a:t>10.2.0.10</a:t>
            </a:r>
            <a:endParaRPr lang="ru-RU" sz="3600" dirty="0"/>
          </a:p>
          <a:p>
            <a:endParaRPr lang="en-US" sz="3600" dirty="0"/>
          </a:p>
          <a:p>
            <a:r>
              <a:rPr lang="en-US" sz="3200" dirty="0"/>
              <a:t>2001:0:5ef5:79fb:1ce7:1d74:4316:506b</a:t>
            </a:r>
          </a:p>
          <a:p>
            <a:r>
              <a:rPr lang="en-US" sz="3200" dirty="0"/>
              <a:t>fe80::4f0:cb40:650d:128d</a:t>
            </a:r>
          </a:p>
          <a:p>
            <a:r>
              <a:rPr lang="en-US" sz="3200" dirty="0"/>
              <a:t>fec0:0:0:ffff::1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685908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Адресация в сетях </a:t>
            </a:r>
            <a:r>
              <a:rPr lang="en-US" sz="4000" dirty="0"/>
              <a:t>TCP</a:t>
            </a:r>
            <a:r>
              <a:rPr lang="ru-RU" sz="4000" dirty="0"/>
              <a:t>/</a:t>
            </a:r>
            <a:r>
              <a:rPr lang="en-US" sz="4000" dirty="0"/>
              <a:t>IP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3600" dirty="0"/>
              <a:t>yandex.ru</a:t>
            </a:r>
          </a:p>
          <a:p>
            <a:r>
              <a:rPr lang="en-US" sz="3600" dirty="0"/>
              <a:t>vk.com</a:t>
            </a:r>
          </a:p>
          <a:p>
            <a:r>
              <a:rPr lang="en-US" sz="3600" dirty="0"/>
              <a:t>mif.vspu.ru</a:t>
            </a:r>
          </a:p>
          <a:p>
            <a:endParaRPr lang="ru-RU" sz="3600" dirty="0"/>
          </a:p>
          <a:p>
            <a:r>
              <a:rPr lang="en-US" sz="3600" dirty="0"/>
              <a:t>www.fizmat.vspu.ru</a:t>
            </a:r>
            <a:endParaRPr lang="ru-RU" sz="3600" dirty="0"/>
          </a:p>
          <a:p>
            <a:endParaRPr lang="en-US" sz="3600" dirty="0"/>
          </a:p>
          <a:p>
            <a:r>
              <a:rPr lang="en-US" sz="3600" dirty="0"/>
              <a:t>www.vspu.ru</a:t>
            </a:r>
          </a:p>
          <a:p>
            <a:r>
              <a:rPr lang="en-US" sz="3600" dirty="0"/>
              <a:t>vspu.ru</a:t>
            </a:r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4070051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Домены верхнего уровня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003232" cy="4983162"/>
          </a:xfrm>
        </p:spPr>
        <p:txBody>
          <a:bodyPr>
            <a:normAutofit lnSpcReduction="10000"/>
          </a:bodyPr>
          <a:lstStyle/>
          <a:p>
            <a:r>
              <a:rPr lang="ru-RU" sz="3600" dirty="0"/>
              <a:t>Общие домены</a:t>
            </a:r>
            <a:r>
              <a:rPr lang="en-US" sz="3600" dirty="0"/>
              <a:t> </a:t>
            </a:r>
          </a:p>
          <a:p>
            <a:pPr lvl="1"/>
            <a:r>
              <a:rPr lang="nl-NL" sz="3400" dirty="0"/>
              <a:t>com, edu, net, org, biz, info, name, pro</a:t>
            </a:r>
            <a:r>
              <a:rPr lang="ru-RU" sz="3400" dirty="0"/>
              <a:t> и др.</a:t>
            </a:r>
          </a:p>
          <a:p>
            <a:r>
              <a:rPr lang="ru-RU" sz="3600" dirty="0"/>
              <a:t>Национальные домены </a:t>
            </a:r>
            <a:endParaRPr lang="en-US" sz="3600" dirty="0"/>
          </a:p>
          <a:p>
            <a:pPr lvl="1"/>
            <a:r>
              <a:rPr lang="en-US" sz="3400" dirty="0"/>
              <a:t>am, </a:t>
            </a:r>
            <a:r>
              <a:rPr lang="en-US" sz="3400" dirty="0" err="1"/>
              <a:t>az</a:t>
            </a:r>
            <a:r>
              <a:rPr lang="en-US" sz="3400" dirty="0"/>
              <a:t>, </a:t>
            </a:r>
            <a:r>
              <a:rPr lang="en-US" sz="3400" dirty="0" err="1"/>
              <a:t>br</a:t>
            </a:r>
            <a:r>
              <a:rPr lang="en-US" sz="3400" dirty="0"/>
              <a:t>, by, </a:t>
            </a:r>
            <a:r>
              <a:rPr lang="en-US" sz="3400" dirty="0" err="1"/>
              <a:t>cn</a:t>
            </a:r>
            <a:r>
              <a:rPr lang="en-US" sz="3400" dirty="0"/>
              <a:t>, </a:t>
            </a:r>
            <a:r>
              <a:rPr lang="en-US" sz="3400" dirty="0" err="1"/>
              <a:t>ge</a:t>
            </a:r>
            <a:r>
              <a:rPr lang="en-US" sz="3400" dirty="0"/>
              <a:t>, </a:t>
            </a:r>
            <a:r>
              <a:rPr lang="en-US" sz="3400" dirty="0" err="1"/>
              <a:t>il</a:t>
            </a:r>
            <a:r>
              <a:rPr lang="en-US" sz="3400" dirty="0"/>
              <a:t>, </a:t>
            </a:r>
            <a:r>
              <a:rPr lang="en-US" sz="3400" dirty="0" err="1"/>
              <a:t>kz</a:t>
            </a:r>
            <a:r>
              <a:rPr lang="en-US" sz="3400" dirty="0"/>
              <a:t>, lv, </a:t>
            </a:r>
            <a:r>
              <a:rPr lang="en-US" sz="3400" dirty="0" err="1"/>
              <a:t>ru</a:t>
            </a:r>
            <a:r>
              <a:rPr lang="en-US" sz="3400" dirty="0"/>
              <a:t>, </a:t>
            </a:r>
            <a:r>
              <a:rPr lang="en-US" sz="3400" dirty="0" err="1"/>
              <a:t>su</a:t>
            </a:r>
            <a:r>
              <a:rPr lang="en-US" sz="3400" dirty="0"/>
              <a:t>, </a:t>
            </a:r>
            <a:r>
              <a:rPr lang="en-US" sz="3400" dirty="0" err="1"/>
              <a:t>ua</a:t>
            </a:r>
            <a:r>
              <a:rPr lang="en-US" sz="3400" dirty="0"/>
              <a:t>, </a:t>
            </a:r>
            <a:r>
              <a:rPr lang="en-US" sz="3400" dirty="0" err="1"/>
              <a:t>uk</a:t>
            </a:r>
            <a:r>
              <a:rPr lang="en-US" sz="3400" dirty="0"/>
              <a:t>, us, </a:t>
            </a:r>
            <a:r>
              <a:rPr lang="en-US" sz="3400" dirty="0" err="1"/>
              <a:t>uz</a:t>
            </a:r>
            <a:r>
              <a:rPr lang="en-US" sz="3400" dirty="0"/>
              <a:t> </a:t>
            </a:r>
            <a:r>
              <a:rPr lang="ru-RU" sz="3400" dirty="0"/>
              <a:t>и др.</a:t>
            </a:r>
          </a:p>
          <a:p>
            <a:pPr lvl="1"/>
            <a:r>
              <a:rPr lang="ru-RU" sz="3400" dirty="0" err="1"/>
              <a:t>рф</a:t>
            </a:r>
            <a:r>
              <a:rPr lang="ru-RU" sz="3400" dirty="0"/>
              <a:t>, бел, укр</a:t>
            </a:r>
            <a:r>
              <a:rPr lang="en-US" altLang="ko-KR" sz="3400" dirty="0"/>
              <a:t>, </a:t>
            </a:r>
            <a:r>
              <a:rPr lang="ka-GE" sz="3400" dirty="0"/>
              <a:t>გე, </a:t>
            </a:r>
            <a:r>
              <a:rPr lang="hy-AM" sz="3400" dirty="0"/>
              <a:t>Հայ</a:t>
            </a:r>
            <a:r>
              <a:rPr lang="ru-RU" sz="3400" dirty="0"/>
              <a:t>, </a:t>
            </a:r>
            <a:r>
              <a:rPr lang="si-LK" sz="3400" dirty="0"/>
              <a:t>ලංකා, </a:t>
            </a:r>
            <a:r>
              <a:rPr lang="ja-JP" altLang="en-US" sz="3400" dirty="0"/>
              <a:t>中国 </a:t>
            </a:r>
            <a:r>
              <a:rPr lang="en-US" altLang="ja-JP" sz="3400" dirty="0"/>
              <a:t>.</a:t>
            </a:r>
            <a:r>
              <a:rPr lang="ja-JP" altLang="en-US" sz="3400" dirty="0"/>
              <a:t>中國 </a:t>
            </a:r>
            <a:r>
              <a:rPr lang="en-US" altLang="ja-JP" sz="3400" dirty="0"/>
              <a:t>.</a:t>
            </a:r>
            <a:r>
              <a:rPr lang="ja-JP" altLang="en-US" sz="3400" dirty="0"/>
              <a:t>公司 </a:t>
            </a:r>
            <a:r>
              <a:rPr lang="en-US" altLang="ja-JP" sz="3400" dirty="0"/>
              <a:t>.</a:t>
            </a:r>
            <a:r>
              <a:rPr lang="ja-JP" altLang="en-US" sz="3400" dirty="0"/>
              <a:t>网络</a:t>
            </a:r>
            <a:r>
              <a:rPr lang="en-US" altLang="ja-JP" sz="3400" dirty="0"/>
              <a:t>, </a:t>
            </a:r>
            <a:r>
              <a:rPr lang="ja-JP" altLang="en-US" sz="3400" dirty="0"/>
              <a:t>台湾</a:t>
            </a:r>
            <a:r>
              <a:rPr lang="en-US" altLang="ja-JP" sz="3400" dirty="0"/>
              <a:t>, </a:t>
            </a:r>
            <a:r>
              <a:rPr lang="ja-JP" altLang="en-US" sz="3400" dirty="0"/>
              <a:t>新加坡</a:t>
            </a:r>
            <a:r>
              <a:rPr lang="en-US" altLang="ja-JP" sz="3400" dirty="0"/>
              <a:t>, </a:t>
            </a:r>
            <a:r>
              <a:rPr lang="ko-KR" altLang="en-US" sz="3400" dirty="0"/>
              <a:t>한국</a:t>
            </a:r>
            <a:r>
              <a:rPr lang="hy-AM" sz="3400" dirty="0"/>
              <a:t>, </a:t>
            </a:r>
            <a:r>
              <a:rPr lang="ar-AE" sz="3400" dirty="0"/>
              <a:t>مصر, السعودية</a:t>
            </a:r>
            <a:r>
              <a:rPr lang="ru-RU" sz="3400" dirty="0"/>
              <a:t> и др.</a:t>
            </a:r>
            <a:endParaRPr lang="en-US" sz="3400" dirty="0"/>
          </a:p>
          <a:p>
            <a:pPr marL="411480" lvl="1" indent="0">
              <a:buNone/>
            </a:pPr>
            <a:endParaRPr lang="ru-RU" sz="3400" dirty="0"/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196108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6B5D07-9896-4C56-B3BC-0B1B17E372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6106690"/>
          </a:xfrm>
        </p:spPr>
        <p:txBody>
          <a:bodyPr/>
          <a:lstStyle/>
          <a:p>
            <a:pPr algn="ctr"/>
            <a:r>
              <a:rPr lang="ru-RU" dirty="0"/>
              <a:t>Локальные </a:t>
            </a:r>
            <a:br>
              <a:rPr lang="ru-RU" dirty="0"/>
            </a:br>
            <a:r>
              <a:rPr lang="ru-RU" dirty="0"/>
              <a:t>компьютерные сети</a:t>
            </a:r>
          </a:p>
        </p:txBody>
      </p:sp>
    </p:spTree>
    <p:extLst>
      <p:ext uri="{BB962C8B-B14F-4D97-AF65-F5344CB8AC3E}">
        <p14:creationId xmlns:p14="http://schemas.microsoft.com/office/powerpoint/2010/main" val="188708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Локальные сети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003232" cy="4983162"/>
          </a:xfrm>
        </p:spPr>
        <p:txBody>
          <a:bodyPr>
            <a:normAutofit/>
          </a:bodyPr>
          <a:lstStyle/>
          <a:p>
            <a:r>
              <a:rPr lang="en-US" sz="4000" dirty="0"/>
              <a:t>Ethernet </a:t>
            </a:r>
            <a:r>
              <a:rPr lang="ru-RU" sz="4000" dirty="0"/>
              <a:t>и </a:t>
            </a:r>
            <a:r>
              <a:rPr lang="en-US" sz="4000" dirty="0"/>
              <a:t>Wi-Fi</a:t>
            </a:r>
          </a:p>
          <a:p>
            <a:r>
              <a:rPr lang="ru-RU" sz="4000" dirty="0"/>
              <a:t>Технологии </a:t>
            </a:r>
            <a:r>
              <a:rPr lang="en-US" sz="4000" dirty="0"/>
              <a:t>Windows</a:t>
            </a:r>
            <a:endParaRPr lang="ru-RU" sz="4000" dirty="0"/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565282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Ethernet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003232" cy="4983162"/>
          </a:xfrm>
        </p:spPr>
        <p:txBody>
          <a:bodyPr>
            <a:normAutofit/>
          </a:bodyPr>
          <a:lstStyle/>
          <a:p>
            <a:r>
              <a:rPr lang="ru-RU" sz="4000" dirty="0"/>
              <a:t>Кабельные сети – «витая пара»</a:t>
            </a:r>
          </a:p>
          <a:p>
            <a:r>
              <a:rPr lang="ru-RU" sz="4000" dirty="0"/>
              <a:t>Стандартная скорость – 1000 Мбит/с (1 Гбит/с)</a:t>
            </a:r>
          </a:p>
          <a:p>
            <a:r>
              <a:rPr lang="ru-RU" sz="4000" dirty="0"/>
              <a:t>100 метров</a:t>
            </a:r>
          </a:p>
          <a:p>
            <a:r>
              <a:rPr lang="ru-RU" sz="4000" dirty="0"/>
              <a:t>Коммутатор</a:t>
            </a:r>
          </a:p>
          <a:p>
            <a:endParaRPr lang="ru-RU" sz="3600" dirty="0"/>
          </a:p>
        </p:txBody>
      </p:sp>
      <p:pic>
        <p:nvPicPr>
          <p:cNvPr id="5" name="Picture 4" descr="http://www.npblog.com.ua/images/stories/mereja.gif">
            <a:extLst>
              <a:ext uri="{FF2B5EF4-FFF2-40B4-BE49-F238E27FC236}">
                <a16:creationId xmlns:a16="http://schemas.microsoft.com/office/drawing/2014/main" id="{89638DD1-49C1-40F0-AB24-EB2C08952B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656300"/>
            <a:ext cx="3528392" cy="2927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6790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://market-krsk.ru/components/com_virtuemart/shop_image/product/NETLAN_UTP_4_____4b7b9e40d8f8e.jpg">
            <a:extLst>
              <a:ext uri="{FF2B5EF4-FFF2-40B4-BE49-F238E27FC236}">
                <a16:creationId xmlns:a16="http://schemas.microsoft.com/office/drawing/2014/main" id="{3B9B1A67-48D1-47EE-BD09-253AEBF748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925252" y="980728"/>
            <a:ext cx="6683896" cy="1821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Ethernet</a:t>
            </a:r>
            <a:endParaRPr lang="ru-RU" sz="4000" dirty="0"/>
          </a:p>
        </p:txBody>
      </p:sp>
      <p:pic>
        <p:nvPicPr>
          <p:cNvPr id="8" name="Picture 26" descr="http://www.1a.lv/images/products/000039/27271_xl.jpg">
            <a:extLst>
              <a:ext uri="{FF2B5EF4-FFF2-40B4-BE49-F238E27FC236}">
                <a16:creationId xmlns:a16="http://schemas.microsoft.com/office/drawing/2014/main" id="{F3661D88-4612-4BB8-844F-DA5163729C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785390"/>
            <a:ext cx="4032448" cy="1681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ages.slanet.by/%7Esrc4459032_2/SETEVOJ_KABEL_RJ-45_VITAYa_PARA_UTP_5e_OBZhIM_RJ-45.jpg">
            <a:extLst>
              <a:ext uri="{FF2B5EF4-FFF2-40B4-BE49-F238E27FC236}">
                <a16:creationId xmlns:a16="http://schemas.microsoft.com/office/drawing/2014/main" id="{C89971C7-CE50-43C0-A5FA-BA07CC6B2D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429000"/>
            <a:ext cx="2394960" cy="220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727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Оптоволокно в сетях </a:t>
            </a:r>
            <a:r>
              <a:rPr lang="en-US" sz="4000" dirty="0"/>
              <a:t>Ethernet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003232" cy="4800600"/>
          </a:xfrm>
        </p:spPr>
        <p:txBody>
          <a:bodyPr>
            <a:normAutofit/>
          </a:bodyPr>
          <a:lstStyle/>
          <a:p>
            <a:r>
              <a:rPr lang="ru-RU" sz="3600" dirty="0"/>
              <a:t>Высокая скорость передачи (1-10 Гб/с) и большие расстояния (2-50 км)</a:t>
            </a:r>
          </a:p>
          <a:p>
            <a:r>
              <a:rPr lang="ru-RU" sz="3600" dirty="0"/>
              <a:t>Высокая стоимость и сложность монтажа</a:t>
            </a:r>
          </a:p>
          <a:p>
            <a:r>
              <a:rPr lang="ru-RU" sz="3600" dirty="0"/>
              <a:t>Магистральные каналы локальных сетей, сопряжение локальной сети и внешнего канала в сеть Интернет</a:t>
            </a:r>
          </a:p>
          <a:p>
            <a:endParaRPr lang="ru-RU" sz="3800" dirty="0"/>
          </a:p>
          <a:p>
            <a:pPr marL="411480" lvl="1" indent="0">
              <a:buNone/>
            </a:pPr>
            <a:endParaRPr lang="ru-RU" sz="3400" dirty="0"/>
          </a:p>
        </p:txBody>
      </p:sp>
    </p:spTree>
    <p:extLst>
      <p:ext uri="{BB962C8B-B14F-4D97-AF65-F5344CB8AC3E}">
        <p14:creationId xmlns:p14="http://schemas.microsoft.com/office/powerpoint/2010/main" val="1210824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Оптоволокно в сетях </a:t>
            </a:r>
            <a:r>
              <a:rPr lang="en-US" sz="4000" dirty="0"/>
              <a:t>Ethernet</a:t>
            </a:r>
            <a:endParaRPr lang="ru-RU" sz="4000" dirty="0"/>
          </a:p>
        </p:txBody>
      </p:sp>
      <p:pic>
        <p:nvPicPr>
          <p:cNvPr id="13318" name="Picture 6" descr="File:Optical fiber cabl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676" y="1484784"/>
            <a:ext cx="5428195" cy="2247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http://www.tecratools.com/media/productImages/3557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5579" y="3764644"/>
            <a:ext cx="252028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http://webpage.pace.edu/ms16182p/networking/fiber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676" y="4077072"/>
            <a:ext cx="2520280" cy="2520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8166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Беспроводные локальные сети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003232" cy="4800600"/>
          </a:xfrm>
        </p:spPr>
        <p:txBody>
          <a:bodyPr>
            <a:normAutofit/>
          </a:bodyPr>
          <a:lstStyle/>
          <a:p>
            <a:r>
              <a:rPr lang="en-US" sz="3400" dirty="0"/>
              <a:t>WLAN</a:t>
            </a:r>
            <a:r>
              <a:rPr lang="ru-RU" sz="3400" dirty="0"/>
              <a:t> – </a:t>
            </a:r>
            <a:r>
              <a:rPr lang="en-US" sz="3400" dirty="0"/>
              <a:t>Wireless</a:t>
            </a:r>
            <a:r>
              <a:rPr lang="ru-RU" sz="3400" dirty="0"/>
              <a:t> </a:t>
            </a:r>
            <a:r>
              <a:rPr lang="en-US" sz="3400" dirty="0"/>
              <a:t>LAN</a:t>
            </a:r>
            <a:endParaRPr lang="ru-RU" sz="3400" dirty="0"/>
          </a:p>
          <a:p>
            <a:r>
              <a:rPr lang="ru-RU" sz="3400" dirty="0"/>
              <a:t>Среда передачи – радиоэфир</a:t>
            </a:r>
          </a:p>
          <a:p>
            <a:r>
              <a:rPr lang="en-US" sz="3400" dirty="0"/>
              <a:t>Wi-Fi</a:t>
            </a:r>
            <a:r>
              <a:rPr lang="ru-RU" sz="3400" dirty="0"/>
              <a:t> </a:t>
            </a:r>
            <a:r>
              <a:rPr lang="en-US" sz="3400" dirty="0"/>
              <a:t>– </a:t>
            </a:r>
            <a:r>
              <a:rPr lang="ru-RU" sz="3400" dirty="0"/>
              <a:t>стандарт</a:t>
            </a:r>
            <a:r>
              <a:rPr lang="en-US" sz="3400" dirty="0"/>
              <a:t> IEEE 802.11</a:t>
            </a:r>
            <a:endParaRPr lang="ru-RU" sz="3400" dirty="0"/>
          </a:p>
        </p:txBody>
      </p:sp>
      <p:pic>
        <p:nvPicPr>
          <p:cNvPr id="1026" name="Picture 2" descr="File:11wifi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83" y="3813225"/>
            <a:ext cx="3816424" cy="2447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666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Достоинства </a:t>
            </a:r>
            <a:r>
              <a:rPr lang="en-US" sz="4000" dirty="0"/>
              <a:t>WLAN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003232" cy="4800600"/>
          </a:xfrm>
        </p:spPr>
        <p:txBody>
          <a:bodyPr>
            <a:normAutofit/>
          </a:bodyPr>
          <a:lstStyle/>
          <a:p>
            <a:r>
              <a:rPr lang="ru-RU" sz="3400" dirty="0"/>
              <a:t>Мобильность пользователей</a:t>
            </a:r>
          </a:p>
          <a:p>
            <a:r>
              <a:rPr lang="ru-RU" sz="3400" dirty="0"/>
              <a:t>Простота подключения пользовательских устройств</a:t>
            </a:r>
          </a:p>
          <a:p>
            <a:r>
              <a:rPr lang="ru-RU" sz="3400" dirty="0"/>
              <a:t>Отсутствие необходимости монтажа кабельной системы</a:t>
            </a:r>
          </a:p>
          <a:p>
            <a:r>
              <a:rPr lang="ru-RU" sz="3400" dirty="0"/>
              <a:t>Возможность создания временных сетей</a:t>
            </a:r>
          </a:p>
        </p:txBody>
      </p:sp>
    </p:spTree>
    <p:extLst>
      <p:ext uri="{BB962C8B-B14F-4D97-AF65-F5344CB8AC3E}">
        <p14:creationId xmlns:p14="http://schemas.microsoft.com/office/powerpoint/2010/main" val="211870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Недостатки </a:t>
            </a:r>
            <a:r>
              <a:rPr lang="en-US" sz="4000" dirty="0"/>
              <a:t>WLAN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003232" cy="4800600"/>
          </a:xfrm>
        </p:spPr>
        <p:txBody>
          <a:bodyPr>
            <a:normAutofit fontScale="92500"/>
          </a:bodyPr>
          <a:lstStyle/>
          <a:p>
            <a:r>
              <a:rPr lang="ru-RU" sz="3400" dirty="0"/>
              <a:t>Низкая скорость и стабильность (по сравнению с проводными сетями аналогичных поколений)</a:t>
            </a:r>
          </a:p>
          <a:p>
            <a:r>
              <a:rPr lang="ru-RU" sz="3400" dirty="0"/>
              <a:t>Высокая уязвимость (радиоэфир открыт для всех)</a:t>
            </a:r>
          </a:p>
          <a:p>
            <a:r>
              <a:rPr lang="ru-RU" sz="3400" dirty="0"/>
              <a:t>Низкая предсказуемость распространения сигнала (неопределенность зоны покрытия)</a:t>
            </a:r>
          </a:p>
          <a:p>
            <a:r>
              <a:rPr lang="ru-RU" sz="3400" dirty="0"/>
              <a:t>Создание помех другим устройствам и сетям передачи данных</a:t>
            </a:r>
          </a:p>
          <a:p>
            <a:endParaRPr lang="ru-RU" sz="3400" dirty="0"/>
          </a:p>
        </p:txBody>
      </p:sp>
    </p:spTree>
    <p:extLst>
      <p:ext uri="{BB962C8B-B14F-4D97-AF65-F5344CB8AC3E}">
        <p14:creationId xmlns:p14="http://schemas.microsoft.com/office/powerpoint/2010/main" val="833088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 descr="http://www.kupitut.kz/published/publicdata/ONSKZKMG/attachments/SC/products_pictures/p272241_908216_dap_2590_tochka_dostupa_d_link_airpremier_n_dap_25_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57" t="-2" r="18667" b="22"/>
          <a:stretch/>
        </p:blipFill>
        <p:spPr bwMode="auto">
          <a:xfrm>
            <a:off x="15156" y="1844824"/>
            <a:ext cx="3024000" cy="48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ahu.ru/pictures/i/282/i2282/90438_v01_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140968"/>
            <a:ext cx="3309024" cy="3066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onestop.ro/images/products/zoom/Access-point-3COM-3CRWE454G75-ME_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787" y="548680"/>
            <a:ext cx="3202757" cy="3202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474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http://img.board.com.ua/a/1042861212/wm/1-novyij-wi-fi-marshrutizator-dlink-dir-3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789040"/>
            <a:ext cx="4104455" cy="2517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dako-pc.com/images/photo/review/200838_DWL-G700AP_D-Link_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5416" y="1700808"/>
            <a:ext cx="3960440" cy="2548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</p:spPr>
        <p:txBody>
          <a:bodyPr/>
          <a:lstStyle/>
          <a:p>
            <a:r>
              <a:rPr lang="ru-RU" sz="4000" dirty="0"/>
              <a:t>Точка доступа и беспроводной маршрутизатор</a:t>
            </a:r>
          </a:p>
        </p:txBody>
      </p:sp>
    </p:spTree>
    <p:extLst>
      <p:ext uri="{BB962C8B-B14F-4D97-AF65-F5344CB8AC3E}">
        <p14:creationId xmlns:p14="http://schemas.microsoft.com/office/powerpoint/2010/main" val="535595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Аутентификация в сетях </a:t>
            </a:r>
            <a:r>
              <a:rPr lang="en-US" sz="4000" dirty="0"/>
              <a:t>Wi-Fi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715200" cy="5069160"/>
          </a:xfrm>
        </p:spPr>
        <p:txBody>
          <a:bodyPr>
            <a:normAutofit/>
          </a:bodyPr>
          <a:lstStyle/>
          <a:p>
            <a:r>
              <a:rPr lang="ru-RU" sz="3600" dirty="0"/>
              <a:t>Открытая – без пароля (ключа)</a:t>
            </a:r>
          </a:p>
          <a:p>
            <a:r>
              <a:rPr lang="ru-RU" sz="3600" dirty="0"/>
              <a:t>Аутентификация с общим ключом</a:t>
            </a:r>
          </a:p>
          <a:p>
            <a:pPr lvl="1"/>
            <a:r>
              <a:rPr lang="en-US" sz="3200" dirty="0"/>
              <a:t>WEP</a:t>
            </a:r>
          </a:p>
          <a:p>
            <a:pPr lvl="1"/>
            <a:r>
              <a:rPr lang="en-US" sz="3200" dirty="0"/>
              <a:t>WPA </a:t>
            </a:r>
            <a:r>
              <a:rPr lang="ru-RU" sz="3200" dirty="0"/>
              <a:t>и </a:t>
            </a:r>
            <a:r>
              <a:rPr lang="en-US" sz="3200" dirty="0"/>
              <a:t>WPA2</a:t>
            </a:r>
            <a:endParaRPr lang="ru-RU" sz="3200" dirty="0"/>
          </a:p>
          <a:p>
            <a:r>
              <a:rPr lang="ru-RU" sz="3600" dirty="0"/>
              <a:t>При использовании ключа также осуществляется </a:t>
            </a:r>
            <a:r>
              <a:rPr lang="ru-RU" sz="3600" b="1" dirty="0"/>
              <a:t>шифрование</a:t>
            </a:r>
            <a:r>
              <a:rPr lang="ru-RU" sz="3600" dirty="0"/>
              <a:t> трафика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86634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6B5D07-9896-4C56-B3BC-0B1B17E372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6106690"/>
          </a:xfrm>
        </p:spPr>
        <p:txBody>
          <a:bodyPr/>
          <a:lstStyle/>
          <a:p>
            <a:pPr algn="ctr"/>
            <a:r>
              <a:rPr lang="ru-RU" dirty="0"/>
              <a:t>Технологии </a:t>
            </a:r>
            <a:r>
              <a:rPr lang="en-US" dirty="0"/>
              <a:t>Windows </a:t>
            </a:r>
            <a:r>
              <a:rPr lang="ru-RU" dirty="0"/>
              <a:t>в локальных сетях</a:t>
            </a:r>
          </a:p>
        </p:txBody>
      </p:sp>
    </p:spTree>
    <p:extLst>
      <p:ext uri="{BB962C8B-B14F-4D97-AF65-F5344CB8AC3E}">
        <p14:creationId xmlns:p14="http://schemas.microsoft.com/office/powerpoint/2010/main" val="43986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570186"/>
          </a:xfrm>
        </p:spPr>
        <p:txBody>
          <a:bodyPr/>
          <a:lstStyle/>
          <a:p>
            <a:r>
              <a:rPr lang="ru-RU" sz="4000" dirty="0"/>
              <a:t>Технологии </a:t>
            </a:r>
            <a:r>
              <a:rPr lang="en-US" sz="4000" dirty="0"/>
              <a:t>Windows</a:t>
            </a:r>
            <a:r>
              <a:rPr lang="ru-RU" sz="4000" dirty="0"/>
              <a:t> в локальных сетях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060848"/>
            <a:ext cx="8003232" cy="4339952"/>
          </a:xfrm>
        </p:spPr>
        <p:txBody>
          <a:bodyPr>
            <a:normAutofit/>
          </a:bodyPr>
          <a:lstStyle/>
          <a:p>
            <a:r>
              <a:rPr lang="ru-RU" sz="4000" dirty="0"/>
              <a:t>Штатная возможность с 1992 г.</a:t>
            </a:r>
          </a:p>
          <a:p>
            <a:r>
              <a:rPr lang="ru-RU" sz="4000" dirty="0"/>
              <a:t>Сети разного масштаба</a:t>
            </a:r>
          </a:p>
          <a:p>
            <a:r>
              <a:rPr lang="ru-RU" sz="4000" dirty="0"/>
              <a:t>Интеграция с Интернетом</a:t>
            </a:r>
          </a:p>
          <a:p>
            <a:endParaRPr lang="ru-RU" sz="3600" dirty="0"/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511124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570186"/>
          </a:xfrm>
        </p:spPr>
        <p:txBody>
          <a:bodyPr/>
          <a:lstStyle/>
          <a:p>
            <a:r>
              <a:rPr lang="ru-RU" sz="4000" dirty="0"/>
              <a:t>Технологии </a:t>
            </a:r>
            <a:r>
              <a:rPr lang="en-US" sz="4000" dirty="0"/>
              <a:t>Windows</a:t>
            </a:r>
            <a:r>
              <a:rPr lang="ru-RU" sz="4000" dirty="0"/>
              <a:t> в локальных сетях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060848"/>
            <a:ext cx="8003232" cy="4339952"/>
          </a:xfrm>
        </p:spPr>
        <p:txBody>
          <a:bodyPr>
            <a:normAutofit/>
          </a:bodyPr>
          <a:lstStyle/>
          <a:p>
            <a:r>
              <a:rPr lang="ru-RU" sz="3600" dirty="0"/>
              <a:t>Рабочая группа</a:t>
            </a:r>
          </a:p>
          <a:p>
            <a:r>
              <a:rPr lang="ru-RU" sz="3600" dirty="0"/>
              <a:t>Домен </a:t>
            </a:r>
            <a:r>
              <a:rPr lang="en-US" sz="3600" dirty="0"/>
              <a:t>Windows</a:t>
            </a:r>
            <a:endParaRPr lang="ru-RU" sz="3600" dirty="0"/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458251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Рабочая группа</a:t>
            </a:r>
          </a:p>
        </p:txBody>
      </p:sp>
      <p:cxnSp>
        <p:nvCxnSpPr>
          <p:cNvPr id="40" name="Прямая соединительная линия 39"/>
          <p:cNvCxnSpPr>
            <a:stCxn id="34" idx="1"/>
          </p:cNvCxnSpPr>
          <p:nvPr/>
        </p:nvCxnSpPr>
        <p:spPr>
          <a:xfrm flipH="1" flipV="1">
            <a:off x="3594256" y="5299773"/>
            <a:ext cx="653708" cy="825537"/>
          </a:xfrm>
          <a:prstGeom prst="lin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42" name="Объект 2"/>
          <p:cNvSpPr txBox="1">
            <a:spLocks/>
          </p:cNvSpPr>
          <p:nvPr/>
        </p:nvSpPr>
        <p:spPr>
          <a:xfrm>
            <a:off x="348183" y="1396487"/>
            <a:ext cx="8003232" cy="49160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200" dirty="0"/>
              <a:t>Все компьютеры равноправны</a:t>
            </a:r>
          </a:p>
          <a:p>
            <a:r>
              <a:rPr lang="ru-RU" sz="3200" dirty="0"/>
              <a:t>Нет общей базы пользователей</a:t>
            </a:r>
          </a:p>
        </p:txBody>
      </p:sp>
      <p:grpSp>
        <p:nvGrpSpPr>
          <p:cNvPr id="52" name="Группа 51"/>
          <p:cNvGrpSpPr/>
          <p:nvPr/>
        </p:nvGrpSpPr>
        <p:grpSpPr>
          <a:xfrm>
            <a:off x="1470632" y="3071567"/>
            <a:ext cx="5687479" cy="3299594"/>
            <a:chOff x="1470632" y="3071567"/>
            <a:chExt cx="5687479" cy="3299594"/>
          </a:xfrm>
        </p:grpSpPr>
        <p:grpSp>
          <p:nvGrpSpPr>
            <p:cNvPr id="9" name="Группа 8"/>
            <p:cNvGrpSpPr/>
            <p:nvPr/>
          </p:nvGrpSpPr>
          <p:grpSpPr>
            <a:xfrm>
              <a:off x="1470632" y="3348566"/>
              <a:ext cx="1150974" cy="1942475"/>
              <a:chOff x="1332434" y="3430741"/>
              <a:chExt cx="792088" cy="1942475"/>
            </a:xfrm>
          </p:grpSpPr>
          <p:grpSp>
            <p:nvGrpSpPr>
              <p:cNvPr id="7" name="Группа 6"/>
              <p:cNvGrpSpPr/>
              <p:nvPr/>
            </p:nvGrpSpPr>
            <p:grpSpPr>
              <a:xfrm>
                <a:off x="1332434" y="4077072"/>
                <a:ext cx="792088" cy="1296144"/>
                <a:chOff x="1482949" y="3501008"/>
                <a:chExt cx="792088" cy="1296144"/>
              </a:xfrm>
            </p:grpSpPr>
            <p:sp>
              <p:nvSpPr>
                <p:cNvPr id="4" name="Прямоугольник 3"/>
                <p:cNvSpPr/>
                <p:nvPr/>
              </p:nvSpPr>
              <p:spPr>
                <a:xfrm>
                  <a:off x="1482949" y="3501008"/>
                  <a:ext cx="792088" cy="1296144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6" name="TextBox 5"/>
                <p:cNvSpPr txBox="1"/>
                <p:nvPr/>
              </p:nvSpPr>
              <p:spPr>
                <a:xfrm>
                  <a:off x="1483625" y="3503247"/>
                  <a:ext cx="790618" cy="323165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ru-RU"/>
                  </a:defPPr>
                  <a:lvl1pPr algn="ctr">
                    <a:defRPr>
                      <a:solidFill>
                        <a:schemeClr val="lt1"/>
                      </a:solidFill>
                    </a:defRPr>
                  </a:lvl1pPr>
                  <a:lvl2pPr>
                    <a:defRPr>
                      <a:solidFill>
                        <a:schemeClr val="lt1"/>
                      </a:solidFill>
                    </a:defRPr>
                  </a:lvl2pPr>
                  <a:lvl3pPr>
                    <a:defRPr>
                      <a:solidFill>
                        <a:schemeClr val="lt1"/>
                      </a:solidFill>
                    </a:defRPr>
                  </a:lvl3pPr>
                  <a:lvl4pPr>
                    <a:defRPr>
                      <a:solidFill>
                        <a:schemeClr val="lt1"/>
                      </a:solidFill>
                    </a:defRPr>
                  </a:lvl4pPr>
                  <a:lvl5pPr>
                    <a:defRPr>
                      <a:solidFill>
                        <a:schemeClr val="lt1"/>
                      </a:solidFill>
                    </a:defRPr>
                  </a:lvl5pPr>
                  <a:lvl6pPr>
                    <a:defRPr>
                      <a:solidFill>
                        <a:schemeClr val="lt1"/>
                      </a:solidFill>
                    </a:defRPr>
                  </a:lvl6pPr>
                  <a:lvl7pPr>
                    <a:defRPr>
                      <a:solidFill>
                        <a:schemeClr val="lt1"/>
                      </a:solidFill>
                    </a:defRPr>
                  </a:lvl7pPr>
                  <a:lvl8pPr>
                    <a:defRPr>
                      <a:solidFill>
                        <a:schemeClr val="lt1"/>
                      </a:solidFill>
                    </a:defRPr>
                  </a:lvl8pPr>
                  <a:lvl9pPr>
                    <a:defRPr>
                      <a:solidFill>
                        <a:schemeClr val="lt1"/>
                      </a:solidFill>
                    </a:defRPr>
                  </a:lvl9pPr>
                </a:lstStyle>
                <a:p>
                  <a:r>
                    <a:rPr lang="en-US" sz="1600" b="1" dirty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rPr>
                    <a:t>KROSH</a:t>
                  </a:r>
                  <a:endParaRPr lang="ru-RU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</a:endParaRPr>
                </a:p>
              </p:txBody>
            </p:sp>
          </p:grpSp>
          <p:sp>
            <p:nvSpPr>
              <p:cNvPr id="8" name="TextBox 7"/>
              <p:cNvSpPr txBox="1"/>
              <p:nvPr/>
            </p:nvSpPr>
            <p:spPr>
              <a:xfrm>
                <a:off x="1332434" y="3430741"/>
                <a:ext cx="79208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/>
                  <a:t>Denis</a:t>
                </a:r>
              </a:p>
              <a:p>
                <a:pPr algn="ctr"/>
                <a:r>
                  <a:rPr lang="en-US" dirty="0"/>
                  <a:t>Oleg</a:t>
                </a:r>
                <a:endParaRPr lang="ru-RU" dirty="0"/>
              </a:p>
            </p:txBody>
          </p:sp>
        </p:grpSp>
        <p:grpSp>
          <p:nvGrpSpPr>
            <p:cNvPr id="10" name="Группа 9"/>
            <p:cNvGrpSpPr/>
            <p:nvPr/>
          </p:nvGrpSpPr>
          <p:grpSpPr>
            <a:xfrm>
              <a:off x="3054736" y="3346825"/>
              <a:ext cx="1079038" cy="1942475"/>
              <a:chOff x="1332434" y="3430741"/>
              <a:chExt cx="792088" cy="1942475"/>
            </a:xfrm>
          </p:grpSpPr>
          <p:grpSp>
            <p:nvGrpSpPr>
              <p:cNvPr id="11" name="Группа 10"/>
              <p:cNvGrpSpPr/>
              <p:nvPr/>
            </p:nvGrpSpPr>
            <p:grpSpPr>
              <a:xfrm>
                <a:off x="1332434" y="4077072"/>
                <a:ext cx="792088" cy="1296144"/>
                <a:chOff x="1482949" y="3501008"/>
                <a:chExt cx="792088" cy="1296144"/>
              </a:xfrm>
            </p:grpSpPr>
            <p:sp>
              <p:nvSpPr>
                <p:cNvPr id="13" name="Прямоугольник 12"/>
                <p:cNvSpPr/>
                <p:nvPr/>
              </p:nvSpPr>
              <p:spPr>
                <a:xfrm>
                  <a:off x="1482949" y="3501008"/>
                  <a:ext cx="792088" cy="1296144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4" name="TextBox 13"/>
                <p:cNvSpPr txBox="1"/>
                <p:nvPr/>
              </p:nvSpPr>
              <p:spPr>
                <a:xfrm>
                  <a:off x="1484996" y="3503247"/>
                  <a:ext cx="789247" cy="323165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ru-RU"/>
                  </a:defPPr>
                  <a:lvl1pPr algn="ctr">
                    <a:defRPr>
                      <a:solidFill>
                        <a:schemeClr val="lt1"/>
                      </a:solidFill>
                    </a:defRPr>
                  </a:lvl1pPr>
                  <a:lvl2pPr>
                    <a:defRPr>
                      <a:solidFill>
                        <a:schemeClr val="lt1"/>
                      </a:solidFill>
                    </a:defRPr>
                  </a:lvl2pPr>
                  <a:lvl3pPr>
                    <a:defRPr>
                      <a:solidFill>
                        <a:schemeClr val="lt1"/>
                      </a:solidFill>
                    </a:defRPr>
                  </a:lvl3pPr>
                  <a:lvl4pPr>
                    <a:defRPr>
                      <a:solidFill>
                        <a:schemeClr val="lt1"/>
                      </a:solidFill>
                    </a:defRPr>
                  </a:lvl4pPr>
                  <a:lvl5pPr>
                    <a:defRPr>
                      <a:solidFill>
                        <a:schemeClr val="lt1"/>
                      </a:solidFill>
                    </a:defRPr>
                  </a:lvl5pPr>
                  <a:lvl6pPr>
                    <a:defRPr>
                      <a:solidFill>
                        <a:schemeClr val="lt1"/>
                      </a:solidFill>
                    </a:defRPr>
                  </a:lvl6pPr>
                  <a:lvl7pPr>
                    <a:defRPr>
                      <a:solidFill>
                        <a:schemeClr val="lt1"/>
                      </a:solidFill>
                    </a:defRPr>
                  </a:lvl7pPr>
                  <a:lvl8pPr>
                    <a:defRPr>
                      <a:solidFill>
                        <a:schemeClr val="lt1"/>
                      </a:solidFill>
                    </a:defRPr>
                  </a:lvl8pPr>
                  <a:lvl9pPr>
                    <a:defRPr>
                      <a:solidFill>
                        <a:schemeClr val="lt1"/>
                      </a:solidFill>
                    </a:defRPr>
                  </a:lvl9pPr>
                </a:lstStyle>
                <a:p>
                  <a:r>
                    <a:rPr lang="en-US" sz="1600" b="1" dirty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rPr>
                    <a:t>BARASH</a:t>
                  </a:r>
                  <a:endParaRPr lang="ru-RU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</a:endParaRPr>
                </a:p>
              </p:txBody>
            </p:sp>
          </p:grpSp>
          <p:sp>
            <p:nvSpPr>
              <p:cNvPr id="12" name="TextBox 11"/>
              <p:cNvSpPr txBox="1"/>
              <p:nvPr/>
            </p:nvSpPr>
            <p:spPr>
              <a:xfrm>
                <a:off x="1332434" y="3430741"/>
                <a:ext cx="79208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/>
                  <a:t>Denis</a:t>
                </a:r>
              </a:p>
              <a:p>
                <a:pPr algn="ctr"/>
                <a:r>
                  <a:rPr lang="en-US" dirty="0"/>
                  <a:t>Roman</a:t>
                </a:r>
              </a:p>
            </p:txBody>
          </p:sp>
        </p:grpSp>
        <p:grpSp>
          <p:nvGrpSpPr>
            <p:cNvPr id="32" name="Группа 31"/>
            <p:cNvGrpSpPr/>
            <p:nvPr/>
          </p:nvGrpSpPr>
          <p:grpSpPr>
            <a:xfrm>
              <a:off x="6077991" y="3085569"/>
              <a:ext cx="1080120" cy="2205472"/>
              <a:chOff x="5082488" y="3157822"/>
              <a:chExt cx="1080120" cy="2205472"/>
            </a:xfrm>
          </p:grpSpPr>
          <p:grpSp>
            <p:nvGrpSpPr>
              <p:cNvPr id="21" name="Группа 20"/>
              <p:cNvGrpSpPr/>
              <p:nvPr/>
            </p:nvGrpSpPr>
            <p:grpSpPr>
              <a:xfrm>
                <a:off x="5082488" y="4067150"/>
                <a:ext cx="1080120" cy="1296144"/>
                <a:chOff x="1482155" y="3501008"/>
                <a:chExt cx="792882" cy="1296144"/>
              </a:xfrm>
            </p:grpSpPr>
            <p:sp>
              <p:nvSpPr>
                <p:cNvPr id="23" name="Прямоугольник 22"/>
                <p:cNvSpPr/>
                <p:nvPr/>
              </p:nvSpPr>
              <p:spPr>
                <a:xfrm>
                  <a:off x="1482949" y="3501008"/>
                  <a:ext cx="792088" cy="1296144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24" name="TextBox 23"/>
                <p:cNvSpPr txBox="1"/>
                <p:nvPr/>
              </p:nvSpPr>
              <p:spPr>
                <a:xfrm>
                  <a:off x="1482155" y="3503247"/>
                  <a:ext cx="792088" cy="323165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ru-RU"/>
                  </a:defPPr>
                  <a:lvl1pPr algn="ctr">
                    <a:defRPr>
                      <a:solidFill>
                        <a:schemeClr val="lt1"/>
                      </a:solidFill>
                    </a:defRPr>
                  </a:lvl1pPr>
                  <a:lvl2pPr>
                    <a:defRPr>
                      <a:solidFill>
                        <a:schemeClr val="lt1"/>
                      </a:solidFill>
                    </a:defRPr>
                  </a:lvl2pPr>
                  <a:lvl3pPr>
                    <a:defRPr>
                      <a:solidFill>
                        <a:schemeClr val="lt1"/>
                      </a:solidFill>
                    </a:defRPr>
                  </a:lvl3pPr>
                  <a:lvl4pPr>
                    <a:defRPr>
                      <a:solidFill>
                        <a:schemeClr val="lt1"/>
                      </a:solidFill>
                    </a:defRPr>
                  </a:lvl4pPr>
                  <a:lvl5pPr>
                    <a:defRPr>
                      <a:solidFill>
                        <a:schemeClr val="lt1"/>
                      </a:solidFill>
                    </a:defRPr>
                  </a:lvl5pPr>
                  <a:lvl6pPr>
                    <a:defRPr>
                      <a:solidFill>
                        <a:schemeClr val="lt1"/>
                      </a:solidFill>
                    </a:defRPr>
                  </a:lvl6pPr>
                  <a:lvl7pPr>
                    <a:defRPr>
                      <a:solidFill>
                        <a:schemeClr val="lt1"/>
                      </a:solidFill>
                    </a:defRPr>
                  </a:lvl7pPr>
                  <a:lvl8pPr>
                    <a:defRPr>
                      <a:solidFill>
                        <a:schemeClr val="lt1"/>
                      </a:solidFill>
                    </a:defRPr>
                  </a:lvl8pPr>
                  <a:lvl9pPr>
                    <a:defRPr>
                      <a:solidFill>
                        <a:schemeClr val="lt1"/>
                      </a:solidFill>
                    </a:defRPr>
                  </a:lvl9pPr>
                </a:lstStyle>
                <a:p>
                  <a:r>
                    <a:rPr lang="en-US" sz="1600" b="1" dirty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rPr>
                    <a:t>NUSHA</a:t>
                  </a:r>
                  <a:endParaRPr lang="ru-RU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</a:endParaRPr>
                </a:p>
              </p:txBody>
            </p:sp>
          </p:grpSp>
          <p:sp>
            <p:nvSpPr>
              <p:cNvPr id="22" name="TextBox 21"/>
              <p:cNvSpPr txBox="1"/>
              <p:nvPr/>
            </p:nvSpPr>
            <p:spPr>
              <a:xfrm>
                <a:off x="5083570" y="3157822"/>
                <a:ext cx="107903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/>
                  <a:t>Anna</a:t>
                </a:r>
              </a:p>
              <a:p>
                <a:pPr algn="ctr"/>
                <a:r>
                  <a:rPr lang="en-US" dirty="0"/>
                  <a:t>Oleg</a:t>
                </a:r>
              </a:p>
              <a:p>
                <a:pPr algn="ctr"/>
                <a:r>
                  <a:rPr lang="ru-RU" dirty="0"/>
                  <a:t>Гость</a:t>
                </a:r>
              </a:p>
            </p:txBody>
          </p:sp>
        </p:grpSp>
        <p:grpSp>
          <p:nvGrpSpPr>
            <p:cNvPr id="35" name="Группа 34"/>
            <p:cNvGrpSpPr/>
            <p:nvPr/>
          </p:nvGrpSpPr>
          <p:grpSpPr>
            <a:xfrm>
              <a:off x="4566905" y="3071567"/>
              <a:ext cx="1079038" cy="2219474"/>
              <a:chOff x="4355976" y="3140968"/>
              <a:chExt cx="1079038" cy="2219474"/>
            </a:xfrm>
          </p:grpSpPr>
          <p:sp>
            <p:nvSpPr>
              <p:cNvPr id="28" name="Прямоугольник 27"/>
              <p:cNvSpPr/>
              <p:nvPr/>
            </p:nvSpPr>
            <p:spPr>
              <a:xfrm>
                <a:off x="4355976" y="4064298"/>
                <a:ext cx="1079038" cy="12961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4355976" y="4066537"/>
                <a:ext cx="1077956" cy="323165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ru-RU"/>
                </a:defPPr>
                <a:lvl1pPr algn="ctr">
                  <a:defRPr>
                    <a:solidFill>
                      <a:schemeClr val="lt1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r>
                  <a:rPr lang="en-US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LOSYASH</a:t>
                </a:r>
                <a:endParaRPr lang="ru-RU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4373945" y="3140968"/>
                <a:ext cx="1059987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/>
                  <a:t>Roman</a:t>
                </a:r>
              </a:p>
              <a:p>
                <a:pPr algn="ctr"/>
                <a:r>
                  <a:rPr lang="en-US" dirty="0"/>
                  <a:t>Oleg</a:t>
                </a:r>
              </a:p>
              <a:p>
                <a:pPr algn="ctr"/>
                <a:r>
                  <a:rPr lang="en-US" dirty="0"/>
                  <a:t>Denis</a:t>
                </a:r>
                <a:endParaRPr lang="ru-RU" dirty="0"/>
              </a:p>
            </p:txBody>
          </p:sp>
        </p:grpSp>
        <p:sp>
          <p:nvSpPr>
            <p:cNvPr id="34" name="Овал 33"/>
            <p:cNvSpPr/>
            <p:nvPr/>
          </p:nvSpPr>
          <p:spPr>
            <a:xfrm>
              <a:off x="4205783" y="6083129"/>
              <a:ext cx="288032" cy="28803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37" name="Прямая соединительная линия 36"/>
            <p:cNvCxnSpPr>
              <a:stCxn id="23" idx="2"/>
              <a:endCxn id="34" idx="6"/>
            </p:cNvCxnSpPr>
            <p:nvPr/>
          </p:nvCxnSpPr>
          <p:spPr>
            <a:xfrm flipH="1">
              <a:off x="4493815" y="5291041"/>
              <a:ext cx="2124777" cy="936104"/>
            </a:xfrm>
            <a:prstGeom prst="lin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8" name="Прямая соединительная линия 37"/>
            <p:cNvCxnSpPr/>
            <p:nvPr/>
          </p:nvCxnSpPr>
          <p:spPr>
            <a:xfrm flipH="1" flipV="1">
              <a:off x="2017045" y="5299772"/>
              <a:ext cx="2188738" cy="927373"/>
            </a:xfrm>
            <a:prstGeom prst="lin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3" name="Прямая соединительная линия 42"/>
            <p:cNvCxnSpPr/>
            <p:nvPr/>
          </p:nvCxnSpPr>
          <p:spPr>
            <a:xfrm flipH="1" flipV="1">
              <a:off x="3593174" y="5299773"/>
              <a:ext cx="653708" cy="825537"/>
            </a:xfrm>
            <a:prstGeom prst="lin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4" name="Прямая соединительная линия 43"/>
            <p:cNvCxnSpPr>
              <a:stCxn id="34" idx="7"/>
            </p:cNvCxnSpPr>
            <p:nvPr/>
          </p:nvCxnSpPr>
          <p:spPr>
            <a:xfrm flipV="1">
              <a:off x="4451634" y="5299774"/>
              <a:ext cx="654249" cy="825536"/>
            </a:xfrm>
            <a:prstGeom prst="lin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1541487" y="4426945"/>
              <a:ext cx="93610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public</a:t>
              </a:r>
            </a:p>
            <a:p>
              <a:r>
                <a:rPr lang="en-US" dirty="0"/>
                <a:t>printer</a:t>
              </a:r>
              <a:endParaRPr lang="ru-RU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3125122" y="4454523"/>
              <a:ext cx="936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install</a:t>
              </a: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6150540" y="4454523"/>
              <a:ext cx="936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music</a:t>
              </a: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5627503" y="5949280"/>
              <a:ext cx="15306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/>
                <a:t>WORKGROUP</a:t>
              </a:r>
              <a:endParaRPr lang="ru-RU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606153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Домен </a:t>
            </a:r>
            <a:r>
              <a:rPr lang="en-US" sz="4000" dirty="0"/>
              <a:t>Windows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84784"/>
            <a:ext cx="8003232" cy="4916016"/>
          </a:xfrm>
        </p:spPr>
        <p:txBody>
          <a:bodyPr>
            <a:normAutofit/>
          </a:bodyPr>
          <a:lstStyle/>
          <a:p>
            <a:r>
              <a:rPr lang="ru-RU" sz="3200" dirty="0"/>
              <a:t>Сервер и централизованное управление</a:t>
            </a:r>
          </a:p>
          <a:p>
            <a:r>
              <a:rPr lang="ru-RU" sz="3200" dirty="0"/>
              <a:t>Единая база пользователей и политика безопасности</a:t>
            </a:r>
          </a:p>
        </p:txBody>
      </p:sp>
      <p:grpSp>
        <p:nvGrpSpPr>
          <p:cNvPr id="59" name="Группа 58"/>
          <p:cNvGrpSpPr/>
          <p:nvPr/>
        </p:nvGrpSpPr>
        <p:grpSpPr>
          <a:xfrm>
            <a:off x="621278" y="3335297"/>
            <a:ext cx="7426945" cy="3019600"/>
            <a:chOff x="601439" y="3339833"/>
            <a:chExt cx="7426945" cy="3019600"/>
          </a:xfrm>
        </p:grpSpPr>
        <p:grpSp>
          <p:nvGrpSpPr>
            <p:cNvPr id="29" name="Группа 28"/>
            <p:cNvGrpSpPr/>
            <p:nvPr/>
          </p:nvGrpSpPr>
          <p:grpSpPr>
            <a:xfrm>
              <a:off x="2879812" y="4004624"/>
              <a:ext cx="1008112" cy="1296144"/>
              <a:chOff x="1482155" y="3501008"/>
              <a:chExt cx="792882" cy="1296144"/>
            </a:xfrm>
          </p:grpSpPr>
          <p:sp>
            <p:nvSpPr>
              <p:cNvPr id="31" name="Прямоугольник 30"/>
              <p:cNvSpPr/>
              <p:nvPr/>
            </p:nvSpPr>
            <p:spPr>
              <a:xfrm>
                <a:off x="1482949" y="3501008"/>
                <a:ext cx="792088" cy="12961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1482155" y="3503247"/>
                <a:ext cx="792088" cy="323165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ru-RU"/>
                </a:defPPr>
                <a:lvl1pPr algn="ctr">
                  <a:defRPr>
                    <a:solidFill>
                      <a:schemeClr val="lt1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r>
                  <a:rPr lang="en-US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KROSH</a:t>
                </a:r>
                <a:endParaRPr lang="ru-RU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</p:txBody>
          </p:sp>
        </p:grpSp>
        <p:sp>
          <p:nvSpPr>
            <p:cNvPr id="30" name="TextBox 29"/>
            <p:cNvSpPr txBox="1"/>
            <p:nvPr/>
          </p:nvSpPr>
          <p:spPr>
            <a:xfrm>
              <a:off x="1752413" y="3348566"/>
              <a:ext cx="100710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Denis</a:t>
              </a:r>
            </a:p>
            <a:p>
              <a:r>
                <a:rPr lang="en-US" dirty="0"/>
                <a:t>Oleg</a:t>
              </a:r>
            </a:p>
            <a:p>
              <a:r>
                <a:rPr lang="en-US" dirty="0"/>
                <a:t>Roman</a:t>
              </a:r>
            </a:p>
            <a:p>
              <a:r>
                <a:rPr lang="en-US" dirty="0"/>
                <a:t>Anna</a:t>
              </a:r>
              <a:endParaRPr lang="ru-RU" dirty="0"/>
            </a:p>
          </p:txBody>
        </p:sp>
        <p:grpSp>
          <p:nvGrpSpPr>
            <p:cNvPr id="25" name="Группа 24"/>
            <p:cNvGrpSpPr/>
            <p:nvPr/>
          </p:nvGrpSpPr>
          <p:grpSpPr>
            <a:xfrm>
              <a:off x="4264379" y="4004127"/>
              <a:ext cx="1022361" cy="1296144"/>
              <a:chOff x="1482155" y="3501008"/>
              <a:chExt cx="792882" cy="1296144"/>
            </a:xfrm>
          </p:grpSpPr>
          <p:sp>
            <p:nvSpPr>
              <p:cNvPr id="27" name="Прямоугольник 26"/>
              <p:cNvSpPr/>
              <p:nvPr/>
            </p:nvSpPr>
            <p:spPr>
              <a:xfrm>
                <a:off x="1482949" y="3501008"/>
                <a:ext cx="792088" cy="12961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1482155" y="3503247"/>
                <a:ext cx="792088" cy="323165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ru-RU"/>
                </a:defPPr>
                <a:lvl1pPr algn="ctr">
                  <a:defRPr>
                    <a:solidFill>
                      <a:schemeClr val="lt1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r>
                  <a:rPr lang="en-US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BARASH</a:t>
                </a:r>
                <a:endParaRPr lang="ru-RU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</p:txBody>
          </p:sp>
        </p:grpSp>
        <p:grpSp>
          <p:nvGrpSpPr>
            <p:cNvPr id="21" name="Группа 20"/>
            <p:cNvGrpSpPr/>
            <p:nvPr/>
          </p:nvGrpSpPr>
          <p:grpSpPr>
            <a:xfrm>
              <a:off x="7020812" y="3994897"/>
              <a:ext cx="1007571" cy="1296144"/>
              <a:chOff x="1482155" y="3501008"/>
              <a:chExt cx="792882" cy="1296144"/>
            </a:xfrm>
          </p:grpSpPr>
          <p:sp>
            <p:nvSpPr>
              <p:cNvPr id="23" name="Прямоугольник 22"/>
              <p:cNvSpPr/>
              <p:nvPr/>
            </p:nvSpPr>
            <p:spPr>
              <a:xfrm>
                <a:off x="1482949" y="3501008"/>
                <a:ext cx="792088" cy="12961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1482155" y="3503247"/>
                <a:ext cx="792088" cy="323165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ru-RU"/>
                </a:defPPr>
                <a:lvl1pPr algn="ctr">
                  <a:defRPr>
                    <a:solidFill>
                      <a:schemeClr val="lt1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r>
                  <a:rPr lang="en-US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NUSHA</a:t>
                </a:r>
                <a:endParaRPr lang="ru-RU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</p:txBody>
          </p:sp>
        </p:grpSp>
        <p:sp>
          <p:nvSpPr>
            <p:cNvPr id="18" name="Прямоугольник 17"/>
            <p:cNvSpPr/>
            <p:nvPr/>
          </p:nvSpPr>
          <p:spPr>
            <a:xfrm>
              <a:off x="5649031" y="4003630"/>
              <a:ext cx="1061069" cy="129614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649031" y="4005869"/>
              <a:ext cx="1060005" cy="32316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ru-RU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LOSYASH</a:t>
              </a:r>
              <a:endPara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cxnSp>
          <p:nvCxnSpPr>
            <p:cNvPr id="10" name="Прямая соединительная линия 9"/>
            <p:cNvCxnSpPr>
              <a:stCxn id="23" idx="2"/>
            </p:cNvCxnSpPr>
            <p:nvPr/>
          </p:nvCxnSpPr>
          <p:spPr>
            <a:xfrm flipH="1">
              <a:off x="5076056" y="5291041"/>
              <a:ext cx="2449046" cy="936105"/>
            </a:xfrm>
            <a:prstGeom prst="lin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1" name="Прямая соединительная линия 10"/>
            <p:cNvCxnSpPr>
              <a:endCxn id="31" idx="2"/>
            </p:cNvCxnSpPr>
            <p:nvPr/>
          </p:nvCxnSpPr>
          <p:spPr>
            <a:xfrm flipH="1" flipV="1">
              <a:off x="3384373" y="5300768"/>
              <a:ext cx="1691683" cy="926378"/>
            </a:xfrm>
            <a:prstGeom prst="lin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2" name="Прямая соединительная линия 11"/>
            <p:cNvCxnSpPr>
              <a:endCxn id="27" idx="2"/>
            </p:cNvCxnSpPr>
            <p:nvPr/>
          </p:nvCxnSpPr>
          <p:spPr>
            <a:xfrm flipH="1" flipV="1">
              <a:off x="4776072" y="5300271"/>
              <a:ext cx="299984" cy="926875"/>
            </a:xfrm>
            <a:prstGeom prst="lin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" name="Прямая соединительная линия 12"/>
            <p:cNvCxnSpPr>
              <a:endCxn id="18" idx="2"/>
            </p:cNvCxnSpPr>
            <p:nvPr/>
          </p:nvCxnSpPr>
          <p:spPr>
            <a:xfrm flipV="1">
              <a:off x="5076056" y="5299774"/>
              <a:ext cx="1103510" cy="927372"/>
            </a:xfrm>
            <a:prstGeom prst="lin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2915311" y="4424765"/>
              <a:ext cx="93610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public</a:t>
              </a:r>
            </a:p>
            <a:p>
              <a:r>
                <a:rPr lang="en-US" dirty="0"/>
                <a:t>printer</a:t>
              </a:r>
              <a:endParaRPr lang="ru-RU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309720" y="4444998"/>
              <a:ext cx="936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install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7020813" y="4454523"/>
              <a:ext cx="936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music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497776" y="5949280"/>
              <a:ext cx="15306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/>
                <a:t>DOMAIN</a:t>
              </a:r>
              <a:endParaRPr lang="ru-RU" b="1" dirty="0"/>
            </a:p>
          </p:txBody>
        </p:sp>
        <p:grpSp>
          <p:nvGrpSpPr>
            <p:cNvPr id="35" name="Группа 34"/>
            <p:cNvGrpSpPr/>
            <p:nvPr/>
          </p:nvGrpSpPr>
          <p:grpSpPr>
            <a:xfrm>
              <a:off x="601439" y="3339833"/>
              <a:ext cx="1150974" cy="1951208"/>
              <a:chOff x="1623855" y="3495207"/>
              <a:chExt cx="792088" cy="1296144"/>
            </a:xfrm>
          </p:grpSpPr>
          <p:sp>
            <p:nvSpPr>
              <p:cNvPr id="37" name="Прямоугольник 36"/>
              <p:cNvSpPr/>
              <p:nvPr/>
            </p:nvSpPr>
            <p:spPr>
              <a:xfrm>
                <a:off x="1623855" y="3495207"/>
                <a:ext cx="792088" cy="12961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8" name="TextBox 37"/>
              <p:cNvSpPr txBox="1"/>
              <p:nvPr/>
            </p:nvSpPr>
            <p:spPr>
              <a:xfrm>
                <a:off x="1624012" y="3495207"/>
                <a:ext cx="787757" cy="323165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ru-RU"/>
                </a:defPPr>
                <a:lvl1pPr algn="ctr">
                  <a:defRPr>
                    <a:solidFill>
                      <a:schemeClr val="lt1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r>
                  <a:rPr lang="en-US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SERVER</a:t>
                </a:r>
                <a:endParaRPr lang="ru-RU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</p:txBody>
          </p:sp>
        </p:grpSp>
        <p:cxnSp>
          <p:nvCxnSpPr>
            <p:cNvPr id="43" name="Прямая соединительная линия 42"/>
            <p:cNvCxnSpPr>
              <a:endCxn id="37" idx="2"/>
            </p:cNvCxnSpPr>
            <p:nvPr/>
          </p:nvCxnSpPr>
          <p:spPr>
            <a:xfrm flipH="1" flipV="1">
              <a:off x="1176925" y="5291041"/>
              <a:ext cx="3886439" cy="936105"/>
            </a:xfrm>
            <a:prstGeom prst="lin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58" name="TextBox 57"/>
            <p:cNvSpPr txBox="1"/>
            <p:nvPr/>
          </p:nvSpPr>
          <p:spPr>
            <a:xfrm>
              <a:off x="628153" y="3983333"/>
              <a:ext cx="93610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homes</a:t>
              </a:r>
            </a:p>
            <a:p>
              <a:r>
                <a:rPr lang="en-US" dirty="0"/>
                <a:t>install</a:t>
              </a:r>
            </a:p>
            <a:p>
              <a:r>
                <a:rPr lang="en-US" dirty="0"/>
                <a:t>public</a:t>
              </a:r>
              <a:endParaRPr lang="ru-RU" dirty="0"/>
            </a:p>
          </p:txBody>
        </p:sp>
        <p:sp>
          <p:nvSpPr>
            <p:cNvPr id="9" name="Овал 8"/>
            <p:cNvSpPr/>
            <p:nvPr/>
          </p:nvSpPr>
          <p:spPr>
            <a:xfrm>
              <a:off x="4919348" y="6071401"/>
              <a:ext cx="288032" cy="28803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5504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570186"/>
          </a:xfrm>
        </p:spPr>
        <p:txBody>
          <a:bodyPr/>
          <a:lstStyle/>
          <a:p>
            <a:r>
              <a:rPr lang="ru-RU" sz="4000" dirty="0"/>
              <a:t>Технологии </a:t>
            </a:r>
            <a:r>
              <a:rPr lang="en-US" sz="4000" dirty="0"/>
              <a:t>Windows</a:t>
            </a:r>
            <a:r>
              <a:rPr lang="ru-RU" sz="4000" dirty="0"/>
              <a:t> в локальных сетях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060848"/>
            <a:ext cx="8003232" cy="4339952"/>
          </a:xfrm>
        </p:spPr>
        <p:txBody>
          <a:bodyPr>
            <a:normAutofit/>
          </a:bodyPr>
          <a:lstStyle/>
          <a:p>
            <a:r>
              <a:rPr lang="ru-RU" sz="3200" dirty="0"/>
              <a:t>Рабочая группа</a:t>
            </a:r>
          </a:p>
          <a:p>
            <a:pPr lvl="1"/>
            <a:r>
              <a:rPr lang="ru-RU" sz="2800" dirty="0"/>
              <a:t>до 20 компьютеров</a:t>
            </a:r>
          </a:p>
          <a:p>
            <a:pPr lvl="1"/>
            <a:r>
              <a:rPr lang="ru-RU" sz="2800" dirty="0"/>
              <a:t>низкая стоимость</a:t>
            </a:r>
          </a:p>
          <a:p>
            <a:pPr lvl="1"/>
            <a:r>
              <a:rPr lang="ru-RU" sz="2800" dirty="0"/>
              <a:t>высокая надежность</a:t>
            </a:r>
          </a:p>
          <a:p>
            <a:r>
              <a:rPr lang="ru-RU" sz="3200" dirty="0"/>
              <a:t>Домен </a:t>
            </a:r>
            <a:r>
              <a:rPr lang="en-US" sz="3200" dirty="0"/>
              <a:t>Windows</a:t>
            </a:r>
            <a:endParaRPr lang="ru-RU" sz="3200" dirty="0"/>
          </a:p>
          <a:p>
            <a:pPr lvl="1"/>
            <a:r>
              <a:rPr lang="ru-RU" sz="2800" dirty="0"/>
              <a:t>большие сети (тысячи компьютеров)</a:t>
            </a:r>
          </a:p>
          <a:p>
            <a:pPr lvl="1"/>
            <a:r>
              <a:rPr lang="ru-RU" sz="2800" dirty="0"/>
              <a:t>нужен сервер, специальная настройка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401411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066130"/>
          </a:xfrm>
        </p:spPr>
        <p:txBody>
          <a:bodyPr/>
          <a:lstStyle/>
          <a:p>
            <a:r>
              <a:rPr lang="ru-RU" sz="4000" dirty="0"/>
              <a:t>Ресурсы </a:t>
            </a:r>
            <a:r>
              <a:rPr lang="en-US" sz="4000" dirty="0"/>
              <a:t>Windows</a:t>
            </a:r>
            <a:r>
              <a:rPr lang="ru-RU" sz="4000" dirty="0"/>
              <a:t>-сетей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556792"/>
            <a:ext cx="8003232" cy="4844008"/>
          </a:xfrm>
        </p:spPr>
        <p:txBody>
          <a:bodyPr>
            <a:normAutofit/>
          </a:bodyPr>
          <a:lstStyle/>
          <a:p>
            <a:r>
              <a:rPr lang="ru-RU" sz="3200" dirty="0"/>
              <a:t>Папки</a:t>
            </a:r>
          </a:p>
          <a:p>
            <a:r>
              <a:rPr lang="ru-RU" sz="3200" dirty="0"/>
              <a:t>Принтеры</a:t>
            </a:r>
          </a:p>
          <a:p>
            <a:endParaRPr lang="ru-RU" sz="3200" dirty="0"/>
          </a:p>
          <a:p>
            <a:r>
              <a:rPr lang="ru-RU" sz="3200" dirty="0"/>
              <a:t>Удаленный рабочий стол</a:t>
            </a:r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60792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066130"/>
          </a:xfrm>
        </p:spPr>
        <p:txBody>
          <a:bodyPr/>
          <a:lstStyle/>
          <a:p>
            <a:r>
              <a:rPr lang="ru-RU" sz="4000" dirty="0"/>
              <a:t>Ресурсы </a:t>
            </a:r>
            <a:r>
              <a:rPr lang="en-US" sz="4000" dirty="0"/>
              <a:t>Windows</a:t>
            </a:r>
            <a:r>
              <a:rPr lang="ru-RU" sz="4000" dirty="0"/>
              <a:t>-сетей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9306C43-1B82-4BA1-B277-2504FD126C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1340768"/>
            <a:ext cx="6658904" cy="444879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ACBD6E5-2BAB-4303-B63D-EA612D58C4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3688" y="2134566"/>
            <a:ext cx="6658904" cy="4448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894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066130"/>
          </a:xfrm>
        </p:spPr>
        <p:txBody>
          <a:bodyPr/>
          <a:lstStyle/>
          <a:p>
            <a:r>
              <a:rPr lang="ru-RU" sz="4000" dirty="0"/>
              <a:t>Ресурсы </a:t>
            </a:r>
            <a:r>
              <a:rPr lang="en-US" sz="4000" dirty="0"/>
              <a:t>Windows</a:t>
            </a:r>
            <a:r>
              <a:rPr lang="ru-RU" sz="4000" dirty="0"/>
              <a:t>-сетей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9049851-A453-4928-A6FD-2A1AE4D81A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306661"/>
            <a:ext cx="7278116" cy="585869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A6CDA36-728D-4709-AA28-157A9F6DA1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5616" y="807703"/>
            <a:ext cx="7278116" cy="5858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085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066130"/>
          </a:xfrm>
        </p:spPr>
        <p:txBody>
          <a:bodyPr/>
          <a:lstStyle/>
          <a:p>
            <a:r>
              <a:rPr lang="ru-RU" sz="4000" dirty="0"/>
              <a:t>Ресурсы </a:t>
            </a:r>
            <a:r>
              <a:rPr lang="en-US" sz="4000" dirty="0"/>
              <a:t>Windows</a:t>
            </a:r>
            <a:r>
              <a:rPr lang="ru-RU" sz="4000" dirty="0"/>
              <a:t>-сетей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9133497-58A4-45C0-8FDC-7588FF9EBA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1299163"/>
            <a:ext cx="3876675" cy="240982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603F69B-D65E-47B5-8DFC-B638F35362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3648" y="1412776"/>
            <a:ext cx="6817568" cy="5315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620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777</TotalTime>
  <Words>622</Words>
  <Application>Microsoft Office PowerPoint</Application>
  <PresentationFormat>Экран (4:3)</PresentationFormat>
  <Paragraphs>192</Paragraphs>
  <Slides>33</Slides>
  <Notes>30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41" baseType="lpstr">
      <vt:lpstr>맑은 고딕</vt:lpstr>
      <vt:lpstr>ＭＳ 明朝</vt:lpstr>
      <vt:lpstr>Arial</vt:lpstr>
      <vt:lpstr>Calibri</vt:lpstr>
      <vt:lpstr>Cambria</vt:lpstr>
      <vt:lpstr>Iskoola Pota</vt:lpstr>
      <vt:lpstr>Sylfaen</vt:lpstr>
      <vt:lpstr>Соседство</vt:lpstr>
      <vt:lpstr>Компьютерные сети в электронной информационно-образовательной среде</vt:lpstr>
      <vt:lpstr>Общие понятия  сетевых технологий</vt:lpstr>
      <vt:lpstr>Компьютерная сеть</vt:lpstr>
      <vt:lpstr>Ключевое понятие</vt:lpstr>
      <vt:lpstr>Виды сетевых сервисов</vt:lpstr>
      <vt:lpstr>Виды сетей</vt:lpstr>
      <vt:lpstr>Среда передачи</vt:lpstr>
      <vt:lpstr>Протокол TCP/IP</vt:lpstr>
      <vt:lpstr>Адресация в сетях TCP/IP</vt:lpstr>
      <vt:lpstr>Адресация в сетях TCP/IP</vt:lpstr>
      <vt:lpstr>Домены верхнего уровня</vt:lpstr>
      <vt:lpstr>Локальные  компьютерные сети</vt:lpstr>
      <vt:lpstr>Локальные сети</vt:lpstr>
      <vt:lpstr>Ethernet</vt:lpstr>
      <vt:lpstr>Ethernet</vt:lpstr>
      <vt:lpstr>Оптоволокно в сетях Ethernet</vt:lpstr>
      <vt:lpstr>Оптоволокно в сетях Ethernet</vt:lpstr>
      <vt:lpstr>Беспроводные локальные сети</vt:lpstr>
      <vt:lpstr>Достоинства WLAN</vt:lpstr>
      <vt:lpstr>Недостатки WLAN</vt:lpstr>
      <vt:lpstr>Презентация PowerPoint</vt:lpstr>
      <vt:lpstr>Точка доступа и беспроводной маршрутизатор</vt:lpstr>
      <vt:lpstr>Аутентификация в сетях Wi-Fi</vt:lpstr>
      <vt:lpstr>Технологии Windows в локальных сетях</vt:lpstr>
      <vt:lpstr>Технологии Windows в локальных сетях</vt:lpstr>
      <vt:lpstr>Технологии Windows в локальных сетях</vt:lpstr>
      <vt:lpstr>Рабочая группа</vt:lpstr>
      <vt:lpstr>Домен Windows</vt:lpstr>
      <vt:lpstr>Технологии Windows в локальных сетях</vt:lpstr>
      <vt:lpstr>Ресурсы Windows-сетей</vt:lpstr>
      <vt:lpstr>Ресурсы Windows-сетей</vt:lpstr>
      <vt:lpstr>Ресурсы Windows-сетей</vt:lpstr>
      <vt:lpstr>Ресурсы Windows-сетей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Образовательные возможности Интернета в контексте реализации идей непрерывного образования</dc:title>
  <dc:creator>Сергеев Алексей Николаевич</dc:creator>
  <cp:lastModifiedBy>Alexey</cp:lastModifiedBy>
  <cp:revision>137</cp:revision>
  <cp:lastPrinted>2013-01-27T16:51:47Z</cp:lastPrinted>
  <dcterms:created xsi:type="dcterms:W3CDTF">2012-12-20T06:25:13Z</dcterms:created>
  <dcterms:modified xsi:type="dcterms:W3CDTF">2018-04-03T18:21:34Z</dcterms:modified>
</cp:coreProperties>
</file>