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38"/>
  </p:notesMasterIdLst>
  <p:handoutMasterIdLst>
    <p:handoutMasterId r:id="rId39"/>
  </p:handoutMasterIdLst>
  <p:sldIdLst>
    <p:sldId id="256" r:id="rId2"/>
    <p:sldId id="284" r:id="rId3"/>
    <p:sldId id="285" r:id="rId4"/>
    <p:sldId id="286" r:id="rId5"/>
    <p:sldId id="287" r:id="rId6"/>
    <p:sldId id="288" r:id="rId7"/>
    <p:sldId id="289" r:id="rId8"/>
    <p:sldId id="290" r:id="rId9"/>
    <p:sldId id="292" r:id="rId10"/>
    <p:sldId id="293" r:id="rId11"/>
    <p:sldId id="294" r:id="rId12"/>
    <p:sldId id="295" r:id="rId13"/>
    <p:sldId id="296" r:id="rId14"/>
    <p:sldId id="297" r:id="rId15"/>
    <p:sldId id="298" r:id="rId16"/>
    <p:sldId id="299" r:id="rId17"/>
    <p:sldId id="300" r:id="rId18"/>
    <p:sldId id="301" r:id="rId19"/>
    <p:sldId id="302" r:id="rId20"/>
    <p:sldId id="303" r:id="rId21"/>
    <p:sldId id="304" r:id="rId22"/>
    <p:sldId id="305" r:id="rId23"/>
    <p:sldId id="273" r:id="rId24"/>
    <p:sldId id="265" r:id="rId25"/>
    <p:sldId id="274" r:id="rId26"/>
    <p:sldId id="275" r:id="rId27"/>
    <p:sldId id="276" r:id="rId28"/>
    <p:sldId id="277" r:id="rId29"/>
    <p:sldId id="278" r:id="rId30"/>
    <p:sldId id="279" r:id="rId31"/>
    <p:sldId id="307" r:id="rId32"/>
    <p:sldId id="306" r:id="rId33"/>
    <p:sldId id="280" r:id="rId34"/>
    <p:sldId id="262" r:id="rId35"/>
    <p:sldId id="308" r:id="rId36"/>
    <p:sldId id="309" r:id="rId37"/>
  </p:sldIdLst>
  <p:sldSz cx="9144000" cy="6858000" type="screen4x3"/>
  <p:notesSz cx="9872663" cy="67421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1554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8154" cy="33710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592224" y="0"/>
            <a:ext cx="4278154" cy="33710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87EE1D-5BFA-4F93-ACF5-43E1D2AD6D8A}" type="datetimeFigureOut">
              <a:rPr lang="ru-RU" smtClean="0"/>
              <a:t>02.04.2018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6403837"/>
            <a:ext cx="4278154" cy="33710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592224" y="6403837"/>
            <a:ext cx="4278154" cy="33710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EFB139-634A-4903-953E-FADB36BA0F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890978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8154" cy="33710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592224" y="0"/>
            <a:ext cx="4278154" cy="33710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9BCBBD-A607-403C-A88C-831E9A4424C6}" type="datetimeFigureOut">
              <a:rPr lang="ru-RU" smtClean="0"/>
              <a:t>02.04.2018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251200" y="506413"/>
            <a:ext cx="3370263" cy="25273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87267" y="3202504"/>
            <a:ext cx="7898130" cy="303395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403837"/>
            <a:ext cx="4278154" cy="33710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592224" y="6403837"/>
            <a:ext cx="4278154" cy="33710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259462-30AA-43D2-9094-48054FD2DA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4752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38728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19196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40078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25209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26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56350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27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006097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28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86165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29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68117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30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217422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31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027388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32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65580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34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40078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35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700973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36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07123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02.04.2018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02.04.2018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02.04.2018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02.04.2018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02.04.2018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02.04.2018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02.04.2018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02.04.2018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02.04.2018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02.04.2018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02.04.2018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2E5E1B98-4179-4CFB-A810-4FC7B58843DE}" type="datetimeFigureOut">
              <a:rPr lang="ru-RU" smtClean="0"/>
              <a:t>02.04.2018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692696"/>
            <a:ext cx="7488832" cy="2952328"/>
          </a:xfrm>
        </p:spPr>
        <p:txBody>
          <a:bodyPr>
            <a:noAutofit/>
          </a:bodyPr>
          <a:lstStyle/>
          <a:p>
            <a:r>
              <a:rPr lang="ru-RU" sz="4400" b="1" dirty="0"/>
              <a:t>Нормативные основы применения электронных ресурсов в сфере образования</a:t>
            </a:r>
            <a:endParaRPr lang="ru-RU" sz="40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4149080"/>
            <a:ext cx="7776864" cy="2304256"/>
          </a:xfrm>
        </p:spPr>
        <p:txBody>
          <a:bodyPr>
            <a:noAutofit/>
          </a:bodyPr>
          <a:lstStyle/>
          <a:p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ru-RU" sz="11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Сергеев Алексей Николаевич,</a:t>
            </a:r>
            <a:b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ВГСПУ</a:t>
            </a:r>
          </a:p>
        </p:txBody>
      </p:sp>
    </p:spTree>
    <p:extLst>
      <p:ext uri="{BB962C8B-B14F-4D97-AF65-F5344CB8AC3E}">
        <p14:creationId xmlns:p14="http://schemas.microsoft.com/office/powerpoint/2010/main" val="369220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6FCF7609-83C1-492E-93F5-FC21B56AE5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692696"/>
            <a:ext cx="7620000" cy="5708104"/>
          </a:xfrm>
        </p:spPr>
        <p:txBody>
          <a:bodyPr>
            <a:normAutofit lnSpcReduction="10000"/>
          </a:bodyPr>
          <a:lstStyle/>
          <a:p>
            <a:r>
              <a:rPr lang="ru-RU" sz="2800" dirty="0"/>
              <a:t>Федеральный закон «Об образовании в Российской Федерации» от 29.12.2012 № 273-ФЗ</a:t>
            </a:r>
          </a:p>
          <a:p>
            <a:r>
              <a:rPr lang="ru-RU" sz="2800" dirty="0"/>
              <a:t>Порядок применения организациями, осуществляющими образовательную деятельность, электронного обучения, дистанционных образовательных технологий при реализации образовательных программ, приказ Минобрнауки России от 23.08.2017 № 816</a:t>
            </a:r>
          </a:p>
          <a:p>
            <a:r>
              <a:rPr lang="ru-RU" sz="2800" dirty="0"/>
              <a:t>Федеральные государственные образовательные стандарты высшего образования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96599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042AD32-4DEE-44E6-90C4-1C9481C8F0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Федеральный закон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FCF7609-83C1-492E-93F5-FC21B56AE5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800" dirty="0"/>
              <a:t>Статья 16. Реализация образовательных программ с применением электронного обучения и дистанционных образовательных технологий</a:t>
            </a:r>
          </a:p>
          <a:p>
            <a:r>
              <a:rPr lang="ru-RU" sz="2800" dirty="0"/>
              <a:t>Статья 29. Информационная открытость образовательной организации</a:t>
            </a:r>
          </a:p>
        </p:txBody>
      </p:sp>
    </p:spTree>
    <p:extLst>
      <p:ext uri="{BB962C8B-B14F-4D97-AF65-F5344CB8AC3E}">
        <p14:creationId xmlns:p14="http://schemas.microsoft.com/office/powerpoint/2010/main" val="2347509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042AD32-4DEE-44E6-90C4-1C9481C8F0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Статья 16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FCF7609-83C1-492E-93F5-FC21B56AE5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7620000" cy="5141168"/>
          </a:xfrm>
        </p:spPr>
        <p:txBody>
          <a:bodyPr>
            <a:normAutofit fontScale="85000" lnSpcReduction="20000"/>
          </a:bodyPr>
          <a:lstStyle/>
          <a:p>
            <a:r>
              <a:rPr lang="ru-RU" sz="2800" b="1" dirty="0"/>
              <a:t>Электронное обучение</a:t>
            </a:r>
            <a:r>
              <a:rPr lang="ru-RU" sz="2800" dirty="0"/>
              <a:t> – организация образовательной деятельности с применением содержащейся в базах данных и используемой при реализации образовательных программ информации и обеспечивающих ее обработку информационных технологий, технических средств, а также информационно-телекоммуникационных сетей, обеспечивающих передачу по линиям связи указанной информации, взаимодействие обучающихся и педагогических работников. </a:t>
            </a:r>
          </a:p>
          <a:p>
            <a:r>
              <a:rPr lang="ru-RU" sz="2800" b="1" dirty="0"/>
              <a:t>Дистанционные образовательные технологии</a:t>
            </a:r>
            <a:r>
              <a:rPr lang="ru-RU" sz="2800" dirty="0"/>
              <a:t> – образовательные технологии, реализуемые в основном с применением информационно-телекоммуникационных сетей при опосредованном (на расстоянии) взаимодействии обучающихся и педагогических работников.</a:t>
            </a:r>
          </a:p>
          <a:p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98493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042AD32-4DEE-44E6-90C4-1C9481C8F0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Статья 16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FCF7609-83C1-492E-93F5-FC21B56AE5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7620000" cy="5141168"/>
          </a:xfrm>
        </p:spPr>
        <p:txBody>
          <a:bodyPr>
            <a:normAutofit/>
          </a:bodyPr>
          <a:lstStyle/>
          <a:p>
            <a:r>
              <a:rPr lang="ru-RU" sz="2800" dirty="0"/>
              <a:t>Организации, осуществляющие образовательную деятельность, </a:t>
            </a:r>
            <a:r>
              <a:rPr lang="ru-RU" sz="2800" b="1" dirty="0"/>
              <a:t>вправе применять электронное обучение, дистанционные образовательные технологии </a:t>
            </a:r>
            <a:r>
              <a:rPr lang="ru-RU" sz="2800" dirty="0"/>
              <a:t>при реализации образовательных программ в порядке, установленном федеральным органом исполнительной власти, осуществляющим функции по выработке государственной политики и нормативно-правовому регулированию в сфере образования.</a:t>
            </a:r>
          </a:p>
        </p:txBody>
      </p:sp>
    </p:spTree>
    <p:extLst>
      <p:ext uri="{BB962C8B-B14F-4D97-AF65-F5344CB8AC3E}">
        <p14:creationId xmlns:p14="http://schemas.microsoft.com/office/powerpoint/2010/main" val="1027547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042AD32-4DEE-44E6-90C4-1C9481C8F0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Статья 16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FCF7609-83C1-492E-93F5-FC21B56AE5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7620000" cy="5141168"/>
          </a:xfrm>
        </p:spPr>
        <p:txBody>
          <a:bodyPr>
            <a:normAutofit/>
          </a:bodyPr>
          <a:lstStyle/>
          <a:p>
            <a:r>
              <a:rPr lang="ru-RU" sz="2800" dirty="0"/>
              <a:t>При реализации образовательных программ с применением исключительно электронного обучения, дистанционных образовательных технологий в организации, осуществляющей образовательную деятельность, должны быть созданы условия для функционирования </a:t>
            </a:r>
            <a:r>
              <a:rPr lang="ru-RU" sz="2800" b="1" dirty="0"/>
              <a:t>электронной информационно-образовательной среды </a:t>
            </a:r>
            <a:r>
              <a:rPr lang="ru-RU" sz="2800" dirty="0"/>
              <a:t>...</a:t>
            </a:r>
          </a:p>
        </p:txBody>
      </p:sp>
    </p:spTree>
    <p:extLst>
      <p:ext uri="{BB962C8B-B14F-4D97-AF65-F5344CB8AC3E}">
        <p14:creationId xmlns:p14="http://schemas.microsoft.com/office/powerpoint/2010/main" val="1384895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042AD32-4DEE-44E6-90C4-1C9481C8F0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Статья 16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FCF7609-83C1-492E-93F5-FC21B56AE5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7620000" cy="5141168"/>
          </a:xfrm>
        </p:spPr>
        <p:txBody>
          <a:bodyPr>
            <a:normAutofit/>
          </a:bodyPr>
          <a:lstStyle/>
          <a:p>
            <a:r>
              <a:rPr lang="ru-RU" sz="2800" b="1" dirty="0"/>
              <a:t>Электронная информационно-образовательная среда </a:t>
            </a:r>
            <a:r>
              <a:rPr lang="ru-RU" sz="2800" dirty="0"/>
              <a:t>включает в себя электронные информационные ресурсы, электронные образовательные ресурсы, совокупность информационных технологий, телекоммуникационных технологий, соответствующих технологических средств и обеспечивает освоение обучающимися образовательных программ в полном объеме независимо от места нахождения обучающихся.</a:t>
            </a:r>
          </a:p>
        </p:txBody>
      </p:sp>
    </p:spTree>
    <p:extLst>
      <p:ext uri="{BB962C8B-B14F-4D97-AF65-F5344CB8AC3E}">
        <p14:creationId xmlns:p14="http://schemas.microsoft.com/office/powerpoint/2010/main" val="2575980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042AD32-4DEE-44E6-90C4-1C9481C8F0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Статья 16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FCF7609-83C1-492E-93F5-FC21B56AE5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7620000" cy="5141168"/>
          </a:xfrm>
        </p:spPr>
        <p:txBody>
          <a:bodyPr>
            <a:normAutofit/>
          </a:bodyPr>
          <a:lstStyle/>
          <a:p>
            <a:r>
              <a:rPr lang="ru-RU" sz="2800" dirty="0"/>
              <a:t>Ограничение на перечень профессий</a:t>
            </a:r>
          </a:p>
          <a:p>
            <a:r>
              <a:rPr lang="ru-RU" sz="2800" dirty="0"/>
              <a:t>Место осуществления образовательной деятельности</a:t>
            </a:r>
          </a:p>
          <a:p>
            <a:r>
              <a:rPr lang="ru-RU" sz="2800" dirty="0"/>
              <a:t>Защита сведений, составляющих государственную или иную охраняемую законом тайну.</a:t>
            </a:r>
          </a:p>
        </p:txBody>
      </p:sp>
    </p:spTree>
    <p:extLst>
      <p:ext uri="{BB962C8B-B14F-4D97-AF65-F5344CB8AC3E}">
        <p14:creationId xmlns:p14="http://schemas.microsoft.com/office/powerpoint/2010/main" val="889193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042AD32-4DEE-44E6-90C4-1C9481C8F0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Статья 29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FCF7609-83C1-492E-93F5-FC21B56AE5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7620000" cy="5141168"/>
          </a:xfrm>
        </p:spPr>
        <p:txBody>
          <a:bodyPr>
            <a:normAutofit fontScale="92500"/>
          </a:bodyPr>
          <a:lstStyle/>
          <a:p>
            <a:pPr marL="114300" indent="0">
              <a:buNone/>
            </a:pPr>
            <a:r>
              <a:rPr lang="ru-RU" sz="2800" b="1" dirty="0"/>
              <a:t>Информационная открытость образовательной организации</a:t>
            </a:r>
          </a:p>
          <a:p>
            <a:pPr marL="114300" indent="0">
              <a:buNone/>
            </a:pPr>
            <a:endParaRPr lang="ru-RU" sz="2800" b="1" dirty="0"/>
          </a:p>
          <a:p>
            <a:r>
              <a:rPr lang="ru-RU" sz="2800" dirty="0"/>
              <a:t>Образовательные организации формируют </a:t>
            </a:r>
            <a:r>
              <a:rPr lang="ru-RU" sz="2800" b="1" dirty="0"/>
              <a:t>открытые и общедоступные информационные ресурсы</a:t>
            </a:r>
            <a:r>
              <a:rPr lang="ru-RU" sz="2800" dirty="0"/>
              <a:t>, содержащие информацию об их деятельности, и обеспечивают доступ к таким ресурсам посредством размещения их в информационно-телекоммуникационных сетях, в том числе </a:t>
            </a:r>
            <a:r>
              <a:rPr lang="ru-RU" sz="2800" b="1" dirty="0"/>
              <a:t>на официальном сайте </a:t>
            </a:r>
            <a:r>
              <a:rPr lang="ru-RU" sz="2800" dirty="0"/>
              <a:t>образовательной организации в сети «Интернет».</a:t>
            </a:r>
          </a:p>
        </p:txBody>
      </p:sp>
    </p:spTree>
    <p:extLst>
      <p:ext uri="{BB962C8B-B14F-4D97-AF65-F5344CB8AC3E}">
        <p14:creationId xmlns:p14="http://schemas.microsoft.com/office/powerpoint/2010/main" val="4143910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042AD32-4DEE-44E6-90C4-1C9481C8F0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Статья 29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FCF7609-83C1-492E-93F5-FC21B56AE5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7620000" cy="5141168"/>
          </a:xfrm>
        </p:spPr>
        <p:txBody>
          <a:bodyPr>
            <a:normAutofit/>
          </a:bodyPr>
          <a:lstStyle/>
          <a:p>
            <a:r>
              <a:rPr lang="ru-RU" sz="2800" dirty="0"/>
              <a:t>Образовательные организации обеспечивают открытость и доступность:</a:t>
            </a:r>
          </a:p>
          <a:p>
            <a:pPr lvl="1"/>
            <a:r>
              <a:rPr lang="ru-RU" sz="2600" dirty="0"/>
              <a:t>1) информации:</a:t>
            </a:r>
          </a:p>
          <a:p>
            <a:pPr lvl="2"/>
            <a:r>
              <a:rPr lang="ru-RU" sz="2400" dirty="0"/>
              <a:t>а) о дате создания образовательной организации, об учредителе, … , о месте нахождения … , режиме, графике работы, контактных телефонах …</a:t>
            </a:r>
          </a:p>
          <a:p>
            <a:pPr lvl="2"/>
            <a:r>
              <a:rPr lang="ru-RU" sz="2400" dirty="0"/>
              <a:t>б) о структуре и об органах управления образовательной организацией;</a:t>
            </a:r>
          </a:p>
          <a:p>
            <a:pPr lvl="2"/>
            <a:r>
              <a:rPr lang="ru-RU" sz="2400" dirty="0"/>
              <a:t>в) о реализуемых образовательных программах…</a:t>
            </a:r>
          </a:p>
          <a:p>
            <a:pPr lvl="2"/>
            <a:r>
              <a:rPr lang="ru-RU" sz="2400" dirty="0"/>
              <a:t>… (г-с)</a:t>
            </a:r>
          </a:p>
        </p:txBody>
      </p:sp>
    </p:spTree>
    <p:extLst>
      <p:ext uri="{BB962C8B-B14F-4D97-AF65-F5344CB8AC3E}">
        <p14:creationId xmlns:p14="http://schemas.microsoft.com/office/powerpoint/2010/main" val="3882048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042AD32-4DEE-44E6-90C4-1C9481C8F0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Статья 29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FCF7609-83C1-492E-93F5-FC21B56AE5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7620000" cy="5141168"/>
          </a:xfrm>
        </p:spPr>
        <p:txBody>
          <a:bodyPr>
            <a:normAutofit/>
          </a:bodyPr>
          <a:lstStyle/>
          <a:p>
            <a:r>
              <a:rPr lang="ru-RU" sz="2800" dirty="0"/>
              <a:t>Образовательные организации обеспечивают открытость и доступность:</a:t>
            </a:r>
          </a:p>
          <a:p>
            <a:pPr lvl="1"/>
            <a:r>
              <a:rPr lang="ru-RU" sz="2600" dirty="0"/>
              <a:t>2) копий:</a:t>
            </a:r>
          </a:p>
          <a:p>
            <a:pPr lvl="2"/>
            <a:r>
              <a:rPr lang="ru-RU" sz="2400" dirty="0"/>
              <a:t>а) устава образовательной организации;</a:t>
            </a:r>
          </a:p>
          <a:p>
            <a:pPr lvl="2"/>
            <a:r>
              <a:rPr lang="ru-RU" sz="2400" dirty="0"/>
              <a:t>б) лицензии на осуществление образовательной деятельности…</a:t>
            </a:r>
          </a:p>
          <a:p>
            <a:pPr lvl="2"/>
            <a:r>
              <a:rPr lang="ru-RU" sz="2400" dirty="0"/>
              <a:t>в) свидетельства о государственной аккредитации…</a:t>
            </a:r>
          </a:p>
          <a:p>
            <a:pPr lvl="2"/>
            <a:r>
              <a:rPr lang="ru-RU" sz="2400" dirty="0"/>
              <a:t>… (г, д)</a:t>
            </a:r>
          </a:p>
        </p:txBody>
      </p:sp>
    </p:spTree>
    <p:extLst>
      <p:ext uri="{BB962C8B-B14F-4D97-AF65-F5344CB8AC3E}">
        <p14:creationId xmlns:p14="http://schemas.microsoft.com/office/powerpoint/2010/main" val="204614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042AD32-4DEE-44E6-90C4-1C9481C8F0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Статья 29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FCF7609-83C1-492E-93F5-FC21B56AE5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7620000" cy="5141168"/>
          </a:xfrm>
        </p:spPr>
        <p:txBody>
          <a:bodyPr>
            <a:normAutofit/>
          </a:bodyPr>
          <a:lstStyle/>
          <a:p>
            <a:r>
              <a:rPr lang="ru-RU" sz="2800" dirty="0"/>
              <a:t>Образовательные организации обеспечивают открытость и доступность:</a:t>
            </a:r>
          </a:p>
          <a:p>
            <a:pPr lvl="1"/>
            <a:r>
              <a:rPr lang="ru-RU" sz="2600" dirty="0"/>
              <a:t>3) отчета о результатах самообследования …</a:t>
            </a:r>
          </a:p>
          <a:p>
            <a:pPr lvl="1"/>
            <a:r>
              <a:rPr lang="ru-RU" sz="2600" dirty="0"/>
              <a:t>4) документа о порядке оказания платных образовательных услуг …</a:t>
            </a:r>
          </a:p>
          <a:p>
            <a:pPr lvl="1"/>
            <a:r>
              <a:rPr lang="ru-RU" sz="2600" dirty="0"/>
              <a:t>5) предписаний органов, осуществляющих государственный контроль …</a:t>
            </a:r>
          </a:p>
          <a:p>
            <a:pPr lvl="1"/>
            <a:r>
              <a:rPr lang="ru-RU" sz="2600" dirty="0"/>
              <a:t>6) иной информации …</a:t>
            </a:r>
          </a:p>
        </p:txBody>
      </p:sp>
    </p:spTree>
    <p:extLst>
      <p:ext uri="{BB962C8B-B14F-4D97-AF65-F5344CB8AC3E}">
        <p14:creationId xmlns:p14="http://schemas.microsoft.com/office/powerpoint/2010/main" val="1713865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042AD32-4DEE-44E6-90C4-1C9481C8F0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Статья 29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FCF7609-83C1-492E-93F5-FC21B56AE5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7620000" cy="5141168"/>
          </a:xfrm>
        </p:spPr>
        <p:txBody>
          <a:bodyPr>
            <a:normAutofit/>
          </a:bodyPr>
          <a:lstStyle/>
          <a:p>
            <a:r>
              <a:rPr lang="ru-RU" sz="2800" dirty="0"/>
              <a:t>Обновление – в течение десяти рабочих дней со дня создания, получения или внесения соответствующих изменений</a:t>
            </a:r>
          </a:p>
          <a:p>
            <a:endParaRPr lang="ru-RU" sz="2600" dirty="0"/>
          </a:p>
        </p:txBody>
      </p:sp>
    </p:spTree>
    <p:extLst>
      <p:ext uri="{BB962C8B-B14F-4D97-AF65-F5344CB8AC3E}">
        <p14:creationId xmlns:p14="http://schemas.microsoft.com/office/powerpoint/2010/main" val="2935294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042AD32-4DEE-44E6-90C4-1C9481C8F0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Порядок применения …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FCF7609-83C1-492E-93F5-FC21B56AE5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7620000" cy="5141168"/>
          </a:xfrm>
        </p:spPr>
        <p:txBody>
          <a:bodyPr>
            <a:normAutofit/>
          </a:bodyPr>
          <a:lstStyle/>
          <a:p>
            <a:pPr marL="114300" indent="0">
              <a:buNone/>
            </a:pPr>
            <a:r>
              <a:rPr lang="ru-RU" sz="2800" b="1" dirty="0"/>
              <a:t>Порядок применения организациями, осуществляющими образовательную деятельность, электронного обучения, дистанционных образовательных технологий при реализации образовательных программ</a:t>
            </a:r>
          </a:p>
          <a:p>
            <a:endParaRPr lang="ru-RU" sz="2800" dirty="0"/>
          </a:p>
          <a:p>
            <a:endParaRPr lang="ru-RU" sz="2600" dirty="0"/>
          </a:p>
        </p:txBody>
      </p:sp>
    </p:spTree>
    <p:extLst>
      <p:ext uri="{BB962C8B-B14F-4D97-AF65-F5344CB8AC3E}">
        <p14:creationId xmlns:p14="http://schemas.microsoft.com/office/powerpoint/2010/main" val="703067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042AD32-4DEE-44E6-90C4-1C9481C8F0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Порядок применения …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FCF7609-83C1-492E-93F5-FC21B56AE5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7620000" cy="5141168"/>
          </a:xfrm>
        </p:spPr>
        <p:txBody>
          <a:bodyPr>
            <a:normAutofit/>
          </a:bodyPr>
          <a:lstStyle/>
          <a:p>
            <a:r>
              <a:rPr lang="ru-RU" sz="2800" dirty="0"/>
              <a:t>Организации, осуществляющие образовательную деятельность, реализуют </a:t>
            </a:r>
            <a:r>
              <a:rPr lang="ru-RU" sz="2800" b="1" dirty="0"/>
              <a:t>образовательные программы или их части </a:t>
            </a:r>
            <a:r>
              <a:rPr lang="ru-RU" sz="2800" dirty="0"/>
              <a:t>с применением электронного обучения, дистанционных образовательных технологий </a:t>
            </a:r>
            <a:r>
              <a:rPr lang="ru-RU" sz="2800" b="1" dirty="0"/>
              <a:t>в предусмотренных формах обучения или при их сочетании</a:t>
            </a:r>
            <a:r>
              <a:rPr lang="ru-RU" sz="2800" dirty="0"/>
              <a:t>, при проведении учебных занятий, практик, текущего контроля успеваемости, промежуточной, итоговой и (или) государственной итоговой аттестации обучающихся.</a:t>
            </a:r>
          </a:p>
          <a:p>
            <a:endParaRPr lang="ru-RU" sz="2600" dirty="0"/>
          </a:p>
        </p:txBody>
      </p:sp>
    </p:spTree>
    <p:extLst>
      <p:ext uri="{BB962C8B-B14F-4D97-AF65-F5344CB8AC3E}">
        <p14:creationId xmlns:p14="http://schemas.microsoft.com/office/powerpoint/2010/main" val="4128262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042AD32-4DEE-44E6-90C4-1C9481C8F0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Порядок применения …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FCF7609-83C1-492E-93F5-FC21B56AE5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7620000" cy="5141168"/>
          </a:xfrm>
        </p:spPr>
        <p:txBody>
          <a:bodyPr>
            <a:normAutofit/>
          </a:bodyPr>
          <a:lstStyle/>
          <a:p>
            <a:r>
              <a:rPr lang="ru-RU" sz="2600" dirty="0"/>
              <a:t>При реализации образовательных программ или их частей с применением электронного обучения, дистанционных образовательных технологий:</a:t>
            </a:r>
          </a:p>
          <a:p>
            <a:pPr lvl="1"/>
            <a:r>
              <a:rPr lang="ru-RU" sz="2400" dirty="0"/>
              <a:t>местом осуществления образовательной деятельности является место нахождения организации или ее филиала независимо от места нахождения обучающихся</a:t>
            </a:r>
          </a:p>
          <a:p>
            <a:pPr lvl="1"/>
            <a:r>
              <a:rPr lang="ru-RU" sz="2400" dirty="0"/>
              <a:t>…</a:t>
            </a:r>
          </a:p>
          <a:p>
            <a:pPr lvl="1"/>
            <a:r>
              <a:rPr lang="ru-RU" sz="2400" dirty="0"/>
              <a:t>…</a:t>
            </a:r>
          </a:p>
          <a:p>
            <a:pPr lvl="1"/>
            <a:r>
              <a:rPr lang="ru-RU" sz="2400" dirty="0"/>
              <a:t>…</a:t>
            </a:r>
          </a:p>
          <a:p>
            <a:pPr lvl="1"/>
            <a:r>
              <a:rPr lang="ru-RU" sz="2400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4174288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042AD32-4DEE-44E6-90C4-1C9481C8F0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Порядок применения …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FCF7609-83C1-492E-93F5-FC21B56AE5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7620000" cy="5141168"/>
          </a:xfrm>
        </p:spPr>
        <p:txBody>
          <a:bodyPr>
            <a:normAutofit/>
          </a:bodyPr>
          <a:lstStyle/>
          <a:p>
            <a:r>
              <a:rPr lang="ru-RU" sz="2600" dirty="0"/>
              <a:t>При реализации образовательных программ или их частей с применением электронного обучения, дистанционных образовательных технологий:</a:t>
            </a:r>
          </a:p>
          <a:p>
            <a:pPr lvl="1"/>
            <a:r>
              <a:rPr lang="ru-RU" sz="2400" dirty="0"/>
              <a:t>…</a:t>
            </a:r>
          </a:p>
          <a:p>
            <a:pPr lvl="1"/>
            <a:r>
              <a:rPr lang="ru-RU" sz="2400" dirty="0"/>
              <a:t>организации обеспечивают соответствующий применяемым технологиям уровень подготовки педагогических, научных, учебно-вспомогательных, административно-хозяйственных работников организации;</a:t>
            </a:r>
          </a:p>
          <a:p>
            <a:pPr lvl="1"/>
            <a:r>
              <a:rPr lang="ru-RU" sz="2400" dirty="0"/>
              <a:t>…</a:t>
            </a:r>
          </a:p>
          <a:p>
            <a:pPr lvl="1"/>
            <a:r>
              <a:rPr lang="ru-RU" sz="2400" dirty="0"/>
              <a:t>…</a:t>
            </a:r>
          </a:p>
          <a:p>
            <a:pPr lvl="1"/>
            <a:r>
              <a:rPr lang="ru-RU" sz="2400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4143949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042AD32-4DEE-44E6-90C4-1C9481C8F0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Порядок применения …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FCF7609-83C1-492E-93F5-FC21B56AE5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7620000" cy="5141168"/>
          </a:xfrm>
        </p:spPr>
        <p:txBody>
          <a:bodyPr>
            <a:normAutofit lnSpcReduction="10000"/>
          </a:bodyPr>
          <a:lstStyle/>
          <a:p>
            <a:r>
              <a:rPr lang="ru-RU" sz="2600" dirty="0"/>
              <a:t>При реализации образовательных программ или их частей с применением электронного обучения, дистанционных образовательных технологий:</a:t>
            </a:r>
          </a:p>
          <a:p>
            <a:pPr lvl="1"/>
            <a:r>
              <a:rPr lang="ru-RU" sz="2400" dirty="0"/>
              <a:t>…</a:t>
            </a:r>
          </a:p>
          <a:p>
            <a:pPr lvl="1"/>
            <a:r>
              <a:rPr lang="ru-RU" sz="2400" dirty="0"/>
              <a:t>…</a:t>
            </a:r>
          </a:p>
          <a:p>
            <a:pPr lvl="1"/>
            <a:r>
              <a:rPr lang="ru-RU" sz="2400" dirty="0"/>
              <a:t>организации самостоятельно определяют порядок оказания учебно-методической помощи обучающимся, в том числе в форме индивидуальных консультаций, оказываемых дистанционно с использованием информационных и телекоммуникационных технологий;</a:t>
            </a:r>
          </a:p>
          <a:p>
            <a:pPr lvl="1"/>
            <a:r>
              <a:rPr lang="ru-RU" sz="2400" dirty="0"/>
              <a:t>…</a:t>
            </a:r>
          </a:p>
          <a:p>
            <a:pPr lvl="1"/>
            <a:r>
              <a:rPr lang="ru-RU" sz="2400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3127738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042AD32-4DEE-44E6-90C4-1C9481C8F0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Порядок применения …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FCF7609-83C1-492E-93F5-FC21B56AE5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7620000" cy="5141168"/>
          </a:xfrm>
        </p:spPr>
        <p:txBody>
          <a:bodyPr>
            <a:normAutofit lnSpcReduction="10000"/>
          </a:bodyPr>
          <a:lstStyle/>
          <a:p>
            <a:r>
              <a:rPr lang="ru-RU" sz="2600" dirty="0"/>
              <a:t>При реализации образовательных программ или их частей с применением электронного обучения, дистанционных образовательных технологий:</a:t>
            </a:r>
          </a:p>
          <a:p>
            <a:pPr lvl="1"/>
            <a:r>
              <a:rPr lang="ru-RU" sz="2400" dirty="0"/>
              <a:t>…</a:t>
            </a:r>
          </a:p>
          <a:p>
            <a:pPr lvl="1"/>
            <a:r>
              <a:rPr lang="ru-RU" sz="2400" dirty="0"/>
              <a:t>…</a:t>
            </a:r>
          </a:p>
          <a:p>
            <a:pPr lvl="1"/>
            <a:r>
              <a:rPr lang="ru-RU" sz="2400" dirty="0"/>
              <a:t>…</a:t>
            </a:r>
          </a:p>
          <a:p>
            <a:pPr lvl="1"/>
            <a:r>
              <a:rPr lang="ru-RU" sz="2400" dirty="0"/>
              <a:t>организации самостоятельно определяют соотношение объема занятий, проводимых путем непосредственного взаимодействия педагогического работника с обучающимся, в том числе с применением электронного обучения, дистанционных образовательных технологий;</a:t>
            </a:r>
          </a:p>
          <a:p>
            <a:pPr lvl="1"/>
            <a:r>
              <a:rPr lang="ru-RU" sz="2400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500061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042AD32-4DEE-44E6-90C4-1C9481C8F0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Порядок применения …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FCF7609-83C1-492E-93F5-FC21B56AE5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7620000" cy="5141168"/>
          </a:xfrm>
        </p:spPr>
        <p:txBody>
          <a:bodyPr>
            <a:normAutofit/>
          </a:bodyPr>
          <a:lstStyle/>
          <a:p>
            <a:r>
              <a:rPr lang="ru-RU" sz="2600" dirty="0"/>
              <a:t>При реализации образовательных программ или их частей с применением электронного обучения, дистанционных образовательных технологий:</a:t>
            </a:r>
          </a:p>
          <a:p>
            <a:pPr lvl="1"/>
            <a:r>
              <a:rPr lang="ru-RU" sz="2400" dirty="0"/>
              <a:t>…</a:t>
            </a:r>
          </a:p>
          <a:p>
            <a:pPr lvl="1"/>
            <a:r>
              <a:rPr lang="ru-RU" sz="2400" dirty="0"/>
              <a:t>…</a:t>
            </a:r>
          </a:p>
          <a:p>
            <a:pPr lvl="1"/>
            <a:r>
              <a:rPr lang="ru-RU" sz="2400" dirty="0"/>
              <a:t>…</a:t>
            </a:r>
          </a:p>
          <a:p>
            <a:pPr lvl="1"/>
            <a:r>
              <a:rPr lang="ru-RU" sz="2400" dirty="0"/>
              <a:t>…</a:t>
            </a:r>
          </a:p>
          <a:p>
            <a:pPr lvl="1"/>
            <a:r>
              <a:rPr lang="ru-RU" sz="2400" dirty="0"/>
              <a:t>допускается отсутствие учебных занятий, проводимых путем непосредственного взаимодействия педагогического работника с обучающимся в аудитории.</a:t>
            </a:r>
          </a:p>
        </p:txBody>
      </p:sp>
    </p:spTree>
    <p:extLst>
      <p:ext uri="{BB962C8B-B14F-4D97-AF65-F5344CB8AC3E}">
        <p14:creationId xmlns:p14="http://schemas.microsoft.com/office/powerpoint/2010/main" val="121335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042AD32-4DEE-44E6-90C4-1C9481C8F0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Порядок применения …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FCF7609-83C1-492E-93F5-FC21B56AE5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7620000" cy="5141168"/>
          </a:xfrm>
        </p:spPr>
        <p:txBody>
          <a:bodyPr>
            <a:normAutofit/>
          </a:bodyPr>
          <a:lstStyle/>
          <a:p>
            <a:r>
              <a:rPr lang="ru-RU" sz="2800" dirty="0"/>
              <a:t>Организации вправе осуществлять реализацию образовательных программ или их частей с применением исключительно ЭО и ДОТ, организуя учебные занятия </a:t>
            </a:r>
            <a:r>
              <a:rPr lang="ru-RU" sz="2800" b="1" dirty="0"/>
              <a:t>в виде онлайн-курсов</a:t>
            </a:r>
            <a:r>
              <a:rPr lang="ru-RU" sz="2800" dirty="0"/>
              <a:t>, </a:t>
            </a:r>
          </a:p>
          <a:p>
            <a:r>
              <a:rPr lang="ru-RU" sz="2800" dirty="0"/>
              <a:t>Онлайн-курсы обеспечивают для обучающихся достижение и оценку результатов обучения путем организации образовательной деятельности в ЭИОС, к которой предоставляется доступ через сеть Интернет</a:t>
            </a:r>
          </a:p>
        </p:txBody>
      </p:sp>
    </p:spTree>
    <p:extLst>
      <p:ext uri="{BB962C8B-B14F-4D97-AF65-F5344CB8AC3E}">
        <p14:creationId xmlns:p14="http://schemas.microsoft.com/office/powerpoint/2010/main" val="2553728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042AD32-4DEE-44E6-90C4-1C9481C8F0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Порядок применения …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FCF7609-83C1-492E-93F5-FC21B56AE5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7620000" cy="5141168"/>
          </a:xfrm>
        </p:spPr>
        <p:txBody>
          <a:bodyPr>
            <a:normAutofit fontScale="92500"/>
          </a:bodyPr>
          <a:lstStyle/>
          <a:p>
            <a:r>
              <a:rPr lang="ru-RU" sz="2800" dirty="0"/>
              <a:t>Освоение обучающимся образовательных программ или их частей в виде онлайн-курсов подтверждается документом …, выданным организацией, реализующей онлайн-курсы</a:t>
            </a:r>
          </a:p>
          <a:p>
            <a:r>
              <a:rPr lang="ru-RU" sz="2800" dirty="0"/>
              <a:t>Организация, которой обучающимся представлен документ, подтверждающий освоение им образовательной программы или ее части в виде онлайн-курсов в иной организации, допускает обучающегося к промежуточной аттестации … или засчитывает результат обучения в качестве результата промежуточной аттестации на основании данного документа. </a:t>
            </a:r>
          </a:p>
        </p:txBody>
      </p:sp>
    </p:spTree>
    <p:extLst>
      <p:ext uri="{BB962C8B-B14F-4D97-AF65-F5344CB8AC3E}">
        <p14:creationId xmlns:p14="http://schemas.microsoft.com/office/powerpoint/2010/main" val="3869174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/>
              <a:t>ФГОС ВО 3+ (п. </a:t>
            </a:r>
            <a:r>
              <a:rPr lang="en-US" sz="3600" dirty="0"/>
              <a:t>7</a:t>
            </a:r>
            <a:r>
              <a:rPr lang="ru-RU" sz="3600" dirty="0"/>
              <a:t>.1.2)</a:t>
            </a: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600" dirty="0"/>
              <a:t>Каждый обучающийся в течение всего периода обучения должен быть обеспечен индивидуальным неограниченным доступом к одной или нескольким </a:t>
            </a:r>
            <a:r>
              <a:rPr lang="ru-RU" sz="2600" b="1" dirty="0"/>
              <a:t>электронно-библиотечным системам</a:t>
            </a:r>
            <a:r>
              <a:rPr lang="ru-RU" sz="2600" dirty="0"/>
              <a:t> (электронным библиотекам) и к </a:t>
            </a:r>
            <a:r>
              <a:rPr lang="ru-RU" sz="2600" b="1" dirty="0"/>
              <a:t>электронной информационно-образовательной среде</a:t>
            </a:r>
            <a:r>
              <a:rPr lang="ru-RU" sz="2600" dirty="0"/>
              <a:t> организации. </a:t>
            </a:r>
            <a:endParaRPr lang="en-US" sz="2600" dirty="0"/>
          </a:p>
          <a:p>
            <a:endParaRPr lang="ru-RU" sz="2600" dirty="0"/>
          </a:p>
          <a:p>
            <a:r>
              <a:rPr lang="ru-RU" sz="2600" dirty="0"/>
              <a:t>… доступ обучающегося из любой точки, в которой имеется доступ к сети Интернет, как на территории организации, так и вне ее</a:t>
            </a:r>
          </a:p>
        </p:txBody>
      </p:sp>
    </p:spTree>
    <p:extLst>
      <p:ext uri="{BB962C8B-B14F-4D97-AF65-F5344CB8AC3E}">
        <p14:creationId xmlns:p14="http://schemas.microsoft.com/office/powerpoint/2010/main" val="991696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/>
              <a:t>ФГОС ВО 3+ (п. </a:t>
            </a:r>
            <a:r>
              <a:rPr lang="en-US" sz="3600" dirty="0"/>
              <a:t>7</a:t>
            </a:r>
            <a:r>
              <a:rPr lang="ru-RU" sz="3600" dirty="0"/>
              <a:t>.1.2)</a:t>
            </a: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57200" y="1600200"/>
            <a:ext cx="7620000" cy="4983162"/>
          </a:xfrm>
        </p:spPr>
        <p:txBody>
          <a:bodyPr>
            <a:normAutofit lnSpcReduction="10000"/>
          </a:bodyPr>
          <a:lstStyle/>
          <a:p>
            <a:r>
              <a:rPr lang="ru-RU" sz="2800" dirty="0"/>
              <a:t>Электронная информационно-образовательная среда организации должна обеспечивать:</a:t>
            </a:r>
          </a:p>
          <a:p>
            <a:pPr lvl="1"/>
            <a:r>
              <a:rPr lang="ru-RU" sz="2600" dirty="0"/>
              <a:t>доступ к учебным планам, рабочим программам дисциплин (модулей), практик, к изданиям электронных библиотечных систем и электронным образовательным ресурсам, указанным в рабочих программах</a:t>
            </a:r>
          </a:p>
          <a:p>
            <a:pPr lvl="1"/>
            <a:r>
              <a:rPr lang="ru-RU" sz="2600" dirty="0"/>
              <a:t>…</a:t>
            </a:r>
          </a:p>
          <a:p>
            <a:pPr lvl="1"/>
            <a:r>
              <a:rPr lang="ru-RU" sz="2600" dirty="0"/>
              <a:t>…</a:t>
            </a:r>
          </a:p>
          <a:p>
            <a:pPr lvl="1"/>
            <a:r>
              <a:rPr lang="ru-RU" sz="2600" dirty="0"/>
              <a:t>…</a:t>
            </a:r>
          </a:p>
          <a:p>
            <a:pPr lvl="1"/>
            <a:r>
              <a:rPr lang="ru-RU" sz="2600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1868780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/>
              <a:t>ФГОС ВО 3+ (п. </a:t>
            </a:r>
            <a:r>
              <a:rPr lang="en-US" sz="3600" dirty="0"/>
              <a:t>7</a:t>
            </a:r>
            <a:r>
              <a:rPr lang="ru-RU" sz="3600" dirty="0"/>
              <a:t>.1.2)</a:t>
            </a: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57200" y="1600200"/>
            <a:ext cx="7620000" cy="4983162"/>
          </a:xfrm>
        </p:spPr>
        <p:txBody>
          <a:bodyPr>
            <a:normAutofit/>
          </a:bodyPr>
          <a:lstStyle/>
          <a:p>
            <a:r>
              <a:rPr lang="ru-RU" sz="2800" dirty="0"/>
              <a:t>Электронная информационно-образовательная среда организации должна обеспечивать:</a:t>
            </a:r>
          </a:p>
          <a:p>
            <a:pPr lvl="1"/>
            <a:r>
              <a:rPr lang="ru-RU" sz="2600" dirty="0"/>
              <a:t>…</a:t>
            </a:r>
          </a:p>
          <a:p>
            <a:pPr lvl="1"/>
            <a:r>
              <a:rPr lang="ru-RU" sz="2600" dirty="0"/>
              <a:t>фиксацию хода образовательного процесса, результатов промежуточной аттестации и результатов освоения основной образовательной программы; </a:t>
            </a:r>
          </a:p>
          <a:p>
            <a:pPr lvl="1"/>
            <a:r>
              <a:rPr lang="ru-RU" sz="2600" dirty="0"/>
              <a:t>…</a:t>
            </a:r>
          </a:p>
          <a:p>
            <a:pPr lvl="1"/>
            <a:r>
              <a:rPr lang="ru-RU" sz="2600" dirty="0"/>
              <a:t>…</a:t>
            </a:r>
          </a:p>
          <a:p>
            <a:pPr lvl="1"/>
            <a:r>
              <a:rPr lang="ru-RU" sz="2600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4071243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/>
              <a:t>ФГОС ВО 3+ (п. </a:t>
            </a:r>
            <a:r>
              <a:rPr lang="en-US" sz="3600" dirty="0"/>
              <a:t>7</a:t>
            </a:r>
            <a:r>
              <a:rPr lang="ru-RU" sz="3600" dirty="0"/>
              <a:t>.1.2)</a:t>
            </a: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57200" y="1600200"/>
            <a:ext cx="7620000" cy="4983162"/>
          </a:xfrm>
        </p:spPr>
        <p:txBody>
          <a:bodyPr>
            <a:normAutofit lnSpcReduction="10000"/>
          </a:bodyPr>
          <a:lstStyle/>
          <a:p>
            <a:r>
              <a:rPr lang="ru-RU" sz="2800" dirty="0"/>
              <a:t>Электронная информационно-образовательная среда организации должна обеспечивать:</a:t>
            </a:r>
          </a:p>
          <a:p>
            <a:pPr lvl="1"/>
            <a:r>
              <a:rPr lang="ru-RU" sz="2600" dirty="0"/>
              <a:t>…</a:t>
            </a:r>
          </a:p>
          <a:p>
            <a:pPr lvl="1"/>
            <a:r>
              <a:rPr lang="ru-RU" sz="2600" dirty="0"/>
              <a:t>…</a:t>
            </a:r>
          </a:p>
          <a:p>
            <a:pPr lvl="1"/>
            <a:r>
              <a:rPr lang="ru-RU" sz="2600" dirty="0"/>
              <a:t>проведение всех видов занятий, процедур оценки результатов обучения, реализация которых предусмотрена с применением электронного обучения, дистанционных образовательных технологий;</a:t>
            </a:r>
          </a:p>
          <a:p>
            <a:pPr lvl="1"/>
            <a:r>
              <a:rPr lang="ru-RU" sz="2600" dirty="0"/>
              <a:t>…</a:t>
            </a:r>
          </a:p>
          <a:p>
            <a:pPr lvl="1"/>
            <a:r>
              <a:rPr lang="ru-RU" sz="2600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4232289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/>
              <a:t>ФГОС ВО 3+ (п. </a:t>
            </a:r>
            <a:r>
              <a:rPr lang="en-US" sz="3600" dirty="0"/>
              <a:t>7</a:t>
            </a:r>
            <a:r>
              <a:rPr lang="ru-RU" sz="3600" dirty="0"/>
              <a:t>.1.2)</a:t>
            </a: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57200" y="1600200"/>
            <a:ext cx="7620000" cy="4983162"/>
          </a:xfrm>
        </p:spPr>
        <p:txBody>
          <a:bodyPr>
            <a:normAutofit lnSpcReduction="10000"/>
          </a:bodyPr>
          <a:lstStyle/>
          <a:p>
            <a:r>
              <a:rPr lang="ru-RU" sz="2800" dirty="0"/>
              <a:t>Электронная информационно-образовательная среда организации должна обеспечивать:</a:t>
            </a:r>
          </a:p>
          <a:p>
            <a:pPr lvl="1"/>
            <a:r>
              <a:rPr lang="ru-RU" sz="2600" dirty="0"/>
              <a:t>…</a:t>
            </a:r>
          </a:p>
          <a:p>
            <a:pPr lvl="1"/>
            <a:r>
              <a:rPr lang="ru-RU" sz="2600" dirty="0"/>
              <a:t>…</a:t>
            </a:r>
          </a:p>
          <a:p>
            <a:pPr lvl="1"/>
            <a:r>
              <a:rPr lang="ru-RU" sz="2600" dirty="0"/>
              <a:t>…</a:t>
            </a:r>
          </a:p>
          <a:p>
            <a:pPr lvl="1"/>
            <a:r>
              <a:rPr lang="ru-RU" sz="2600" dirty="0"/>
              <a:t>формирование электронного портфолио обучающегося, в том числе сохранение работ обучающегося, рецензий и оценок на эти работы со стороны любых участников образовательного процесса;</a:t>
            </a:r>
          </a:p>
          <a:p>
            <a:pPr lvl="1"/>
            <a:r>
              <a:rPr lang="ru-RU" sz="2600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1084977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/>
              <a:t>ФГОС ВО 3+ (п. </a:t>
            </a:r>
            <a:r>
              <a:rPr lang="en-US" sz="3600" dirty="0"/>
              <a:t>7</a:t>
            </a:r>
            <a:r>
              <a:rPr lang="ru-RU" sz="3600" dirty="0"/>
              <a:t>.1.2)</a:t>
            </a: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57200" y="1600200"/>
            <a:ext cx="7620000" cy="4983162"/>
          </a:xfrm>
        </p:spPr>
        <p:txBody>
          <a:bodyPr>
            <a:normAutofit/>
          </a:bodyPr>
          <a:lstStyle/>
          <a:p>
            <a:r>
              <a:rPr lang="ru-RU" sz="2800" dirty="0"/>
              <a:t>Электронная информационно-образовательная среда организации должна обеспечивать:</a:t>
            </a:r>
          </a:p>
          <a:p>
            <a:pPr lvl="1"/>
            <a:r>
              <a:rPr lang="ru-RU" sz="2600" dirty="0"/>
              <a:t>…</a:t>
            </a:r>
          </a:p>
          <a:p>
            <a:pPr lvl="1"/>
            <a:r>
              <a:rPr lang="ru-RU" sz="2600" dirty="0"/>
              <a:t>…</a:t>
            </a:r>
          </a:p>
          <a:p>
            <a:pPr lvl="1"/>
            <a:r>
              <a:rPr lang="ru-RU" sz="2600" dirty="0"/>
              <a:t>…</a:t>
            </a:r>
          </a:p>
          <a:p>
            <a:pPr lvl="1"/>
            <a:r>
              <a:rPr lang="ru-RU" sz="2600" dirty="0"/>
              <a:t>…</a:t>
            </a:r>
          </a:p>
          <a:p>
            <a:pPr lvl="1"/>
            <a:r>
              <a:rPr lang="ru-RU" sz="2600" dirty="0"/>
              <a:t>взаимодействие между участниками образовательного процесса, в том числе синхронное и (или) асинхронное взаимодействие посредством сети "Интернет".</a:t>
            </a:r>
          </a:p>
        </p:txBody>
      </p:sp>
    </p:spTree>
    <p:extLst>
      <p:ext uri="{BB962C8B-B14F-4D97-AF65-F5344CB8AC3E}">
        <p14:creationId xmlns:p14="http://schemas.microsoft.com/office/powerpoint/2010/main" val="960251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/>
              <a:t>ФГОС ВО 3+ (п. </a:t>
            </a:r>
            <a:r>
              <a:rPr lang="en-US" sz="3600" dirty="0"/>
              <a:t>7</a:t>
            </a:r>
            <a:r>
              <a:rPr lang="ru-RU" sz="3600" dirty="0"/>
              <a:t>.1.2)</a:t>
            </a: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57200" y="1600200"/>
            <a:ext cx="7620000" cy="4983162"/>
          </a:xfrm>
        </p:spPr>
        <p:txBody>
          <a:bodyPr>
            <a:normAutofit/>
          </a:bodyPr>
          <a:lstStyle/>
          <a:p>
            <a:r>
              <a:rPr lang="ru-RU" sz="2600" dirty="0"/>
              <a:t>Функционирование электронной информационно-образовательной среды обеспечивается соответствующими средствами информационно-коммуникационных технологий и квалификацией работников, ее использующих и поддерживающих. Функционирование электронной информационно-образовательной среды должно соответствовать законодательству Российской Федерации </a:t>
            </a:r>
          </a:p>
        </p:txBody>
      </p:sp>
    </p:spTree>
    <p:extLst>
      <p:ext uri="{BB962C8B-B14F-4D97-AF65-F5344CB8AC3E}">
        <p14:creationId xmlns:p14="http://schemas.microsoft.com/office/powerpoint/2010/main" val="1426306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/>
              <a:t>ФГОС ВО 3+</a:t>
            </a:r>
            <a:r>
              <a:rPr lang="en-US" sz="3600" dirty="0"/>
              <a:t>+</a:t>
            </a:r>
            <a:r>
              <a:rPr lang="ru-RU" sz="3600" dirty="0"/>
              <a:t> (п. </a:t>
            </a:r>
            <a:r>
              <a:rPr lang="en-US" sz="3600" dirty="0"/>
              <a:t>4</a:t>
            </a:r>
            <a:r>
              <a:rPr lang="ru-RU" sz="3600" dirty="0"/>
              <a:t>.</a:t>
            </a:r>
            <a:r>
              <a:rPr lang="en-US" sz="3600" dirty="0"/>
              <a:t>2</a:t>
            </a:r>
            <a:r>
              <a:rPr lang="ru-RU" sz="3600" dirty="0"/>
              <a:t>.2)</a:t>
            </a: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57200" y="1600200"/>
            <a:ext cx="7620000" cy="4983162"/>
          </a:xfrm>
        </p:spPr>
        <p:txBody>
          <a:bodyPr>
            <a:normAutofit/>
          </a:bodyPr>
          <a:lstStyle/>
          <a:p>
            <a:r>
              <a:rPr lang="ru-RU" sz="2600" dirty="0"/>
              <a:t>Доступ к учебным планам, рабочим программам…</a:t>
            </a:r>
          </a:p>
          <a:p>
            <a:r>
              <a:rPr lang="ru-RU" sz="2600" dirty="0"/>
              <a:t>Формирование электронного портфолио обучающегося…</a:t>
            </a:r>
          </a:p>
          <a:p>
            <a:r>
              <a:rPr lang="ru-RU" sz="2600" dirty="0"/>
              <a:t>В случае применения электронного обучения и дистанционных образовательных технологий дополнительно должна обеспечивать:</a:t>
            </a:r>
          </a:p>
          <a:p>
            <a:pPr lvl="1"/>
            <a:r>
              <a:rPr lang="ru-RU" sz="2400" dirty="0"/>
              <a:t>Фиксацию хода образовательного процесса…</a:t>
            </a:r>
          </a:p>
          <a:p>
            <a:pPr lvl="1"/>
            <a:r>
              <a:rPr lang="ru-RU" sz="2400" dirty="0"/>
              <a:t>Проведение учебных занятий…</a:t>
            </a:r>
          </a:p>
          <a:p>
            <a:pPr lvl="1"/>
            <a:r>
              <a:rPr lang="ru-RU" sz="2400" dirty="0"/>
              <a:t>Взаимодействие между участниками образовательного процесса</a:t>
            </a:r>
          </a:p>
        </p:txBody>
      </p:sp>
    </p:spTree>
    <p:extLst>
      <p:ext uri="{BB962C8B-B14F-4D97-AF65-F5344CB8AC3E}">
        <p14:creationId xmlns:p14="http://schemas.microsoft.com/office/powerpoint/2010/main" val="3542498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/>
              <a:t>ФГОС ВО 3+</a:t>
            </a:r>
            <a:r>
              <a:rPr lang="en-US" sz="3600" dirty="0"/>
              <a:t>+</a:t>
            </a:r>
            <a:r>
              <a:rPr lang="ru-RU" sz="3600" dirty="0"/>
              <a:t> (п. </a:t>
            </a:r>
            <a:r>
              <a:rPr lang="en-US" sz="3600" dirty="0"/>
              <a:t>4</a:t>
            </a:r>
            <a:r>
              <a:rPr lang="ru-RU" sz="3600" dirty="0"/>
              <a:t>.</a:t>
            </a:r>
            <a:r>
              <a:rPr lang="en-US" sz="3600" dirty="0"/>
              <a:t>2</a:t>
            </a:r>
            <a:r>
              <a:rPr lang="ru-RU" sz="3600" dirty="0"/>
              <a:t>.2)</a:t>
            </a: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57200" y="1600200"/>
            <a:ext cx="7620000" cy="4983162"/>
          </a:xfrm>
        </p:spPr>
        <p:txBody>
          <a:bodyPr>
            <a:normAutofit/>
          </a:bodyPr>
          <a:lstStyle/>
          <a:p>
            <a:r>
              <a:rPr lang="ru-RU" sz="2800" dirty="0"/>
              <a:t>Условия для функционирования электронной информационно-образовательной среды могут быть созданы с использованием ресурсов иных организаций</a:t>
            </a:r>
          </a:p>
        </p:txBody>
      </p:sp>
    </p:spTree>
    <p:extLst>
      <p:ext uri="{BB962C8B-B14F-4D97-AF65-F5344CB8AC3E}">
        <p14:creationId xmlns:p14="http://schemas.microsoft.com/office/powerpoint/2010/main" val="2438911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</p:spPr>
        <p:txBody>
          <a:bodyPr/>
          <a:lstStyle/>
          <a:p>
            <a:r>
              <a:rPr lang="ru-RU" sz="3600" dirty="0"/>
              <a:t>Итог</a:t>
            </a: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57200" y="1600200"/>
            <a:ext cx="7620000" cy="4983162"/>
          </a:xfrm>
        </p:spPr>
        <p:txBody>
          <a:bodyPr>
            <a:normAutofit/>
          </a:bodyPr>
          <a:lstStyle/>
          <a:p>
            <a:r>
              <a:rPr lang="ru-RU" sz="2800" dirty="0"/>
              <a:t>Образовательные организации вправе применять ЭО и ДОТ при реализации образовательных программ, выбирать для этого разные способы и стратегии.</a:t>
            </a:r>
          </a:p>
          <a:p>
            <a:r>
              <a:rPr lang="ru-RU" sz="2800" dirty="0"/>
              <a:t>Электронная поддержка реализации основных образовательных программ обеспечивается функционированием электронной информационно-образовательной среды.</a:t>
            </a:r>
          </a:p>
        </p:txBody>
      </p:sp>
    </p:spTree>
    <p:extLst>
      <p:ext uri="{BB962C8B-B14F-4D97-AF65-F5344CB8AC3E}">
        <p14:creationId xmlns:p14="http://schemas.microsoft.com/office/powerpoint/2010/main" val="896782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C320EBB6-EF39-41A0-A104-9A90443F54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404664"/>
            <a:ext cx="7620000" cy="5996136"/>
          </a:xfrm>
        </p:spPr>
        <p:txBody>
          <a:bodyPr>
            <a:normAutofit/>
          </a:bodyPr>
          <a:lstStyle/>
          <a:p>
            <a:r>
              <a:rPr lang="ru-RU" sz="2800" b="1" dirty="0"/>
              <a:t>Электронная информационно-образовательная среда </a:t>
            </a:r>
            <a:r>
              <a:rPr lang="ru-RU" sz="2800" dirty="0"/>
              <a:t>– интегрированная среда электронных образовательных ресурсов, программно-технических и телекоммуникационных средств, правил ее администрирования и использования, обеспечивающая едиными технологическими средствами информационно-техническую поддержку образовательного процесса.</a:t>
            </a:r>
          </a:p>
        </p:txBody>
      </p:sp>
    </p:spTree>
    <p:extLst>
      <p:ext uri="{BB962C8B-B14F-4D97-AF65-F5344CB8AC3E}">
        <p14:creationId xmlns:p14="http://schemas.microsoft.com/office/powerpoint/2010/main" val="1594273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/>
              <a:t>Элементы ЭИОС (пример ВГСПУ)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7620000" cy="4997152"/>
          </a:xfrm>
        </p:spPr>
        <p:txBody>
          <a:bodyPr>
            <a:normAutofit fontScale="85000" lnSpcReduction="20000"/>
          </a:bodyPr>
          <a:lstStyle/>
          <a:p>
            <a:r>
              <a:rPr lang="ru-RU" sz="3200" dirty="0"/>
              <a:t>Компьютерные классы, компьютеры структурных подразделений, оргтехника, мультимедийная техника, сетевое оборудование и др.</a:t>
            </a:r>
          </a:p>
          <a:p>
            <a:r>
              <a:rPr lang="ru-RU" sz="3200" dirty="0"/>
              <a:t>Программные комплексы учебного управления («Деканат», «Учебные планы», «Нагрузка»), библиотеки, управления НИР, приемной комиссии и др.</a:t>
            </a:r>
          </a:p>
          <a:p>
            <a:r>
              <a:rPr lang="ru-RU" sz="3200" dirty="0"/>
              <a:t>Веб-ресурсы: официальный сайт, корпоративный портал, образовательный портал, портал онлайн-обучения и др.</a:t>
            </a:r>
          </a:p>
          <a:p>
            <a:r>
              <a:rPr lang="ru-RU" sz="3200" dirty="0"/>
              <a:t>Коллекции научно-образовательных ресурсов в структурных подразделениях университета</a:t>
            </a:r>
          </a:p>
          <a:p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189439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/>
              <a:t>Электронно-библиотечная система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7620000" cy="4997152"/>
          </a:xfrm>
        </p:spPr>
        <p:txBody>
          <a:bodyPr>
            <a:normAutofit/>
          </a:bodyPr>
          <a:lstStyle/>
          <a:p>
            <a:r>
              <a:rPr lang="ru-RU" sz="3200" dirty="0"/>
              <a:t>Электронная система библиотечно-информационного обеспечения, содержащая на основе прямых соглашений с правообладателями издания учебной, учебно-методической и иной литературы, используемой в образовательном процессе. </a:t>
            </a:r>
          </a:p>
        </p:txBody>
      </p:sp>
    </p:spTree>
    <p:extLst>
      <p:ext uri="{BB962C8B-B14F-4D97-AF65-F5344CB8AC3E}">
        <p14:creationId xmlns:p14="http://schemas.microsoft.com/office/powerpoint/2010/main" val="2994187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/>
              <a:t>Онлайн-курсы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7620000" cy="4997152"/>
          </a:xfrm>
        </p:spPr>
        <p:txBody>
          <a:bodyPr>
            <a:normAutofit/>
          </a:bodyPr>
          <a:lstStyle/>
          <a:p>
            <a:r>
              <a:rPr lang="ru-RU" sz="3200" dirty="0"/>
              <a:t>Новый подход к проектированию и реализации образовательных программ</a:t>
            </a:r>
          </a:p>
          <a:p>
            <a:r>
              <a:rPr lang="ru-RU" sz="3200" dirty="0"/>
              <a:t>Изучение онлайн-курсов как частей образовательных программ – на базе разных организаций</a:t>
            </a:r>
          </a:p>
          <a:p>
            <a:r>
              <a:rPr lang="ru-RU" sz="3200" dirty="0"/>
              <a:t>Зачет результатов освоения онлайн-курсов в общем результате освоения образовательных программ</a:t>
            </a:r>
          </a:p>
          <a:p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639738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седство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Стандартная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оседство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906</TotalTime>
  <Words>1504</Words>
  <Application>Microsoft Office PowerPoint</Application>
  <PresentationFormat>Экран (4:3)</PresentationFormat>
  <Paragraphs>174</Paragraphs>
  <Slides>36</Slides>
  <Notes>14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36</vt:i4>
      </vt:variant>
    </vt:vector>
  </HeadingPairs>
  <TitlesOfParts>
    <vt:vector size="40" baseType="lpstr">
      <vt:lpstr>Arial</vt:lpstr>
      <vt:lpstr>Calibri</vt:lpstr>
      <vt:lpstr>Cambria</vt:lpstr>
      <vt:lpstr>Соседство</vt:lpstr>
      <vt:lpstr>Нормативные основы применения электронных ресурсов в сфере образования</vt:lpstr>
      <vt:lpstr>Презентация PowerPoint</vt:lpstr>
      <vt:lpstr>Федеральный закон </vt:lpstr>
      <vt:lpstr>Статья 16</vt:lpstr>
      <vt:lpstr>Статья 16</vt:lpstr>
      <vt:lpstr>Статья 16</vt:lpstr>
      <vt:lpstr>Статья 16</vt:lpstr>
      <vt:lpstr>Статья 16</vt:lpstr>
      <vt:lpstr>Статья 29</vt:lpstr>
      <vt:lpstr>Статья 29</vt:lpstr>
      <vt:lpstr>Статья 29</vt:lpstr>
      <vt:lpstr>Статья 29</vt:lpstr>
      <vt:lpstr>Статья 29</vt:lpstr>
      <vt:lpstr>Порядок применения …</vt:lpstr>
      <vt:lpstr>Порядок применения …</vt:lpstr>
      <vt:lpstr>Порядок применения …</vt:lpstr>
      <vt:lpstr>Порядок применения …</vt:lpstr>
      <vt:lpstr>Порядок применения …</vt:lpstr>
      <vt:lpstr>Порядок применения …</vt:lpstr>
      <vt:lpstr>Порядок применения …</vt:lpstr>
      <vt:lpstr>Порядок применения …</vt:lpstr>
      <vt:lpstr>Порядок применения …</vt:lpstr>
      <vt:lpstr>ФГОС ВО 3+ (п. 7.1.2)</vt:lpstr>
      <vt:lpstr>ФГОС ВО 3+ (п. 7.1.2)</vt:lpstr>
      <vt:lpstr>ФГОС ВО 3+ (п. 7.1.2)</vt:lpstr>
      <vt:lpstr>ФГОС ВО 3+ (п. 7.1.2)</vt:lpstr>
      <vt:lpstr>ФГОС ВО 3+ (п. 7.1.2)</vt:lpstr>
      <vt:lpstr>ФГОС ВО 3+ (п. 7.1.2)</vt:lpstr>
      <vt:lpstr>ФГОС ВО 3+ (п. 7.1.2)</vt:lpstr>
      <vt:lpstr>ФГОС ВО 3++ (п. 4.2.2)</vt:lpstr>
      <vt:lpstr>ФГОС ВО 3++ (п. 4.2.2)</vt:lpstr>
      <vt:lpstr>Итог</vt:lpstr>
      <vt:lpstr>Презентация PowerPoint</vt:lpstr>
      <vt:lpstr>Элементы ЭИОС (пример ВГСПУ)</vt:lpstr>
      <vt:lpstr>Электронно-библиотечная система </vt:lpstr>
      <vt:lpstr>Онлайн-курсы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Образовательные возможности Интернета в контексте реализации идей непрерывного образования</dc:title>
  <dc:creator>Сергеев Алексей Николаевич</dc:creator>
  <cp:lastModifiedBy>Сергеев Алексей Николаевич</cp:lastModifiedBy>
  <cp:revision>153</cp:revision>
  <cp:lastPrinted>2013-04-02T19:02:37Z</cp:lastPrinted>
  <dcterms:created xsi:type="dcterms:W3CDTF">2012-12-20T06:25:13Z</dcterms:created>
  <dcterms:modified xsi:type="dcterms:W3CDTF">2018-04-02T06:45:46Z</dcterms:modified>
</cp:coreProperties>
</file>