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4"/>
  </p:notesMasterIdLst>
  <p:handoutMasterIdLst>
    <p:handoutMasterId r:id="rId15"/>
  </p:handoutMasterIdLst>
  <p:sldIdLst>
    <p:sldId id="274" r:id="rId2"/>
    <p:sldId id="275" r:id="rId3"/>
    <p:sldId id="265" r:id="rId4"/>
    <p:sldId id="262" r:id="rId5"/>
    <p:sldId id="268" r:id="rId6"/>
    <p:sldId id="269" r:id="rId7"/>
    <p:sldId id="273" r:id="rId8"/>
    <p:sldId id="270" r:id="rId9"/>
    <p:sldId id="271" r:id="rId10"/>
    <p:sldId id="276" r:id="rId11"/>
    <p:sldId id="277" r:id="rId12"/>
    <p:sldId id="278" r:id="rId13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698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641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318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6090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710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890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431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7177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206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vspu.ru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vgpu.org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vspu.ru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2.png"/><Relationship Id="rId16" Type="http://schemas.openxmlformats.org/officeDocument/2006/relationships/image" Target="../media/image26.png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du.vspu.ru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488832" cy="2448272"/>
          </a:xfrm>
        </p:spPr>
        <p:txBody>
          <a:bodyPr>
            <a:noAutofit/>
          </a:bodyPr>
          <a:lstStyle/>
          <a:p>
            <a:r>
              <a:rPr lang="ru-RU" sz="3600" b="1" dirty="0"/>
              <a:t>Ресурсы электронной информационно-образовательной среды ВГСПУ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861048"/>
            <a:ext cx="7776864" cy="259228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16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февраля 2018 г.</a:t>
            </a:r>
          </a:p>
        </p:txBody>
      </p:sp>
    </p:spTree>
    <p:extLst>
      <p:ext uri="{BB962C8B-B14F-4D97-AF65-F5344CB8AC3E}">
        <p14:creationId xmlns:p14="http://schemas.microsoft.com/office/powerpoint/2010/main" val="47050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ФГОС ВО (п. </a:t>
            </a:r>
            <a:r>
              <a:rPr lang="en-US" sz="3600" dirty="0"/>
              <a:t>7</a:t>
            </a:r>
            <a:r>
              <a:rPr lang="ru-RU" sz="3600" dirty="0"/>
              <a:t>.1.2)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Электронная информационно-образовательная среда организации должна обеспечивать:</a:t>
            </a:r>
          </a:p>
          <a:p>
            <a:pPr lvl="1"/>
            <a:r>
              <a:rPr lang="ru-RU" sz="2800" dirty="0"/>
              <a:t>доступ к учебным планам, рабочим программам …, изданиям ЭБС …, указанным в рабочих программах</a:t>
            </a:r>
          </a:p>
          <a:p>
            <a:pPr lvl="1"/>
            <a:r>
              <a:rPr lang="ru-RU" sz="2800" dirty="0"/>
              <a:t>фиксацию хода образовательного процесса, результатов промежуточной аттестации …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5532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548680"/>
            <a:ext cx="7620000" cy="5852120"/>
          </a:xfrm>
        </p:spPr>
        <p:txBody>
          <a:bodyPr>
            <a:normAutofit/>
          </a:bodyPr>
          <a:lstStyle/>
          <a:p>
            <a:pPr lvl="1"/>
            <a:r>
              <a:rPr lang="ru-RU" sz="2800" dirty="0"/>
              <a:t>проведение всех видов занятий, процедур оценки результатов обучения … с применением ЭО и ДОТ</a:t>
            </a:r>
          </a:p>
          <a:p>
            <a:pPr lvl="1"/>
            <a:r>
              <a:rPr lang="ru-RU" sz="2800" dirty="0"/>
              <a:t>формирование электронного портфолио обучающегося …</a:t>
            </a:r>
          </a:p>
          <a:p>
            <a:pPr lvl="1"/>
            <a:r>
              <a:rPr lang="ru-RU" sz="2800" dirty="0"/>
              <a:t>взаимодействие между участниками образовательного процесса … в сети Интернет</a:t>
            </a:r>
          </a:p>
        </p:txBody>
      </p:sp>
    </p:spTree>
    <p:extLst>
      <p:ext uri="{BB962C8B-B14F-4D97-AF65-F5344CB8AC3E}">
        <p14:creationId xmlns:p14="http://schemas.microsoft.com/office/powerpoint/2010/main" val="186878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Элементы ЭИОС ВГСПУ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 fontScale="85000" lnSpcReduction="10000"/>
          </a:bodyPr>
          <a:lstStyle/>
          <a:p>
            <a:r>
              <a:rPr lang="ru-RU" sz="3200" dirty="0"/>
              <a:t>Компьютерные классы, компьютеры структурных подразделений, оргтехника, сетевое оборудование и др.</a:t>
            </a:r>
          </a:p>
          <a:p>
            <a:r>
              <a:rPr lang="ru-RU" sz="3200" dirty="0"/>
              <a:t>Программные комплексы учебного управления («Деканат», «Учебные планы», «Нагрузка»), библиотеки, управления НИР, приемной комиссии и др.</a:t>
            </a:r>
          </a:p>
          <a:p>
            <a:r>
              <a:rPr lang="ru-RU" sz="3200" dirty="0"/>
              <a:t>Веб-ресурсы: официальный сайт, корпоративный портал, образовательный портал и др.</a:t>
            </a:r>
          </a:p>
          <a:p>
            <a:r>
              <a:rPr lang="ru-RU" sz="3200" dirty="0"/>
              <a:t>Коллекции научно-образовательных ресурсов в структурных подразделениях университета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8943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Официальный сайт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28853"/>
            <a:ext cx="7620000" cy="4997152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http://vspu.ru</a:t>
            </a:r>
            <a:r>
              <a:rPr lang="en-US" sz="3200" dirty="0"/>
              <a:t> (</a:t>
            </a:r>
            <a:r>
              <a:rPr lang="ru-RU" sz="3200" dirty="0"/>
              <a:t>не </a:t>
            </a:r>
            <a:r>
              <a:rPr lang="en-US" sz="3200" dirty="0">
                <a:hlinkClick r:id="rId4"/>
              </a:rPr>
              <a:t>http://vgpu.org</a:t>
            </a:r>
            <a:r>
              <a:rPr lang="en-US" sz="3200" dirty="0"/>
              <a:t>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1614576-6358-4E04-9C95-0D9CB50F9D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634" y="1665467"/>
            <a:ext cx="7897806" cy="516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Корпоративный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709120"/>
          </a:xfrm>
        </p:spPr>
        <p:txBody>
          <a:bodyPr>
            <a:normAutofit/>
          </a:bodyPr>
          <a:lstStyle/>
          <a:p>
            <a:r>
              <a:rPr lang="en-US" sz="3200" dirty="0">
                <a:hlinkClick r:id="rId3"/>
              </a:rPr>
              <a:t>http://portal.vspu.ru</a:t>
            </a:r>
            <a:endParaRPr lang="en-US" sz="3200" dirty="0"/>
          </a:p>
          <a:p>
            <a:endParaRPr lang="en-US" sz="3200" dirty="0"/>
          </a:p>
          <a:p>
            <a:r>
              <a:rPr lang="ru-RU" sz="3200" dirty="0"/>
              <a:t>Портфолио преподавателя</a:t>
            </a:r>
          </a:p>
          <a:p>
            <a:r>
              <a:rPr lang="ru-RU" sz="3200" dirty="0"/>
              <a:t>Портфолио студента</a:t>
            </a:r>
          </a:p>
          <a:p>
            <a:r>
              <a:rPr lang="ru-RU" sz="3200" dirty="0"/>
              <a:t>Система «Антиплагиат»</a:t>
            </a:r>
          </a:p>
          <a:p>
            <a:r>
              <a:rPr lang="ru-RU" sz="3200" dirty="0"/>
              <a:t>…</a:t>
            </a:r>
          </a:p>
          <a:p>
            <a:endParaRPr lang="ru-RU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607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Корпоративный портал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1090160"/>
            <a:ext cx="7969500" cy="548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8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9432"/>
            <a:ext cx="7620000" cy="980728"/>
          </a:xfrm>
        </p:spPr>
        <p:txBody>
          <a:bodyPr/>
          <a:lstStyle/>
          <a:p>
            <a:r>
              <a:rPr lang="ru-RU" sz="3600" dirty="0"/>
              <a:t>Образовательный портал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97152"/>
          </a:xfrm>
        </p:spPr>
        <p:txBody>
          <a:bodyPr>
            <a:normAutofit/>
          </a:bodyPr>
          <a:lstStyle/>
          <a:p>
            <a:endParaRPr lang="ru-RU" sz="3200" dirty="0"/>
          </a:p>
          <a:p>
            <a:endParaRPr lang="en-US" sz="3200" dirty="0"/>
          </a:p>
          <a:p>
            <a:r>
              <a:rPr lang="ru-RU" sz="3200" dirty="0"/>
              <a:t>Курсы</a:t>
            </a:r>
          </a:p>
          <a:p>
            <a:r>
              <a:rPr lang="ru-RU" sz="3200" dirty="0"/>
              <a:t>Проекты</a:t>
            </a:r>
          </a:p>
          <a:p>
            <a:r>
              <a:rPr lang="ru-RU" sz="3200" dirty="0"/>
              <a:t>Уроки</a:t>
            </a:r>
          </a:p>
          <a:p>
            <a:r>
              <a:rPr lang="en-US" sz="3200" dirty="0"/>
              <a:t>Matrix</a:t>
            </a:r>
            <a:endParaRPr lang="ru-RU" sz="3200" dirty="0"/>
          </a:p>
          <a:p>
            <a:r>
              <a:rPr lang="ru-RU" sz="3200" dirty="0"/>
              <a:t>Сайты факультетов</a:t>
            </a:r>
          </a:p>
          <a:p>
            <a:r>
              <a:rPr lang="ru-RU" sz="3200" dirty="0"/>
              <a:t>мн. др. (более 30 сайтов)</a:t>
            </a:r>
            <a:endParaRPr lang="en-US" sz="3200" dirty="0"/>
          </a:p>
          <a:p>
            <a:endParaRPr lang="en-US" sz="3200" dirty="0"/>
          </a:p>
        </p:txBody>
      </p:sp>
      <p:pic>
        <p:nvPicPr>
          <p:cNvPr id="4" name="Picture 3" descr="logo-login">
            <a:extLst>
              <a:ext uri="{FF2B5EF4-FFF2-40B4-BE49-F238E27FC236}">
                <a16:creationId xmlns:a16="http://schemas.microsoft.com/office/drawing/2014/main" id="{5DF1DC92-18D1-4C01-B947-4ADE19A0E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41598"/>
            <a:ext cx="4248472" cy="1018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480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5" y="0"/>
            <a:ext cx="7200000" cy="55443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99150"/>
            <a:ext cx="7200000" cy="55443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085" y="404927"/>
            <a:ext cx="7200000" cy="55443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650" y="620688"/>
            <a:ext cx="7200000" cy="55443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215" y="836975"/>
            <a:ext cx="7200000" cy="55443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9780" y="1063246"/>
            <a:ext cx="7200000" cy="55443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345" y="1279270"/>
            <a:ext cx="7200000" cy="554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3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/>
              <a:t>Образовательный портал университета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97152"/>
          </a:xfrm>
        </p:spPr>
        <p:txBody>
          <a:bodyPr>
            <a:normAutofit/>
          </a:bodyPr>
          <a:lstStyle/>
          <a:p>
            <a:r>
              <a:rPr lang="ru-RU" sz="3200" dirty="0"/>
              <a:t>Социальная образовательная сеть – взаимодействие преподавателей и студентов через сеть Интернет</a:t>
            </a:r>
          </a:p>
          <a:p>
            <a:r>
              <a:rPr lang="ru-RU" sz="3200" dirty="0"/>
              <a:t>Платформа для создания новых сайтов (факультеты, проекты и др.)</a:t>
            </a:r>
          </a:p>
          <a:p>
            <a:r>
              <a:rPr lang="ru-RU" sz="3200" dirty="0"/>
              <a:t>Платформа для специализированных сервисов образовательного назначения (портал учебной документации, портал электронного обучения и др.)</a:t>
            </a:r>
          </a:p>
        </p:txBody>
      </p:sp>
    </p:spTree>
    <p:extLst>
      <p:ext uri="{BB962C8B-B14F-4D97-AF65-F5344CB8AC3E}">
        <p14:creationId xmlns:p14="http://schemas.microsoft.com/office/powerpoint/2010/main" val="4424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120143" y="-27384"/>
            <a:ext cx="9259711" cy="6886760"/>
            <a:chOff x="-120143" y="-27384"/>
            <a:chExt cx="9259711" cy="6886760"/>
          </a:xfrm>
        </p:grpSpPr>
        <p:pic>
          <p:nvPicPr>
            <p:cNvPr id="1082" name="Picture 58" descr="http://macradar.ru/wp-content/uploads/2013/09/wWd4G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30" y="1453771"/>
              <a:ext cx="1723635" cy="861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Прямоугольник 60"/>
            <p:cNvSpPr/>
            <p:nvPr/>
          </p:nvSpPr>
          <p:spPr>
            <a:xfrm>
              <a:off x="8409672" y="4146734"/>
              <a:ext cx="645268" cy="49914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6" name="Picture 22" descr="http://itua.info/wp-content/uploads/2013/12/youtube-logo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9510" y="1335261"/>
              <a:ext cx="1918099" cy="13563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30" descr="http://blog.dotsub.com/wp-content/uploads/2014/01/vimeo-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30" y="870460"/>
              <a:ext cx="1764261" cy="5040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6" name="Picture 32" descr="http://upload.wikimedia.org/wikipedia/commons/a/a5/Glogster_Logo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192" y="4396308"/>
              <a:ext cx="2210354" cy="568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8" name="Picture 34" descr="http://techversity.com/wp-content/uploads/2013/09/prezi_horizontal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0143" y="3024762"/>
              <a:ext cx="2075435" cy="1195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0" name="Picture 36" descr="http://4.bp.blogspot.com/_TkhlSyyP58U/Sob3l4mA-SI/AAAAAAAAElw/idLZxyxCXVA/s400/bubbl.u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2208" y="4552888"/>
              <a:ext cx="2800350" cy="58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2" name="Picture 38" descr="https://encrypted-tbn3.gstatic.com/images?q=tbn:ANd9GcQthrCoWFF0tAmj19QGulGFJH6oJMJhIyljBjYGqWDwJylV1HHu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6194" y="5121970"/>
              <a:ext cx="2908746" cy="849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4" name="Picture 40" descr="http://2.bp.blogspot.com/-0AWp7pRuXjU/Tfcz_d_Q3hI/AAAAAAAABOU/W58MrkQEtyI/s1600/spider_scribe_logo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2" y="5194621"/>
              <a:ext cx="2908746" cy="703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6" name="Picture 42" descr="http://www.industrialmarketer.com/wp-content/uploads/2014/01/Mindmeister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2" y="160338"/>
              <a:ext cx="3279627" cy="689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8" name="Picture 44" descr="http://patrickpowers.net/wp-content/uploads/2010/11/slideshare_550x150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64" y="5971191"/>
              <a:ext cx="3025862" cy="825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0" name="Picture 46" descr="http://te-st.ru/wp-content/uploads/dipity_teaser2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9450" y="100086"/>
              <a:ext cx="2428159" cy="1274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6" name="Picture 52" descr="https://sultanzeydan.edublogs.org/files/2012/01/timerime-1wxh554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9477" y="2519883"/>
              <a:ext cx="1795463" cy="1876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8" name="Picture 54" descr="http://2ghw.weebly.com/uploads/1/8/0/8/18085357/2693799_orig.jp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8577" y="5971191"/>
              <a:ext cx="2903981" cy="818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0" name="Picture 56" descr="http://novostiliteratury.ru/wp-content/uploads/2013/11/scribd.jp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5" y="2267662"/>
              <a:ext cx="1859405" cy="7752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Прямоугольник 61"/>
            <p:cNvSpPr/>
            <p:nvPr/>
          </p:nvSpPr>
          <p:spPr>
            <a:xfrm>
              <a:off x="0" y="0"/>
              <a:ext cx="3722025" cy="6858000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Прямоугольник 116"/>
            <p:cNvSpPr/>
            <p:nvPr/>
          </p:nvSpPr>
          <p:spPr>
            <a:xfrm>
              <a:off x="5417543" y="-27384"/>
              <a:ext cx="3722025" cy="6885384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7" name="Группа 46"/>
            <p:cNvGrpSpPr/>
            <p:nvPr/>
          </p:nvGrpSpPr>
          <p:grpSpPr>
            <a:xfrm>
              <a:off x="2569489" y="1374535"/>
              <a:ext cx="3847900" cy="3657727"/>
              <a:chOff x="2159324" y="1605719"/>
              <a:chExt cx="3847900" cy="3657727"/>
            </a:xfrm>
          </p:grpSpPr>
          <p:cxnSp>
            <p:nvCxnSpPr>
              <p:cNvPr id="7" name="Прямая соединительная линия 6"/>
              <p:cNvCxnSpPr/>
              <p:nvPr/>
            </p:nvCxnSpPr>
            <p:spPr>
              <a:xfrm>
                <a:off x="3491880" y="2780928"/>
                <a:ext cx="720080" cy="576024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26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2420888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1907" y="241507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3716952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1867" y="436510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4005064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19" name="Прямая соединительная линия 18"/>
              <p:cNvCxnSpPr/>
              <p:nvPr/>
            </p:nvCxnSpPr>
            <p:spPr>
              <a:xfrm flipH="1">
                <a:off x="4211960" y="2752495"/>
                <a:ext cx="360040" cy="604457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flipH="1">
                <a:off x="3491880" y="3356952"/>
                <a:ext cx="720080" cy="72004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" name="Прямая соединительная линия 20"/>
              <p:cNvCxnSpPr>
                <a:endCxn id="16" idx="1"/>
              </p:cNvCxnSpPr>
              <p:nvPr/>
            </p:nvCxnSpPr>
            <p:spPr>
              <a:xfrm>
                <a:off x="4211960" y="3356953"/>
                <a:ext cx="864096" cy="54001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" name="Прямая соединительная линия 21"/>
              <p:cNvCxnSpPr>
                <a:endCxn id="1028" idx="3"/>
              </p:cNvCxnSpPr>
              <p:nvPr/>
            </p:nvCxnSpPr>
            <p:spPr>
              <a:xfrm flipH="1">
                <a:off x="3131840" y="3367208"/>
                <a:ext cx="1080120" cy="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>
                <a:off x="4246923" y="3356954"/>
                <a:ext cx="575024" cy="82813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 flipV="1">
                <a:off x="4211960" y="3212976"/>
                <a:ext cx="864096" cy="154232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5" name="Прямая соединительная линия 24"/>
              <p:cNvCxnSpPr>
                <a:endCxn id="38" idx="2"/>
              </p:cNvCxnSpPr>
              <p:nvPr/>
            </p:nvCxnSpPr>
            <p:spPr>
              <a:xfrm flipH="1" flipV="1">
                <a:off x="3977191" y="2145183"/>
                <a:ext cx="234769" cy="121176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6" name="Прямая соединительная линия 25"/>
              <p:cNvCxnSpPr>
                <a:endCxn id="17" idx="0"/>
              </p:cNvCxnSpPr>
              <p:nvPr/>
            </p:nvCxnSpPr>
            <p:spPr>
              <a:xfrm>
                <a:off x="4211960" y="3356954"/>
                <a:ext cx="69927" cy="1008150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28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92376" y="3097476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54021" y="2827349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07251" y="4184518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4" descr="Multiple users silhouette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07459" y="1605719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39" name="Прямая соединительная линия 38"/>
              <p:cNvCxnSpPr/>
              <p:nvPr/>
            </p:nvCxnSpPr>
            <p:spPr>
              <a:xfrm flipV="1">
                <a:off x="4246923" y="2595094"/>
                <a:ext cx="34964" cy="772114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 flipH="1" flipV="1">
                <a:off x="2761641" y="2827349"/>
                <a:ext cx="1450319" cy="539859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flipH="1">
                <a:off x="3614905" y="3367208"/>
                <a:ext cx="632019" cy="1177916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4211960" y="3367208"/>
                <a:ext cx="1224136" cy="201905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38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1840" y="4578689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4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9324" y="2393013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6" descr="Settings gear symbol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36096" y="3325844"/>
                <a:ext cx="571128" cy="57112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246923" y="3367208"/>
                <a:ext cx="325077" cy="121148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 flipH="1">
                <a:off x="2761641" y="3356952"/>
                <a:ext cx="1485283" cy="648112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 flipV="1">
                <a:off x="4211960" y="2393013"/>
                <a:ext cx="1211793" cy="96394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pic>
            <p:nvPicPr>
              <p:cNvPr id="1050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51928" y="1832541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61907" y="4723982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3" name="Picture 8" descr="Internet world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59324" y="3896972"/>
                <a:ext cx="539464" cy="5394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2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1867" y="2191985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83" name="Прямая соединительная линия 82"/>
              <p:cNvCxnSpPr/>
              <p:nvPr/>
            </p:nvCxnSpPr>
            <p:spPr>
              <a:xfrm>
                <a:off x="3707459" y="2617133"/>
                <a:ext cx="504501" cy="739821"/>
              </a:xfrm>
              <a:prstGeom prst="lin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5" name="Овал 4"/>
              <p:cNvSpPr/>
              <p:nvPr/>
            </p:nvSpPr>
            <p:spPr>
              <a:xfrm>
                <a:off x="3851920" y="2996952"/>
                <a:ext cx="720080" cy="7200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88" name="Picture 2" descr="User black shape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80" y="2191210"/>
                <a:ext cx="360040" cy="3600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84" name="Picture 60" descr="http://s.4pda.to/wp-content/uploads/headbands/106/phband-106108.jpg"/>
            <p:cNvPicPr>
              <a:picLocks noChangeAspect="1" noChangeArrowheads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698"/>
            <a:stretch/>
          </p:blipFill>
          <p:spPr bwMode="auto">
            <a:xfrm>
              <a:off x="3573983" y="5445224"/>
              <a:ext cx="2096284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0" name="Прямоугольник 119"/>
            <p:cNvSpPr/>
            <p:nvPr/>
          </p:nvSpPr>
          <p:spPr>
            <a:xfrm>
              <a:off x="3363448" y="5414160"/>
              <a:ext cx="2306819" cy="1445216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34422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620000" cy="6192688"/>
          </a:xfrm>
        </p:spPr>
        <p:txBody>
          <a:bodyPr/>
          <a:lstStyle/>
          <a:p>
            <a:pPr algn="ctr"/>
            <a:r>
              <a:rPr lang="ru-RU" sz="4000" b="1" dirty="0"/>
              <a:t>Образовательный портал университета</a:t>
            </a:r>
            <a:br>
              <a:rPr lang="ru-RU" sz="4000" b="1" dirty="0"/>
            </a:br>
            <a:br>
              <a:rPr lang="ru-RU" sz="4000" b="1" dirty="0"/>
            </a:br>
            <a:r>
              <a:rPr lang="en-US" sz="4000" b="1" dirty="0">
                <a:hlinkClick r:id="rId3"/>
              </a:rPr>
              <a:t>http://edu.vspu.ru</a:t>
            </a:r>
            <a:r>
              <a:rPr lang="en-US" sz="4000" b="1" dirty="0"/>
              <a:t> 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25029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635</TotalTime>
  <Words>256</Words>
  <Application>Microsoft Office PowerPoint</Application>
  <PresentationFormat>Экран (4:3)</PresentationFormat>
  <Paragraphs>54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Соседство</vt:lpstr>
      <vt:lpstr>Ресурсы электронной информационно-образовательной среды ВГСПУ</vt:lpstr>
      <vt:lpstr>ФГОС ВО (п. 7.1.2)</vt:lpstr>
      <vt:lpstr>Презентация PowerPoint</vt:lpstr>
      <vt:lpstr>Элементы ЭИОС ВГСПУ</vt:lpstr>
      <vt:lpstr>Официальный сайт</vt:lpstr>
      <vt:lpstr>Корпоративный портал</vt:lpstr>
      <vt:lpstr>Корпоративный портал</vt:lpstr>
      <vt:lpstr>Образовательный портал</vt:lpstr>
      <vt:lpstr>Презентация PowerPoint</vt:lpstr>
      <vt:lpstr>Образовательный портал университета</vt:lpstr>
      <vt:lpstr>Презентация PowerPoint</vt:lpstr>
      <vt:lpstr>Образовательный портал университета  http://edu.vspu.ru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Сергеев Алексей Николаевич</cp:lastModifiedBy>
  <cp:revision>107</cp:revision>
  <cp:lastPrinted>2013-04-02T19:02:37Z</cp:lastPrinted>
  <dcterms:created xsi:type="dcterms:W3CDTF">2012-12-20T06:25:13Z</dcterms:created>
  <dcterms:modified xsi:type="dcterms:W3CDTF">2018-02-15T11:10:49Z</dcterms:modified>
</cp:coreProperties>
</file>