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65" r:id="rId3"/>
    <p:sldId id="262" r:id="rId4"/>
    <p:sldId id="268" r:id="rId5"/>
    <p:sldId id="269" r:id="rId6"/>
    <p:sldId id="270" r:id="rId7"/>
    <p:sldId id="271" r:id="rId8"/>
    <p:sldId id="272" r:id="rId9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84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007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0078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318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6090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890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431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554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vspu.ru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vgpu.org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portal.vspu.ru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edu.vspu.ru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lms.vspu.ru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2736304"/>
          </a:xfrm>
        </p:spPr>
        <p:txBody>
          <a:bodyPr>
            <a:noAutofit/>
          </a:bodyPr>
          <a:lstStyle/>
          <a:p>
            <a:r>
              <a:rPr lang="ru-RU" sz="3600" b="1" dirty="0"/>
              <a:t>Ресурсы электронной информационно-образовательной среды ВГСПУ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149080"/>
            <a:ext cx="7776864" cy="2304256"/>
          </a:xfrm>
        </p:spPr>
        <p:txBody>
          <a:bodyPr>
            <a:noAutofit/>
          </a:bodyPr>
          <a:lstStyle/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</a:t>
            </a:r>
            <a:b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ВГСПУ</a:t>
            </a:r>
          </a:p>
        </p:txBody>
      </p:sp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ФГОС ВО (п. </a:t>
            </a:r>
            <a:r>
              <a:rPr lang="en-US" sz="3600" dirty="0"/>
              <a:t>7</a:t>
            </a:r>
            <a:r>
              <a:rPr lang="ru-RU" sz="3600" dirty="0"/>
              <a:t>.1.2)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Электронная информационно-образовательная среда организации должна обеспечивать:</a:t>
            </a:r>
          </a:p>
          <a:p>
            <a:pPr lvl="1"/>
            <a:r>
              <a:rPr lang="ru-RU" sz="2600" dirty="0"/>
              <a:t>доступ к … электронным образовательным ресурсам, указанным в рабочих программах</a:t>
            </a:r>
          </a:p>
          <a:p>
            <a:pPr lvl="1"/>
            <a:r>
              <a:rPr lang="ru-RU" sz="2600" dirty="0"/>
              <a:t>фиксацию хода образовательного процесса …</a:t>
            </a:r>
          </a:p>
          <a:p>
            <a:pPr lvl="1"/>
            <a:r>
              <a:rPr lang="ru-RU" sz="2600" dirty="0"/>
              <a:t>формирование электронного портфолио обучающегося …</a:t>
            </a:r>
          </a:p>
          <a:p>
            <a:pPr lvl="1"/>
            <a:r>
              <a:rPr lang="ru-RU" sz="2600" dirty="0"/>
              <a:t>взаимодействие между участниками образовательного процесса … в сети Интернет</a:t>
            </a:r>
          </a:p>
        </p:txBody>
      </p:sp>
    </p:spTree>
    <p:extLst>
      <p:ext uri="{BB962C8B-B14F-4D97-AF65-F5344CB8AC3E}">
        <p14:creationId xmlns:p14="http://schemas.microsoft.com/office/powerpoint/2010/main" val="186878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Элементы ЭИОС ВГСПУ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 fontScale="85000" lnSpcReduction="10000"/>
          </a:bodyPr>
          <a:lstStyle/>
          <a:p>
            <a:r>
              <a:rPr lang="ru-RU" sz="3200" dirty="0"/>
              <a:t>Компьютерные классы, компьютеры структурных подразделений, оргтехника, сетевое оборудование и др.</a:t>
            </a:r>
          </a:p>
          <a:p>
            <a:r>
              <a:rPr lang="ru-RU" sz="3200" dirty="0"/>
              <a:t>Программные комплексы учебного управления (</a:t>
            </a:r>
            <a:r>
              <a:rPr lang="ru-RU" sz="3200" dirty="0"/>
              <a:t>«Деканат», «Учебные планы», «Нагрузка»), библиотеки, управления НИР, приемной комиссии и др.</a:t>
            </a:r>
          </a:p>
          <a:p>
            <a:r>
              <a:rPr lang="ru-RU" sz="3200" dirty="0"/>
              <a:t>Веб-ресурсы: официальный </a:t>
            </a:r>
            <a:r>
              <a:rPr lang="ru-RU" sz="3200" dirty="0"/>
              <a:t>сайт, корпоративный портал, образовательный портал и др.</a:t>
            </a:r>
          </a:p>
          <a:p>
            <a:r>
              <a:rPr lang="ru-RU" sz="3200" dirty="0"/>
              <a:t>Коллекции научно-образовательных ресурсов в структурных подразделениях университета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8943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Официальный сайт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7620000" cy="4997152"/>
          </a:xfrm>
        </p:spPr>
        <p:txBody>
          <a:bodyPr>
            <a:normAutofit/>
          </a:bodyPr>
          <a:lstStyle/>
          <a:p>
            <a:r>
              <a:rPr lang="en-US" sz="3200" dirty="0">
                <a:hlinkClick r:id="rId3"/>
              </a:rPr>
              <a:t>http://vspu.ru</a:t>
            </a:r>
            <a:r>
              <a:rPr lang="en-US" sz="3200" dirty="0"/>
              <a:t> (</a:t>
            </a:r>
            <a:r>
              <a:rPr lang="ru-RU" sz="3200" dirty="0"/>
              <a:t>не </a:t>
            </a:r>
            <a:r>
              <a:rPr lang="en-US" sz="3200" dirty="0">
                <a:hlinkClick r:id="rId4"/>
              </a:rPr>
              <a:t>http://vgpu.org</a:t>
            </a:r>
            <a:r>
              <a:rPr lang="en-US" sz="3200" dirty="0"/>
              <a:t>)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1640" y="1916832"/>
            <a:ext cx="6142480" cy="4730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Корпоративный портал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7620000" cy="4709120"/>
          </a:xfrm>
        </p:spPr>
        <p:txBody>
          <a:bodyPr>
            <a:normAutofit/>
          </a:bodyPr>
          <a:lstStyle/>
          <a:p>
            <a:r>
              <a:rPr lang="en-US" sz="3200" dirty="0">
                <a:hlinkClick r:id="rId3"/>
              </a:rPr>
              <a:t>http://portal.vspu.ru</a:t>
            </a:r>
            <a:endParaRPr lang="en-US" sz="3200" dirty="0"/>
          </a:p>
          <a:p>
            <a:endParaRPr lang="en-US" sz="3200" dirty="0"/>
          </a:p>
          <a:p>
            <a:r>
              <a:rPr lang="ru-RU" sz="3200" dirty="0"/>
              <a:t>Портфолио преподавателя</a:t>
            </a:r>
          </a:p>
          <a:p>
            <a:r>
              <a:rPr lang="ru-RU" sz="3200" dirty="0"/>
              <a:t>Портфолио студента</a:t>
            </a:r>
          </a:p>
          <a:p>
            <a:r>
              <a:rPr lang="ru-RU" sz="3200" dirty="0"/>
              <a:t>Система «Антиплагиат»</a:t>
            </a:r>
          </a:p>
          <a:p>
            <a:r>
              <a:rPr lang="ru-RU" sz="3200" dirty="0"/>
              <a:t>…</a:t>
            </a:r>
          </a:p>
          <a:p>
            <a:endParaRPr lang="ru-RU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607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Образовательный портал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7620000" cy="4997152"/>
          </a:xfrm>
        </p:spPr>
        <p:txBody>
          <a:bodyPr>
            <a:normAutofit/>
          </a:bodyPr>
          <a:lstStyle/>
          <a:p>
            <a:r>
              <a:rPr lang="en-US" sz="3200" dirty="0">
                <a:hlinkClick r:id="rId3"/>
              </a:rPr>
              <a:t>http://edu.vspu.ru</a:t>
            </a:r>
            <a:endParaRPr lang="en-US" sz="3200" dirty="0"/>
          </a:p>
          <a:p>
            <a:endParaRPr lang="en-US" sz="3200" dirty="0"/>
          </a:p>
          <a:p>
            <a:r>
              <a:rPr lang="ru-RU" sz="3200" dirty="0"/>
              <a:t>Курсы</a:t>
            </a:r>
          </a:p>
          <a:p>
            <a:r>
              <a:rPr lang="ru-RU" sz="3200" dirty="0"/>
              <a:t>Проекты</a:t>
            </a:r>
          </a:p>
          <a:p>
            <a:r>
              <a:rPr lang="ru-RU" sz="3200" dirty="0"/>
              <a:t>Уроки</a:t>
            </a:r>
          </a:p>
          <a:p>
            <a:r>
              <a:rPr lang="en-US" sz="3200" dirty="0"/>
              <a:t>Matrix</a:t>
            </a:r>
            <a:endParaRPr lang="ru-RU" sz="3200" dirty="0"/>
          </a:p>
          <a:p>
            <a:r>
              <a:rPr lang="ru-RU" sz="3200" dirty="0"/>
              <a:t>Сайты факультетов</a:t>
            </a:r>
          </a:p>
          <a:p>
            <a:r>
              <a:rPr lang="ru-RU" sz="3200" dirty="0"/>
              <a:t>мн. др. (38 сайтов)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1480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45" y="0"/>
            <a:ext cx="7200000" cy="554435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199150"/>
            <a:ext cx="7200000" cy="554435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085" y="404927"/>
            <a:ext cx="7200000" cy="554435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0650" y="620688"/>
            <a:ext cx="7200000" cy="554435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5215" y="836975"/>
            <a:ext cx="7200000" cy="554435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9780" y="1063246"/>
            <a:ext cx="7200000" cy="55443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4345" y="1279270"/>
            <a:ext cx="7200000" cy="554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13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7620000" cy="4997152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3200" dirty="0">
                <a:hlinkClick r:id="rId3"/>
              </a:rPr>
              <a:t>http://lms.vspu.ru</a:t>
            </a:r>
            <a:endParaRPr lang="en-US" sz="3200" dirty="0"/>
          </a:p>
          <a:p>
            <a:endParaRPr lang="en-US" sz="32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980728"/>
            <a:ext cx="7477299" cy="5757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01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622</TotalTime>
  <Words>186</Words>
  <Application>Microsoft Office PowerPoint</Application>
  <PresentationFormat>Экран (4:3)</PresentationFormat>
  <Paragraphs>43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Cambria</vt:lpstr>
      <vt:lpstr>Соседство</vt:lpstr>
      <vt:lpstr>Ресурсы электронной информационно-образовательной среды ВГСПУ</vt:lpstr>
      <vt:lpstr>ФГОС ВО (п. 7.1.2)</vt:lpstr>
      <vt:lpstr>Элементы ЭИОС ВГСПУ</vt:lpstr>
      <vt:lpstr>Официальный сайт</vt:lpstr>
      <vt:lpstr>Корпоративный портал</vt:lpstr>
      <vt:lpstr>Образовательный портал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97</cp:revision>
  <cp:lastPrinted>2013-04-02T19:02:37Z</cp:lastPrinted>
  <dcterms:created xsi:type="dcterms:W3CDTF">2012-12-20T06:25:13Z</dcterms:created>
  <dcterms:modified xsi:type="dcterms:W3CDTF">2017-01-19T18:24:34Z</dcterms:modified>
</cp:coreProperties>
</file>