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64" r:id="rId3"/>
    <p:sldId id="266" r:id="rId4"/>
    <p:sldId id="267" r:id="rId5"/>
    <p:sldId id="268" r:id="rId6"/>
    <p:sldId id="276" r:id="rId7"/>
    <p:sldId id="271" r:id="rId8"/>
    <p:sldId id="269" r:id="rId9"/>
    <p:sldId id="272" r:id="rId10"/>
    <p:sldId id="270" r:id="rId11"/>
    <p:sldId id="273" r:id="rId12"/>
    <p:sldId id="274" r:id="rId13"/>
    <p:sldId id="275" r:id="rId14"/>
    <p:sldId id="277" r:id="rId15"/>
    <p:sldId id="278" r:id="rId16"/>
    <p:sldId id="279" r:id="rId17"/>
    <p:sldId id="284" r:id="rId18"/>
    <p:sldId id="280" r:id="rId19"/>
    <p:sldId id="285" r:id="rId20"/>
    <p:sldId id="282" r:id="rId21"/>
    <p:sldId id="286" r:id="rId22"/>
    <p:sldId id="283" r:id="rId23"/>
    <p:sldId id="281" r:id="rId24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56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872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0078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2045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14321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6338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5086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7777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75848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241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08.11.2017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20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jpe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edu.vspu.ru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edu.vspu.ru/doc/user/2/1298/edu-book.pd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lms.vspu.ru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lms.vspu.ru/courses/lms-video-tutorial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matrix.vspu.ru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matrix.vspu.ru/about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lms.vspu.ru/web-vspu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prbookshop.ru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e.lanbook.com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ebiblioteka.ru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484784"/>
            <a:ext cx="7776864" cy="2016224"/>
          </a:xfrm>
        </p:spPr>
        <p:txBody>
          <a:bodyPr>
            <a:noAutofit/>
          </a:bodyPr>
          <a:lstStyle/>
          <a:p>
            <a:r>
              <a:rPr lang="ru-RU" sz="4400" b="1" dirty="0"/>
              <a:t>Образовательные </a:t>
            </a:r>
            <a:br>
              <a:rPr lang="ru-RU" sz="4400" b="1" dirty="0"/>
            </a:br>
            <a:r>
              <a:rPr lang="ru-RU" sz="4400" b="1" dirty="0"/>
              <a:t>веб-ресурсы ВГСПУ</a:t>
            </a:r>
            <a:endParaRPr lang="ru-RU" sz="4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581128"/>
            <a:ext cx="7776864" cy="1872208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Курсы повышения квалификации</a:t>
            </a:r>
          </a:p>
          <a:p>
            <a:endParaRPr lang="ru-RU" sz="1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Николаевич, ВГСПУ</a:t>
            </a:r>
          </a:p>
          <a:p>
            <a:endParaRPr lang="ru-RU" sz="11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>
                <a:solidFill>
                  <a:schemeClr val="tx1">
                    <a:lumMod val="95000"/>
                    <a:lumOff val="5000"/>
                  </a:schemeClr>
                </a:solidFill>
              </a:rPr>
              <a:t>Осень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2017 г.</a:t>
            </a:r>
          </a:p>
        </p:txBody>
      </p:sp>
    </p:spTree>
    <p:extLst>
      <p:ext uri="{BB962C8B-B14F-4D97-AF65-F5344CB8AC3E}">
        <p14:creationId xmlns:p14="http://schemas.microsoft.com/office/powerpoint/2010/main" val="3692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Образовательный портал университета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97152"/>
          </a:xfrm>
        </p:spPr>
        <p:txBody>
          <a:bodyPr>
            <a:normAutofit/>
          </a:bodyPr>
          <a:lstStyle/>
          <a:p>
            <a:r>
              <a:rPr lang="ru-RU" sz="3200" dirty="0"/>
              <a:t>Социальная образовательная сеть – взаимодействие преподавателей и студентов через сеть Интернет</a:t>
            </a:r>
          </a:p>
          <a:p>
            <a:r>
              <a:rPr lang="ru-RU" sz="3200" dirty="0"/>
              <a:t>Платформа для создания новых сайтов (факультеты, проекты и др.)</a:t>
            </a:r>
          </a:p>
          <a:p>
            <a:r>
              <a:rPr lang="ru-RU" sz="3200" dirty="0"/>
              <a:t>Платформа для специализированных сервисов образовательного назначения (портал учебной документации, портал электронного обучения и др.)</a:t>
            </a:r>
          </a:p>
        </p:txBody>
      </p:sp>
    </p:spTree>
    <p:extLst>
      <p:ext uri="{BB962C8B-B14F-4D97-AF65-F5344CB8AC3E}">
        <p14:creationId xmlns:p14="http://schemas.microsoft.com/office/powerpoint/2010/main" val="4424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120143" y="-27384"/>
            <a:ext cx="9259711" cy="6886760"/>
            <a:chOff x="-120143" y="-27384"/>
            <a:chExt cx="9259711" cy="6886760"/>
          </a:xfrm>
        </p:grpSpPr>
        <p:pic>
          <p:nvPicPr>
            <p:cNvPr id="1082" name="Picture 58" descr="http://macradar.ru/wp-content/uploads/2013/09/wWd4G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330" y="1453771"/>
              <a:ext cx="1723635" cy="8618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" name="Прямоугольник 60"/>
            <p:cNvSpPr/>
            <p:nvPr/>
          </p:nvSpPr>
          <p:spPr>
            <a:xfrm>
              <a:off x="8409672" y="4146734"/>
              <a:ext cx="645268" cy="49914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6" name="Picture 22" descr="http://itua.info/wp-content/uploads/2013/12/youtube-logo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29510" y="1335261"/>
              <a:ext cx="1918099" cy="13563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0" name="Picture 30" descr="http://blog.dotsub.com/wp-content/uploads/2014/01/vimeo-logo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330" y="870460"/>
              <a:ext cx="1764261" cy="5040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6" name="Picture 32" descr="http://upload.wikimedia.org/wikipedia/commons/a/a5/Glogster_Logo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192" y="4396308"/>
              <a:ext cx="2210354" cy="568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8" name="Picture 34" descr="http://techversity.com/wp-content/uploads/2013/09/prezi_horizontal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0143" y="3024762"/>
              <a:ext cx="2075435" cy="11954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0" name="Picture 36" descr="http://4.bp.blogspot.com/_TkhlSyyP58U/Sob3l4mA-SI/AAAAAAAAElw/idLZxyxCXVA/s400/bubbl.us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2208" y="4552888"/>
              <a:ext cx="2800350" cy="58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2" name="Picture 38" descr="https://encrypted-tbn3.gstatic.com/images?q=tbn:ANd9GcQthrCoWFF0tAmj19QGulGFJH6oJMJhIyljBjYGqWDwJylV1HHu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6194" y="5121970"/>
              <a:ext cx="2908746" cy="8492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4" name="Picture 40" descr="http://2.bp.blogspot.com/-0AWp7pRuXjU/Tfcz_d_Q3hI/AAAAAAAABOU/W58MrkQEtyI/s1600/spider_scribe_logo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822" y="5194621"/>
              <a:ext cx="2908746" cy="7039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6" name="Picture 42" descr="http://www.industrialmarketer.com/wp-content/uploads/2014/01/Mindmeister.pn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822" y="160338"/>
              <a:ext cx="3279627" cy="689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8" name="Picture 44" descr="http://patrickpowers.net/wp-content/uploads/2010/11/slideshare_550x150.pn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264" y="5971191"/>
              <a:ext cx="3025862" cy="825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70" name="Picture 46" descr="http://te-st.ru/wp-content/uploads/dipity_teaser2.png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9450" y="100086"/>
              <a:ext cx="2428159" cy="12744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76" name="Picture 52" descr="https://sultanzeydan.edublogs.org/files/2012/01/timerime-1wxh554.jpg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9477" y="2519883"/>
              <a:ext cx="1795463" cy="18764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78" name="Picture 54" descr="http://2ghw.weebly.com/uploads/1/8/0/8/18085357/2693799_orig.jpg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8577" y="5971191"/>
              <a:ext cx="2903981" cy="8186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80" name="Picture 56" descr="http://novostiliteratury.ru/wp-content/uploads/2013/11/scribd.jpg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575" y="2267662"/>
              <a:ext cx="1859405" cy="7752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2" name="Прямоугольник 61"/>
            <p:cNvSpPr/>
            <p:nvPr/>
          </p:nvSpPr>
          <p:spPr>
            <a:xfrm>
              <a:off x="0" y="0"/>
              <a:ext cx="3722025" cy="6858000"/>
            </a:xfrm>
            <a:prstGeom prst="rect">
              <a:avLst/>
            </a:prstGeom>
            <a:solidFill>
              <a:schemeClr val="bg1">
                <a:alpha val="6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7" name="Прямоугольник 116"/>
            <p:cNvSpPr/>
            <p:nvPr/>
          </p:nvSpPr>
          <p:spPr>
            <a:xfrm>
              <a:off x="5417543" y="-27384"/>
              <a:ext cx="3722025" cy="6885384"/>
            </a:xfrm>
            <a:prstGeom prst="rect">
              <a:avLst/>
            </a:prstGeom>
            <a:solidFill>
              <a:schemeClr val="bg1">
                <a:alpha val="6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7" name="Группа 46"/>
            <p:cNvGrpSpPr/>
            <p:nvPr/>
          </p:nvGrpSpPr>
          <p:grpSpPr>
            <a:xfrm>
              <a:off x="2569489" y="1374535"/>
              <a:ext cx="3847900" cy="3657727"/>
              <a:chOff x="2159324" y="1605719"/>
              <a:chExt cx="3847900" cy="3657727"/>
            </a:xfrm>
          </p:grpSpPr>
          <p:cxnSp>
            <p:nvCxnSpPr>
              <p:cNvPr id="7" name="Прямая соединительная линия 6"/>
              <p:cNvCxnSpPr/>
              <p:nvPr/>
            </p:nvCxnSpPr>
            <p:spPr>
              <a:xfrm>
                <a:off x="3491880" y="2780928"/>
                <a:ext cx="720080" cy="576024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pic>
            <p:nvPicPr>
              <p:cNvPr id="1026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31840" y="2420888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61907" y="2415074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76056" y="3716952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01867" y="4365104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31840" y="4005064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19" name="Прямая соединительная линия 18"/>
              <p:cNvCxnSpPr/>
              <p:nvPr/>
            </p:nvCxnSpPr>
            <p:spPr>
              <a:xfrm flipH="1">
                <a:off x="4211960" y="2752495"/>
                <a:ext cx="360040" cy="604457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0" name="Прямая соединительная линия 19"/>
              <p:cNvCxnSpPr/>
              <p:nvPr/>
            </p:nvCxnSpPr>
            <p:spPr>
              <a:xfrm flipH="1">
                <a:off x="3491880" y="3356952"/>
                <a:ext cx="720080" cy="720040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1" name="Прямая соединительная линия 20"/>
              <p:cNvCxnSpPr>
                <a:endCxn id="16" idx="1"/>
              </p:cNvCxnSpPr>
              <p:nvPr/>
            </p:nvCxnSpPr>
            <p:spPr>
              <a:xfrm>
                <a:off x="4211960" y="3356953"/>
                <a:ext cx="864096" cy="540019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" name="Прямая соединительная линия 21"/>
              <p:cNvCxnSpPr>
                <a:endCxn id="1028" idx="3"/>
              </p:cNvCxnSpPr>
              <p:nvPr/>
            </p:nvCxnSpPr>
            <p:spPr>
              <a:xfrm flipH="1">
                <a:off x="3131840" y="3367208"/>
                <a:ext cx="1080120" cy="0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3" name="Прямая соединительная линия 22"/>
              <p:cNvCxnSpPr/>
              <p:nvPr/>
            </p:nvCxnSpPr>
            <p:spPr>
              <a:xfrm>
                <a:off x="4246923" y="3356954"/>
                <a:ext cx="575024" cy="828130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4" name="Прямая соединительная линия 23"/>
              <p:cNvCxnSpPr/>
              <p:nvPr/>
            </p:nvCxnSpPr>
            <p:spPr>
              <a:xfrm flipV="1">
                <a:off x="4211960" y="3212976"/>
                <a:ext cx="864096" cy="154232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5" name="Прямая соединительная линия 24"/>
              <p:cNvCxnSpPr>
                <a:endCxn id="38" idx="2"/>
              </p:cNvCxnSpPr>
              <p:nvPr/>
            </p:nvCxnSpPr>
            <p:spPr>
              <a:xfrm flipH="1" flipV="1">
                <a:off x="3977191" y="2145183"/>
                <a:ext cx="234769" cy="1211769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6" name="Прямая соединительная линия 25"/>
              <p:cNvCxnSpPr>
                <a:endCxn id="17" idx="0"/>
              </p:cNvCxnSpPr>
              <p:nvPr/>
            </p:nvCxnSpPr>
            <p:spPr>
              <a:xfrm>
                <a:off x="4211960" y="3356954"/>
                <a:ext cx="69927" cy="1008150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pic>
            <p:nvPicPr>
              <p:cNvPr id="1028" name="Picture 4" descr="Multiple users silhouette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92376" y="3097476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6" name="Picture 4" descr="Multiple users silhouette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54021" y="2827349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7" name="Picture 4" descr="Multiple users silhouette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07251" y="4184518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" name="Picture 4" descr="Multiple users silhouette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07459" y="1605719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39" name="Прямая соединительная линия 38"/>
              <p:cNvCxnSpPr/>
              <p:nvPr/>
            </p:nvCxnSpPr>
            <p:spPr>
              <a:xfrm flipV="1">
                <a:off x="4246923" y="2595094"/>
                <a:ext cx="34964" cy="772114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0" name="Прямая соединительная линия 39"/>
              <p:cNvCxnSpPr/>
              <p:nvPr/>
            </p:nvCxnSpPr>
            <p:spPr>
              <a:xfrm flipH="1" flipV="1">
                <a:off x="2761641" y="2827349"/>
                <a:ext cx="1450319" cy="539859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1" name="Прямая соединительная линия 40"/>
              <p:cNvCxnSpPr/>
              <p:nvPr/>
            </p:nvCxnSpPr>
            <p:spPr>
              <a:xfrm flipH="1">
                <a:off x="3614905" y="3367208"/>
                <a:ext cx="632019" cy="1177916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2" name="Прямая соединительная линия 41"/>
              <p:cNvCxnSpPr/>
              <p:nvPr/>
            </p:nvCxnSpPr>
            <p:spPr>
              <a:xfrm>
                <a:off x="4211960" y="3367208"/>
                <a:ext cx="1224136" cy="201905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pic>
            <p:nvPicPr>
              <p:cNvPr id="1038" name="Picture 6" descr="Settings gear symbol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31840" y="4578689"/>
                <a:ext cx="571128" cy="57112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4" name="Picture 6" descr="Settings gear symbol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59324" y="2393013"/>
                <a:ext cx="571128" cy="57112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5" name="Picture 6" descr="Settings gear symbol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36096" y="3325844"/>
                <a:ext cx="571128" cy="57112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67" name="Прямая соединительная линия 66"/>
              <p:cNvCxnSpPr/>
              <p:nvPr/>
            </p:nvCxnSpPr>
            <p:spPr>
              <a:xfrm>
                <a:off x="4246923" y="3367208"/>
                <a:ext cx="325077" cy="1211481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68" name="Прямая соединительная линия 67"/>
              <p:cNvCxnSpPr/>
              <p:nvPr/>
            </p:nvCxnSpPr>
            <p:spPr>
              <a:xfrm flipH="1">
                <a:off x="2761641" y="3356952"/>
                <a:ext cx="1485283" cy="648112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69" name="Прямая соединительная линия 68"/>
              <p:cNvCxnSpPr/>
              <p:nvPr/>
            </p:nvCxnSpPr>
            <p:spPr>
              <a:xfrm flipV="1">
                <a:off x="4211960" y="2393013"/>
                <a:ext cx="1211793" cy="963941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pic>
            <p:nvPicPr>
              <p:cNvPr id="1050" name="Picture 8" descr="Internet world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51928" y="1832541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1" name="Picture 8" descr="Internet world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61907" y="4723982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3" name="Picture 8" descr="Internet world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59324" y="3896972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2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01867" y="2191985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83" name="Прямая соединительная линия 82"/>
              <p:cNvCxnSpPr/>
              <p:nvPr/>
            </p:nvCxnSpPr>
            <p:spPr>
              <a:xfrm>
                <a:off x="3707459" y="2617133"/>
                <a:ext cx="504501" cy="739821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5" name="Овал 4"/>
              <p:cNvSpPr/>
              <p:nvPr/>
            </p:nvSpPr>
            <p:spPr>
              <a:xfrm>
                <a:off x="3851920" y="2996952"/>
                <a:ext cx="720080" cy="72000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88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2191210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84" name="Picture 60" descr="http://s.4pda.to/wp-content/uploads/headbands/106/phband-106108.jpg"/>
            <p:cNvPicPr>
              <a:picLocks noChangeAspect="1" noChangeArrowheads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698"/>
            <a:stretch/>
          </p:blipFill>
          <p:spPr bwMode="auto">
            <a:xfrm>
              <a:off x="3573983" y="5445224"/>
              <a:ext cx="2096284" cy="140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0" name="Прямоугольник 119"/>
            <p:cNvSpPr/>
            <p:nvPr/>
          </p:nvSpPr>
          <p:spPr>
            <a:xfrm>
              <a:off x="3363448" y="5414160"/>
              <a:ext cx="2306819" cy="1445216"/>
            </a:xfrm>
            <a:prstGeom prst="rect">
              <a:avLst/>
            </a:prstGeom>
            <a:solidFill>
              <a:schemeClr val="bg1">
                <a:alpha val="6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34422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620000" cy="6192688"/>
          </a:xfrm>
        </p:spPr>
        <p:txBody>
          <a:bodyPr/>
          <a:lstStyle/>
          <a:p>
            <a:pPr algn="ctr"/>
            <a:br>
              <a:rPr lang="ru-RU" sz="4000" b="1" dirty="0"/>
            </a:br>
            <a:r>
              <a:rPr lang="ru-RU" sz="4000" b="1" dirty="0"/>
              <a:t>Социальная образовательная сеть ВГСПУ</a:t>
            </a:r>
            <a:br>
              <a:rPr lang="ru-RU" sz="4000" b="1" dirty="0"/>
            </a:br>
            <a:br>
              <a:rPr lang="ru-RU" sz="4000" b="1" dirty="0"/>
            </a:br>
            <a:r>
              <a:rPr lang="en-US" sz="4000" b="1" dirty="0">
                <a:hlinkClick r:id="rId3"/>
              </a:rPr>
              <a:t>http://edu.vspu.ru</a:t>
            </a:r>
            <a:r>
              <a:rPr lang="en-US" sz="4000" b="1" dirty="0"/>
              <a:t> </a:t>
            </a:r>
            <a:endParaRPr lang="ru-RU" sz="4000" b="1" dirty="0"/>
          </a:p>
        </p:txBody>
      </p:sp>
      <p:pic>
        <p:nvPicPr>
          <p:cNvPr id="3" name="Picture 3" descr="logo-login">
            <a:extLst>
              <a:ext uri="{FF2B5EF4-FFF2-40B4-BE49-F238E27FC236}">
                <a16:creationId xmlns:a16="http://schemas.microsoft.com/office/drawing/2014/main" id="{B28471A0-1DFB-4620-BA89-61DC9F83FF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348" y="764704"/>
            <a:ext cx="3528391" cy="84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029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189113" cy="68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8189113" cy="68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28" y="0"/>
            <a:ext cx="8189112" cy="68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00" y="0"/>
            <a:ext cx="8189112" cy="68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37" y="0"/>
            <a:ext cx="8189112" cy="68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46" y="0"/>
            <a:ext cx="8189112" cy="68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6473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/>
              <a:t>Социальная образовательная сеть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Руководство пользователя:</a:t>
            </a:r>
            <a:br>
              <a:rPr lang="ru-RU" sz="3600" dirty="0"/>
            </a:br>
            <a:br>
              <a:rPr lang="ru-RU" sz="3600" dirty="0"/>
            </a:br>
            <a:r>
              <a:rPr lang="en-US" sz="3600" dirty="0">
                <a:hlinkClick r:id="rId2"/>
              </a:rPr>
              <a:t>http://edu.vspu.ru/doc/user/2/1298/edu-book.pdf</a:t>
            </a:r>
            <a:endParaRPr lang="ru-RU" sz="3600" dirty="0"/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151112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620000" cy="6192688"/>
          </a:xfrm>
        </p:spPr>
        <p:txBody>
          <a:bodyPr/>
          <a:lstStyle/>
          <a:p>
            <a:pPr algn="ctr"/>
            <a:br>
              <a:rPr lang="ru-RU" sz="4000" b="1" dirty="0"/>
            </a:br>
            <a:r>
              <a:rPr lang="ru-RU" sz="4000" b="1" dirty="0"/>
              <a:t>Портал электронного обучения</a:t>
            </a:r>
            <a:br>
              <a:rPr lang="ru-RU" sz="4000" b="1" dirty="0"/>
            </a:br>
            <a:br>
              <a:rPr lang="ru-RU" sz="4000" b="1" dirty="0"/>
            </a:br>
            <a:r>
              <a:rPr lang="en-US" sz="4000" b="1" dirty="0">
                <a:hlinkClick r:id="rId3"/>
              </a:rPr>
              <a:t>http://lms.vspu.ru</a:t>
            </a:r>
            <a:r>
              <a:rPr lang="en-US" sz="4000" b="1" dirty="0"/>
              <a:t> </a:t>
            </a:r>
            <a:endParaRPr lang="ru-RU" sz="4000" b="1" dirty="0"/>
          </a:p>
        </p:txBody>
      </p:sp>
      <p:pic>
        <p:nvPicPr>
          <p:cNvPr id="3" name="Picture 2" descr="http://edu.vspu.ru/lms/files/2014/01/logo-lms.png">
            <a:extLst>
              <a:ext uri="{FF2B5EF4-FFF2-40B4-BE49-F238E27FC236}">
                <a16:creationId xmlns:a16="http://schemas.microsoft.com/office/drawing/2014/main" id="{BBAECBDF-1F6C-4A84-9410-88C20014A8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908720"/>
            <a:ext cx="3456384" cy="1036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107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/>
              <a:t>Портал электронного обучения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Автономный сайт образовательного портала ВГСПУ (сайт «Курсы»)</a:t>
            </a:r>
          </a:p>
          <a:p>
            <a:r>
              <a:rPr lang="ru-RU" sz="2800" dirty="0"/>
              <a:t>Работа с материалами учебных дисциплин:</a:t>
            </a:r>
          </a:p>
          <a:p>
            <a:pPr lvl="1"/>
            <a:r>
              <a:rPr lang="ru-RU" sz="2800" dirty="0"/>
              <a:t>размещение материалов</a:t>
            </a:r>
          </a:p>
          <a:p>
            <a:pPr lvl="1"/>
            <a:r>
              <a:rPr lang="ru-RU" sz="2800" dirty="0"/>
              <a:t>поэтапное освоение</a:t>
            </a:r>
          </a:p>
          <a:p>
            <a:pPr lvl="1"/>
            <a:r>
              <a:rPr lang="ru-RU" sz="2800" dirty="0"/>
              <a:t>учебные задания</a:t>
            </a:r>
          </a:p>
          <a:p>
            <a:pPr lvl="1"/>
            <a:r>
              <a:rPr lang="ru-RU" sz="2800" dirty="0"/>
              <a:t>тестирование</a:t>
            </a:r>
          </a:p>
          <a:p>
            <a:pPr lvl="1"/>
            <a:r>
              <a:rPr lang="ru-RU" sz="2800" dirty="0"/>
              <a:t>фиксация хода образовательного процесса</a:t>
            </a:r>
          </a:p>
          <a:p>
            <a:pPr lvl="1"/>
            <a:r>
              <a:rPr lang="ru-RU" sz="2800" dirty="0"/>
              <a:t>ведение рейтинга</a:t>
            </a:r>
          </a:p>
          <a:p>
            <a:pPr lvl="1"/>
            <a:r>
              <a:rPr lang="ru-RU" sz="2800" dirty="0"/>
              <a:t>обратная связь</a:t>
            </a:r>
          </a:p>
        </p:txBody>
      </p:sp>
    </p:spTree>
    <p:extLst>
      <p:ext uri="{BB962C8B-B14F-4D97-AF65-F5344CB8AC3E}">
        <p14:creationId xmlns:p14="http://schemas.microsoft.com/office/powerpoint/2010/main" val="335110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426170"/>
          </a:xfrm>
        </p:spPr>
        <p:txBody>
          <a:bodyPr/>
          <a:lstStyle/>
          <a:p>
            <a:r>
              <a:rPr lang="ru-RU" sz="3600" dirty="0"/>
              <a:t>Сайт «Курсы»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lexey\Dropbox\Разное\!Ученый совет\lms\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920000" cy="6158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Alexey\Dropbox\Разное\!Ученый совет\lms\0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7920000" cy="615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Alexey\Dropbox\Разное\!Ученый совет\lms\0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32" y="246965"/>
            <a:ext cx="7920000" cy="615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Alexey\Dropbox\Разное\!Ученый совет\lms\06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56" y="356843"/>
            <a:ext cx="7920000" cy="61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Alexey\Dropbox\Разное\!Ученый совет\lms\07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72" y="462989"/>
            <a:ext cx="7920000" cy="61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Alexey\Dropbox\Разное\!Ученый совет\lms\08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464" y="569135"/>
            <a:ext cx="7920000" cy="61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Alexey\Dropbox\Разное\!Ученый совет\lms\03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92696"/>
            <a:ext cx="7920000" cy="615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Alexey\Dropbox\Разное\!Ученый совет\lms\04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744479"/>
            <a:ext cx="7920000" cy="615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169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/>
              <a:t>Портал электронного обучения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Учебный видеокурс о портале электронного обучения:</a:t>
            </a:r>
            <a:br>
              <a:rPr lang="ru-RU" sz="3600" dirty="0"/>
            </a:br>
            <a:br>
              <a:rPr lang="ru-RU" sz="3600" dirty="0"/>
            </a:br>
            <a:r>
              <a:rPr lang="ru-RU" sz="3600" dirty="0">
                <a:hlinkClick r:id="rId2"/>
              </a:rPr>
              <a:t>http://lms.vspu.ru/courses/lms-video-tutorial/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06599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620000" cy="6192688"/>
          </a:xfrm>
        </p:spPr>
        <p:txBody>
          <a:bodyPr/>
          <a:lstStyle/>
          <a:p>
            <a:pPr algn="ctr"/>
            <a:br>
              <a:rPr lang="ru-RU" sz="4000" b="1" dirty="0"/>
            </a:br>
            <a:r>
              <a:rPr lang="ru-RU" sz="4000" b="1" dirty="0"/>
              <a:t>Портал учебной документации</a:t>
            </a:r>
            <a:br>
              <a:rPr lang="ru-RU" sz="4000" b="1" dirty="0"/>
            </a:br>
            <a:br>
              <a:rPr lang="ru-RU" sz="4000" b="1" dirty="0"/>
            </a:br>
            <a:r>
              <a:rPr lang="en-US" sz="4000" b="1" dirty="0">
                <a:hlinkClick r:id="rId3"/>
              </a:rPr>
              <a:t>http://matrix.vspu.ru</a:t>
            </a:r>
            <a:r>
              <a:rPr lang="en-US" sz="4000" b="1" dirty="0"/>
              <a:t> </a:t>
            </a:r>
            <a:endParaRPr lang="ru-RU" sz="40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0F3DF89-D37C-47F3-AE72-FA6F9ED82E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9752" y="908720"/>
            <a:ext cx="3528392" cy="1098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8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426170"/>
          </a:xfrm>
        </p:spPr>
        <p:txBody>
          <a:bodyPr/>
          <a:lstStyle/>
          <a:p>
            <a:r>
              <a:rPr lang="ru-RU" sz="3600" dirty="0"/>
              <a:t>Портал учебной документации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7620000" cy="4699992"/>
          </a:xfrm>
        </p:spPr>
        <p:txBody>
          <a:bodyPr>
            <a:normAutofit fontScale="92500" lnSpcReduction="20000"/>
          </a:bodyPr>
          <a:lstStyle/>
          <a:p>
            <a:pPr marL="411480" lvl="1" indent="0">
              <a:buNone/>
            </a:pPr>
            <a:r>
              <a:rPr lang="ru-RU" sz="3000" dirty="0"/>
              <a:t>Разработка и размещение документации основных профессиональных образовательных программ:</a:t>
            </a:r>
          </a:p>
          <a:p>
            <a:pPr lvl="2"/>
            <a:r>
              <a:rPr lang="ru-RU" sz="2800" dirty="0"/>
              <a:t>аннотации дисциплин (практик)</a:t>
            </a:r>
          </a:p>
          <a:p>
            <a:pPr lvl="2"/>
            <a:r>
              <a:rPr lang="ru-RU" sz="2800" dirty="0"/>
              <a:t>программы дисциплин (практик)</a:t>
            </a:r>
          </a:p>
          <a:p>
            <a:pPr lvl="2"/>
            <a:r>
              <a:rPr lang="ru-RU" sz="2800" dirty="0"/>
              <a:t>фонды оценочных средств</a:t>
            </a:r>
          </a:p>
          <a:p>
            <a:pPr lvl="2"/>
            <a:r>
              <a:rPr lang="ru-RU" sz="2800" dirty="0"/>
              <a:t>паспорта и программы формирования компетенций</a:t>
            </a:r>
          </a:p>
          <a:p>
            <a:pPr lvl="2"/>
            <a:r>
              <a:rPr lang="ru-RU" sz="2800" dirty="0"/>
              <a:t>матрицы компетенций</a:t>
            </a:r>
          </a:p>
          <a:p>
            <a:pPr lvl="2"/>
            <a:r>
              <a:rPr lang="ru-RU" sz="2800" dirty="0"/>
              <a:t>макеты общего описания ОПОП и программы ГИА</a:t>
            </a:r>
          </a:p>
          <a:p>
            <a:pPr lvl="2"/>
            <a:r>
              <a:rPr lang="ru-RU" sz="2800" dirty="0"/>
              <a:t>формы </a:t>
            </a:r>
            <a:r>
              <a:rPr lang="ru-RU" sz="2800" dirty="0" err="1"/>
              <a:t>книгообеспеченности</a:t>
            </a:r>
            <a:endParaRPr lang="ru-RU" sz="3400" dirty="0"/>
          </a:p>
        </p:txBody>
      </p:sp>
    </p:spTree>
    <p:extLst>
      <p:ext uri="{BB962C8B-B14F-4D97-AF65-F5344CB8AC3E}">
        <p14:creationId xmlns:p14="http://schemas.microsoft.com/office/powerpoint/2010/main" val="121509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920000" cy="654533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4624"/>
            <a:ext cx="7920000" cy="65453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00" y="116632"/>
            <a:ext cx="7920000" cy="654533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6416" y="188640"/>
            <a:ext cx="7920000" cy="654533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552" y="260648"/>
            <a:ext cx="7920000" cy="654533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3568" y="332656"/>
            <a:ext cx="7920000" cy="654533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7584" y="404664"/>
            <a:ext cx="7920000" cy="654533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2480" y="484061"/>
            <a:ext cx="7920000" cy="6545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46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/>
              <a:t>Портал учебной документации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Руководство пользователя и дополнительные материалы:</a:t>
            </a:r>
            <a:br>
              <a:rPr lang="ru-RU" sz="3600" dirty="0"/>
            </a:br>
            <a:br>
              <a:rPr lang="ru-RU" sz="3600" dirty="0"/>
            </a:br>
            <a:r>
              <a:rPr lang="en-US" sz="3600" dirty="0">
                <a:hlinkClick r:id="rId2"/>
              </a:rPr>
              <a:t>http://matrix.vspu.ru/about</a:t>
            </a:r>
            <a:r>
              <a:rPr lang="ru-RU" sz="3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3479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620000" cy="6192688"/>
          </a:xfrm>
        </p:spPr>
        <p:txBody>
          <a:bodyPr/>
          <a:lstStyle/>
          <a:p>
            <a:pPr algn="ctr"/>
            <a:br>
              <a:rPr lang="ru-RU" sz="4000" b="1" dirty="0"/>
            </a:br>
            <a:r>
              <a:rPr lang="ru-RU" sz="4000" b="1" dirty="0"/>
              <a:t>Веб-ресурсы </a:t>
            </a:r>
            <a:br>
              <a:rPr lang="ru-RU" sz="4000" b="1" dirty="0"/>
            </a:br>
            <a:r>
              <a:rPr lang="ru-RU" sz="4000" b="1" dirty="0"/>
              <a:t>по подписке ВГСПУ</a:t>
            </a:r>
            <a:br>
              <a:rPr lang="ru-RU" sz="4000" b="1" dirty="0"/>
            </a:br>
            <a:br>
              <a:rPr lang="ru-RU" sz="4000" b="1" dirty="0"/>
            </a:br>
            <a:r>
              <a:rPr lang="en-US" sz="4000" b="1" dirty="0">
                <a:hlinkClick r:id="rId3"/>
              </a:rPr>
              <a:t>http://lms.vspu.ru/web-vspu</a:t>
            </a:r>
            <a:br>
              <a:rPr lang="ru-RU" sz="4000" b="1" dirty="0"/>
            </a:br>
            <a:r>
              <a:rPr lang="en-US" sz="4000" b="1" dirty="0"/>
              <a:t> 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19403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96318BF-9918-4334-B512-05850FA0E3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5086"/>
            <a:ext cx="9144000" cy="6247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04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620000" cy="6192688"/>
          </a:xfrm>
        </p:spPr>
        <p:txBody>
          <a:bodyPr/>
          <a:lstStyle/>
          <a:p>
            <a:pPr algn="ctr"/>
            <a:br>
              <a:rPr lang="ru-RU" sz="4000" b="1" dirty="0"/>
            </a:br>
            <a:r>
              <a:rPr lang="en-US" sz="4000" b="1" dirty="0" err="1"/>
              <a:t>IPRbooks</a:t>
            </a:r>
            <a:br>
              <a:rPr lang="ru-RU" sz="4000" b="1" dirty="0"/>
            </a:br>
            <a:br>
              <a:rPr lang="ru-RU" sz="4000" b="1" dirty="0"/>
            </a:br>
            <a:r>
              <a:rPr lang="en-US" sz="4000" b="1" dirty="0">
                <a:hlinkClick r:id="rId3"/>
              </a:rPr>
              <a:t>http://www.iprbookshop.ru</a:t>
            </a:r>
            <a:br>
              <a:rPr lang="ru-RU" sz="4000" b="1" dirty="0"/>
            </a:br>
            <a:r>
              <a:rPr lang="en-US" sz="4000" b="1" dirty="0"/>
              <a:t> 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155955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5FD27A3-A16C-4F03-B898-D1843AE304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892877" cy="607624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CDCE79D-BAC5-4A26-928E-A5A9714F80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390" y="548680"/>
            <a:ext cx="8927610" cy="6099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114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620000" cy="6192688"/>
          </a:xfrm>
        </p:spPr>
        <p:txBody>
          <a:bodyPr/>
          <a:lstStyle/>
          <a:p>
            <a:pPr algn="ctr"/>
            <a:br>
              <a:rPr lang="ru-RU" sz="4000" b="1" dirty="0"/>
            </a:br>
            <a:r>
              <a:rPr lang="ru-RU" sz="4000" b="1" dirty="0"/>
              <a:t>Лань</a:t>
            </a:r>
            <a:br>
              <a:rPr lang="ru-RU" sz="4000" b="1" dirty="0"/>
            </a:br>
            <a:br>
              <a:rPr lang="ru-RU" sz="4000" b="1" dirty="0"/>
            </a:br>
            <a:r>
              <a:rPr lang="en-US" sz="4000" b="1" dirty="0">
                <a:hlinkClick r:id="rId3"/>
              </a:rPr>
              <a:t>https://e.lanbook.com</a:t>
            </a:r>
            <a:br>
              <a:rPr lang="ru-RU" sz="4000" b="1" dirty="0"/>
            </a:br>
            <a:r>
              <a:rPr lang="en-US" sz="4000" b="1" dirty="0"/>
              <a:t> 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362166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3EF1EDD-EAF4-4424-B227-9BC81523F5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787490" cy="600423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0CC5B74-F885-45B6-A921-D4EB475751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510" y="620688"/>
            <a:ext cx="8787490" cy="60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120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620000" cy="6192688"/>
          </a:xfrm>
        </p:spPr>
        <p:txBody>
          <a:bodyPr/>
          <a:lstStyle/>
          <a:p>
            <a:pPr algn="ctr"/>
            <a:br>
              <a:rPr lang="ru-RU" sz="4000" b="1" dirty="0"/>
            </a:br>
            <a:r>
              <a:rPr lang="en-US" sz="4000" b="1" dirty="0"/>
              <a:t>East View</a:t>
            </a:r>
            <a:br>
              <a:rPr lang="ru-RU" sz="4000" b="1" dirty="0"/>
            </a:br>
            <a:br>
              <a:rPr lang="ru-RU" sz="4000" b="1" dirty="0"/>
            </a:br>
            <a:r>
              <a:rPr lang="en-US" sz="4000" b="1" dirty="0">
                <a:hlinkClick r:id="rId3"/>
              </a:rPr>
              <a:t>http://ebiblioteka.ru</a:t>
            </a:r>
            <a:br>
              <a:rPr lang="ru-RU" sz="4000" b="1" dirty="0"/>
            </a:br>
            <a:r>
              <a:rPr lang="en-US" sz="4000" b="1" dirty="0"/>
              <a:t> 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107401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D265EE6-B577-40EA-94B7-EDCB471882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493"/>
            <a:ext cx="8573187" cy="576064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40DC41B-5D35-4BF1-9C1B-5210E075EB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404664"/>
            <a:ext cx="8573187" cy="575495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C48FF08-279A-401C-B995-E32D7ECAD8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2" y="776147"/>
            <a:ext cx="8590131" cy="576064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D2C970E-9BD4-407A-91C1-2CC234C3E5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6700" y="1271685"/>
            <a:ext cx="8330181" cy="5586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94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AB6ABE5-7F60-4981-8CA7-D5D6F421DD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5086"/>
            <a:ext cx="9144000" cy="6247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44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654</TotalTime>
  <Words>169</Words>
  <Application>Microsoft Office PowerPoint</Application>
  <PresentationFormat>Экран (4:3)</PresentationFormat>
  <Paragraphs>52</Paragraphs>
  <Slides>23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Calibri</vt:lpstr>
      <vt:lpstr>Cambria</vt:lpstr>
      <vt:lpstr>Соседство</vt:lpstr>
      <vt:lpstr>Образовательные  веб-ресурсы ВГСПУ</vt:lpstr>
      <vt:lpstr>Образовательный портал университета</vt:lpstr>
      <vt:lpstr>Презентация PowerPoint</vt:lpstr>
      <vt:lpstr> Социальная образовательная сеть ВГСПУ  http://edu.vspu.ru </vt:lpstr>
      <vt:lpstr>Презентация PowerPoint</vt:lpstr>
      <vt:lpstr>Социальная образовательная сеть</vt:lpstr>
      <vt:lpstr> Портал электронного обучения  http://lms.vspu.ru </vt:lpstr>
      <vt:lpstr>Портал электронного обучения</vt:lpstr>
      <vt:lpstr>Сайт «Курсы»</vt:lpstr>
      <vt:lpstr>Портал электронного обучения</vt:lpstr>
      <vt:lpstr> Портал учебной документации  http://matrix.vspu.ru </vt:lpstr>
      <vt:lpstr>Портал учебной документации</vt:lpstr>
      <vt:lpstr>Презентация PowerPoint</vt:lpstr>
      <vt:lpstr>Портал учебной документации</vt:lpstr>
      <vt:lpstr> Веб-ресурсы  по подписке ВГСПУ  http://lms.vspu.ru/web-vspu  </vt:lpstr>
      <vt:lpstr>Презентация PowerPoint</vt:lpstr>
      <vt:lpstr> IPRbooks  http://www.iprbookshop.ru  </vt:lpstr>
      <vt:lpstr>Презентация PowerPoint</vt:lpstr>
      <vt:lpstr> Лань  https://e.lanbook.com  </vt:lpstr>
      <vt:lpstr>Презентация PowerPoint</vt:lpstr>
      <vt:lpstr> East View  http://ebiblioteka.ru 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Алексей Сергеев</cp:lastModifiedBy>
  <cp:revision>110</cp:revision>
  <cp:lastPrinted>2013-04-02T19:02:37Z</cp:lastPrinted>
  <dcterms:created xsi:type="dcterms:W3CDTF">2012-12-20T06:25:13Z</dcterms:created>
  <dcterms:modified xsi:type="dcterms:W3CDTF">2017-11-08T18:33:12Z</dcterms:modified>
</cp:coreProperties>
</file>