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6"/>
  </p:notesMasterIdLst>
  <p:handoutMasterIdLst>
    <p:handoutMasterId r:id="rId17"/>
  </p:handoutMasterIdLst>
  <p:sldIdLst>
    <p:sldId id="274" r:id="rId2"/>
    <p:sldId id="276" r:id="rId3"/>
    <p:sldId id="275" r:id="rId4"/>
    <p:sldId id="265" r:id="rId5"/>
    <p:sldId id="277" r:id="rId6"/>
    <p:sldId id="262" r:id="rId7"/>
    <p:sldId id="278" r:id="rId8"/>
    <p:sldId id="279" r:id="rId9"/>
    <p:sldId id="268" r:id="rId10"/>
    <p:sldId id="269" r:id="rId11"/>
    <p:sldId id="273" r:id="rId12"/>
    <p:sldId id="270" r:id="rId13"/>
    <p:sldId id="271" r:id="rId14"/>
    <p:sldId id="280" r:id="rId15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5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698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2721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6417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270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382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665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318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609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710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89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43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64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vspu.ru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vgpu.org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.vspu.ru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du.vspu.ru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rbookshop.ru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ms.vspu.ru/web-vspu" TargetMode="External"/><Relationship Id="rId5" Type="http://schemas.openxmlformats.org/officeDocument/2006/relationships/hyperlink" Target="http://library.vspu.ru/" TargetMode="External"/><Relationship Id="rId4" Type="http://schemas.openxmlformats.org/officeDocument/2006/relationships/hyperlink" Target="https://e.lanbook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2736304"/>
          </a:xfrm>
        </p:spPr>
        <p:txBody>
          <a:bodyPr>
            <a:noAutofit/>
          </a:bodyPr>
          <a:lstStyle/>
          <a:p>
            <a:r>
              <a:rPr lang="ru-RU" sz="3600" b="1" dirty="0"/>
              <a:t>Использование ИКТ в электронной информационно-образовательной среде при реализации ОПОП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861048"/>
            <a:ext cx="7776864" cy="259228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Осень 201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г.</a:t>
            </a:r>
          </a:p>
        </p:txBody>
      </p:sp>
    </p:spTree>
    <p:extLst>
      <p:ext uri="{BB962C8B-B14F-4D97-AF65-F5344CB8AC3E}">
        <p14:creationId xmlns:p14="http://schemas.microsoft.com/office/powerpoint/2010/main" val="47050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200" dirty="0"/>
              <a:t>Каждый обучающийся … должен быть обеспечен … доступом к одной или нескольким </a:t>
            </a:r>
            <a:r>
              <a:rPr lang="ru-RU" sz="3200" b="1" dirty="0"/>
              <a:t>электронно-библиотечным системам</a:t>
            </a:r>
            <a:r>
              <a:rPr lang="ru-RU" sz="3200" dirty="0"/>
              <a:t> и к э</a:t>
            </a:r>
            <a:r>
              <a:rPr lang="ru-RU" sz="3200" b="1" dirty="0"/>
              <a:t>лектронной информационно-образовательной среде</a:t>
            </a:r>
            <a:r>
              <a:rPr lang="ru-RU" sz="3200" dirty="0"/>
              <a:t> организации. </a:t>
            </a:r>
          </a:p>
          <a:p>
            <a:r>
              <a:rPr lang="ru-RU" sz="3200" dirty="0"/>
              <a:t>ЭБС и ЭИОС должны обеспечивать возможность доступа из сети Интернет, как на территории организации, так и вне ее.</a:t>
            </a:r>
          </a:p>
        </p:txBody>
      </p:sp>
    </p:spTree>
    <p:extLst>
      <p:ext uri="{BB962C8B-B14F-4D97-AF65-F5344CB8AC3E}">
        <p14:creationId xmlns:p14="http://schemas.microsoft.com/office/powerpoint/2010/main" val="164710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Электронная информационно-образовательная среда организации должна обеспечивать:</a:t>
            </a:r>
          </a:p>
          <a:p>
            <a:pPr lvl="1"/>
            <a:r>
              <a:rPr lang="ru-RU" sz="2800" dirty="0"/>
              <a:t>доступ к учебным планам, рабочим программам …, изданиям ЭБС и электронным образовательным ресурсам, указанным в рабочих программах</a:t>
            </a:r>
          </a:p>
          <a:p>
            <a:pPr lvl="1"/>
            <a:r>
              <a:rPr lang="ru-RU" sz="2800" dirty="0"/>
              <a:t>фиксацию хода образовательного процесса, результатов промежуточной аттестации …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5532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548680"/>
            <a:ext cx="7620000" cy="5852120"/>
          </a:xfrm>
        </p:spPr>
        <p:txBody>
          <a:bodyPr>
            <a:normAutofit/>
          </a:bodyPr>
          <a:lstStyle/>
          <a:p>
            <a:pPr lvl="1"/>
            <a:r>
              <a:rPr lang="ru-RU" sz="2800" dirty="0"/>
              <a:t>проведение всех видов занятий, процедур оценки результатов обучения, реализация которых предусмотрена с применением ЭО и ДОТ</a:t>
            </a:r>
          </a:p>
          <a:p>
            <a:pPr lvl="1"/>
            <a:r>
              <a:rPr lang="ru-RU" sz="2800" dirty="0"/>
              <a:t>формирование электронного портфолио обучающегося …</a:t>
            </a:r>
          </a:p>
          <a:p>
            <a:pPr lvl="1"/>
            <a:r>
              <a:rPr lang="ru-RU" sz="2800" dirty="0"/>
              <a:t>взаимодействие между участниками образовательного процесса … в сети Интернет</a:t>
            </a:r>
          </a:p>
        </p:txBody>
      </p:sp>
    </p:spTree>
    <p:extLst>
      <p:ext uri="{BB962C8B-B14F-4D97-AF65-F5344CB8AC3E}">
        <p14:creationId xmlns:p14="http://schemas.microsoft.com/office/powerpoint/2010/main" val="186878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Функционирование ЭИОС обеспечивается соответствующими средствами ИКТ и </a:t>
            </a:r>
            <a:r>
              <a:rPr lang="ru-RU" sz="3200" b="1" dirty="0"/>
              <a:t>квалификацией работников, ее использующих и поддерживающих</a:t>
            </a:r>
          </a:p>
        </p:txBody>
      </p:sp>
    </p:spTree>
    <p:extLst>
      <p:ext uri="{BB962C8B-B14F-4D97-AF65-F5344CB8AC3E}">
        <p14:creationId xmlns:p14="http://schemas.microsoft.com/office/powerpoint/2010/main" val="252867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Элементы ЭИОС ВГСПУ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 fontScale="85000" lnSpcReduction="10000"/>
          </a:bodyPr>
          <a:lstStyle/>
          <a:p>
            <a:r>
              <a:rPr lang="ru-RU" sz="3200" dirty="0"/>
              <a:t>Компьютерные классы, компьютеры структурных подразделений, оргтехника, сетевое оборудование и др.</a:t>
            </a:r>
          </a:p>
          <a:p>
            <a:r>
              <a:rPr lang="ru-RU" sz="3200" dirty="0"/>
              <a:t>Программные комплексы учебного управления («Деканат», «Учебные планы», «Нагрузка»), библиотеки, управления НИР, приемной комиссии и др.</a:t>
            </a:r>
          </a:p>
          <a:p>
            <a:r>
              <a:rPr lang="ru-RU" sz="3200" dirty="0"/>
              <a:t>Веб-ресурсы: официальный сайт, корпоративный портал, образовательный портал и др.</a:t>
            </a:r>
          </a:p>
          <a:p>
            <a:r>
              <a:rPr lang="ru-RU" sz="3200" dirty="0"/>
              <a:t>Коллекции научно-образовательных ресурсов в структурных подразделениях университета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8943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Локальная нормативная база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 fontScale="92500" lnSpcReduction="10000"/>
          </a:bodyPr>
          <a:lstStyle/>
          <a:p>
            <a:r>
              <a:rPr lang="ru-RU" sz="3200" dirty="0"/>
              <a:t>Положение о структуре, содержании, функционировании и применении электронной информационно-образовательной среды университета при реализации основных профессиональных образовательных программ</a:t>
            </a:r>
          </a:p>
          <a:p>
            <a:r>
              <a:rPr lang="ru-RU" sz="3200" dirty="0"/>
              <a:t>Положение о применении электронного обучения и дистанционных образовательных технологий</a:t>
            </a:r>
          </a:p>
          <a:p>
            <a:endParaRPr lang="ru-RU" sz="3200" dirty="0"/>
          </a:p>
          <a:p>
            <a:r>
              <a:rPr lang="ru-RU" sz="3200" dirty="0"/>
              <a:t>28 ноября 2016 г.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3031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Положение о применении ЭО и ДОТ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dirty="0"/>
              <a:t>4.4. Применение ЭО и ДОТ возможно в отношении образовательных программ или их частей: </a:t>
            </a:r>
          </a:p>
          <a:p>
            <a:r>
              <a:rPr lang="ru-RU" dirty="0"/>
              <a:t>– решение о реализации образовательных программ с применением ЭО и ДОТ принимается разработчиками ОПОП …, определяющими объем аудиторной нагрузки и соотношение объема занятий …</a:t>
            </a:r>
          </a:p>
          <a:p>
            <a:r>
              <a:rPr lang="ru-RU" dirty="0"/>
              <a:t>– решение о реализации ОПОП с применением исключительно ЭО и ДОТ принимается Ученым советом университета. </a:t>
            </a:r>
          </a:p>
          <a:p>
            <a:r>
              <a:rPr lang="ru-RU" dirty="0"/>
              <a:t>– решение о применении ЭО и ДОТ при изучении отдельных учебных дисциплин (практик) может приниматься непосредственно преподавателем в рамках требований рабочих программ и утвержденного объема часов учебной нагрузки.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8360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Официальный сайт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7620000" cy="4997152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http://vspu.ru</a:t>
            </a:r>
            <a:r>
              <a:rPr lang="en-US" sz="3200" dirty="0"/>
              <a:t> (</a:t>
            </a:r>
            <a:r>
              <a:rPr lang="ru-RU" sz="3200" dirty="0"/>
              <a:t>не </a:t>
            </a:r>
            <a:r>
              <a:rPr lang="en-US" sz="3200" dirty="0">
                <a:hlinkClick r:id="rId4"/>
              </a:rPr>
              <a:t>http://vgpu.org</a:t>
            </a:r>
            <a:r>
              <a:rPr lang="en-US" sz="3200" dirty="0"/>
              <a:t>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C8F5C4-8CC4-42B3-8ED4-64C69C0E26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071" y="1844824"/>
            <a:ext cx="8128540" cy="485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Корпоративный портал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709120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http://portal.vspu.ru</a:t>
            </a:r>
            <a:endParaRPr lang="en-US" sz="3200" dirty="0"/>
          </a:p>
          <a:p>
            <a:endParaRPr lang="en-US" sz="3200" dirty="0"/>
          </a:p>
          <a:p>
            <a:r>
              <a:rPr lang="ru-RU" sz="3200" dirty="0"/>
              <a:t>Портфолио преподавателя</a:t>
            </a:r>
          </a:p>
          <a:p>
            <a:r>
              <a:rPr lang="ru-RU" sz="3200" dirty="0"/>
              <a:t>Портфолио студента</a:t>
            </a:r>
          </a:p>
          <a:p>
            <a:r>
              <a:rPr lang="ru-RU" sz="3200" dirty="0"/>
              <a:t>Система «Антиплагиат»</a:t>
            </a:r>
          </a:p>
          <a:p>
            <a:r>
              <a:rPr lang="ru-RU" sz="3200" dirty="0"/>
              <a:t>…</a:t>
            </a:r>
          </a:p>
          <a:p>
            <a:endParaRPr lang="ru-RU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607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Корпоративный портал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1090160"/>
            <a:ext cx="7969500" cy="548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8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Образовательный портал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97152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http://edu.vspu.ru</a:t>
            </a:r>
            <a:endParaRPr lang="en-US" sz="3200" dirty="0"/>
          </a:p>
          <a:p>
            <a:endParaRPr lang="en-US" sz="3200" dirty="0"/>
          </a:p>
          <a:p>
            <a:r>
              <a:rPr lang="ru-RU" sz="3200" dirty="0"/>
              <a:t>Курсы</a:t>
            </a:r>
          </a:p>
          <a:p>
            <a:r>
              <a:rPr lang="ru-RU" sz="3200" dirty="0"/>
              <a:t>Проекты</a:t>
            </a:r>
          </a:p>
          <a:p>
            <a:r>
              <a:rPr lang="ru-RU" sz="3200" dirty="0"/>
              <a:t>Уроки</a:t>
            </a:r>
          </a:p>
          <a:p>
            <a:r>
              <a:rPr lang="en-US" sz="3200" dirty="0"/>
              <a:t>Matrix</a:t>
            </a:r>
            <a:endParaRPr lang="ru-RU" sz="3200" dirty="0"/>
          </a:p>
          <a:p>
            <a:r>
              <a:rPr lang="ru-RU" sz="3200" dirty="0"/>
              <a:t>Сайты факультетов</a:t>
            </a:r>
          </a:p>
          <a:p>
            <a:r>
              <a:rPr lang="ru-RU" sz="3200" dirty="0"/>
              <a:t>мн. др. (30+ сайтов)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1480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45" y="0"/>
            <a:ext cx="7200000" cy="55443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99150"/>
            <a:ext cx="7200000" cy="55443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085" y="404927"/>
            <a:ext cx="7200000" cy="55443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650" y="620688"/>
            <a:ext cx="7200000" cy="55443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215" y="836975"/>
            <a:ext cx="7200000" cy="55443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9780" y="1063246"/>
            <a:ext cx="7200000" cy="55443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345" y="1279270"/>
            <a:ext cx="7200000" cy="554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13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ЭБС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5184576"/>
          </a:xfrm>
        </p:spPr>
        <p:txBody>
          <a:bodyPr>
            <a:normAutofit/>
          </a:bodyPr>
          <a:lstStyle/>
          <a:p>
            <a:r>
              <a:rPr lang="en-US" sz="3200" dirty="0" err="1"/>
              <a:t>IPRbooks</a:t>
            </a:r>
            <a:r>
              <a:rPr lang="en-US" sz="3200" dirty="0"/>
              <a:t> </a:t>
            </a:r>
            <a:r>
              <a:rPr lang="ru-RU" sz="3200" dirty="0"/>
              <a:t>(</a:t>
            </a:r>
            <a:r>
              <a:rPr lang="en-US" sz="3200" dirty="0">
                <a:hlinkClick r:id="rId3"/>
              </a:rPr>
              <a:t>http://www.iprbookshop.ru</a:t>
            </a:r>
            <a:r>
              <a:rPr lang="ru-RU" sz="3200" dirty="0"/>
              <a:t>)</a:t>
            </a:r>
          </a:p>
          <a:p>
            <a:r>
              <a:rPr lang="ru-RU" sz="3200" dirty="0"/>
              <a:t>Лань (</a:t>
            </a:r>
            <a:r>
              <a:rPr lang="en-US" sz="3200" dirty="0">
                <a:hlinkClick r:id="rId4"/>
              </a:rPr>
              <a:t>https://e.lanbook.com</a:t>
            </a:r>
            <a:r>
              <a:rPr lang="ru-RU" sz="3200" dirty="0"/>
              <a:t>)</a:t>
            </a:r>
          </a:p>
          <a:p>
            <a:r>
              <a:rPr lang="ru-RU" sz="3200" dirty="0"/>
              <a:t>…</a:t>
            </a:r>
          </a:p>
          <a:p>
            <a:endParaRPr lang="ru-RU" sz="3200" dirty="0"/>
          </a:p>
          <a:p>
            <a:endParaRPr lang="ru-RU" sz="3200" dirty="0"/>
          </a:p>
          <a:p>
            <a:r>
              <a:rPr lang="ru-RU" sz="3200" dirty="0"/>
              <a:t>Сайт НПБ ВГСПУ (</a:t>
            </a:r>
            <a:r>
              <a:rPr lang="en-US" sz="3200" dirty="0">
                <a:hlinkClick r:id="rId5"/>
              </a:rPr>
              <a:t>http://library.vspu.ru</a:t>
            </a:r>
            <a:r>
              <a:rPr lang="ru-RU" sz="3200" dirty="0"/>
              <a:t>)</a:t>
            </a:r>
          </a:p>
          <a:p>
            <a:r>
              <a:rPr lang="ru-RU" sz="3200" dirty="0"/>
              <a:t>Раздел «Веб-ресурсы» сайта «Курсы» (</a:t>
            </a:r>
            <a:r>
              <a:rPr lang="en-US" sz="3200" dirty="0">
                <a:hlinkClick r:id="rId6"/>
              </a:rPr>
              <a:t>http://lms.vspu.ru/web-vspu</a:t>
            </a:r>
            <a:r>
              <a:rPr lang="ru-RU" sz="3200" dirty="0"/>
              <a:t>)</a:t>
            </a:r>
            <a:endParaRPr lang="en-US" sz="3200" dirty="0"/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273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690</TotalTime>
  <Words>484</Words>
  <Application>Microsoft Office PowerPoint</Application>
  <PresentationFormat>Экран (4:3)</PresentationFormat>
  <Paragraphs>75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Cambria</vt:lpstr>
      <vt:lpstr>Соседство</vt:lpstr>
      <vt:lpstr>Использование ИКТ в электронной информационно-образовательной среде при реализации ОПОП</vt:lpstr>
      <vt:lpstr>ФГОС ВО (п. 7.1.2)</vt:lpstr>
      <vt:lpstr>ФГОС ВО (п. 7.1.2)</vt:lpstr>
      <vt:lpstr>Презентация PowerPoint</vt:lpstr>
      <vt:lpstr>ФГОС ВО (п. 7.1.2)</vt:lpstr>
      <vt:lpstr>Элементы ЭИОС ВГСПУ</vt:lpstr>
      <vt:lpstr>Локальная нормативная база</vt:lpstr>
      <vt:lpstr>Положение о применении ЭО и ДОТ</vt:lpstr>
      <vt:lpstr>Официальный сайт</vt:lpstr>
      <vt:lpstr>Корпоративный портал</vt:lpstr>
      <vt:lpstr>Корпоративный портал</vt:lpstr>
      <vt:lpstr>Образовательный портал</vt:lpstr>
      <vt:lpstr>Презентация PowerPoint</vt:lpstr>
      <vt:lpstr>ЭБС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121</cp:revision>
  <cp:lastPrinted>2013-04-02T19:02:37Z</cp:lastPrinted>
  <dcterms:created xsi:type="dcterms:W3CDTF">2012-12-20T06:25:13Z</dcterms:created>
  <dcterms:modified xsi:type="dcterms:W3CDTF">2017-11-08T18:33:01Z</dcterms:modified>
</cp:coreProperties>
</file>