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8"/>
  </p:notesMasterIdLst>
  <p:handoutMasterIdLst>
    <p:handoutMasterId r:id="rId29"/>
  </p:handoutMasterIdLst>
  <p:sldIdLst>
    <p:sldId id="296" r:id="rId2"/>
    <p:sldId id="314" r:id="rId3"/>
    <p:sldId id="317" r:id="rId4"/>
    <p:sldId id="286" r:id="rId5"/>
    <p:sldId id="342" r:id="rId6"/>
    <p:sldId id="343" r:id="rId7"/>
    <p:sldId id="344" r:id="rId8"/>
    <p:sldId id="356" r:id="rId9"/>
    <p:sldId id="345" r:id="rId10"/>
    <p:sldId id="346" r:id="rId11"/>
    <p:sldId id="348" r:id="rId12"/>
    <p:sldId id="347" r:id="rId13"/>
    <p:sldId id="300" r:id="rId14"/>
    <p:sldId id="349" r:id="rId15"/>
    <p:sldId id="350" r:id="rId16"/>
    <p:sldId id="351" r:id="rId17"/>
    <p:sldId id="352" r:id="rId18"/>
    <p:sldId id="359" r:id="rId19"/>
    <p:sldId id="353" r:id="rId20"/>
    <p:sldId id="360" r:id="rId21"/>
    <p:sldId id="361" r:id="rId22"/>
    <p:sldId id="354" r:id="rId23"/>
    <p:sldId id="355" r:id="rId24"/>
    <p:sldId id="363" r:id="rId25"/>
    <p:sldId id="364" r:id="rId26"/>
    <p:sldId id="362" r:id="rId27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69" autoAdjust="0"/>
    <p:restoredTop sz="94660"/>
  </p:normalViewPr>
  <p:slideViewPr>
    <p:cSldViewPr>
      <p:cViewPr varScale="1">
        <p:scale>
          <a:sx n="109" d="100"/>
          <a:sy n="109" d="100"/>
        </p:scale>
        <p:origin x="22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D9767-2B33-47D0-9563-AF8B7C1E94A5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27C90-4663-43FA-A37E-DCDE27302F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877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41B17-A056-44A5-AE7C-F46FBB0A7F55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4210EE-A827-4A06-85BB-8B2D354C1E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16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976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1DF78F6-C508-42B2-AE70-64AACB7F5A6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E972138-3486-4125-8A9D-7587D135F9C3}" type="datetimeFigureOut">
              <a:rPr lang="ru-RU" smtClean="0"/>
              <a:t>08.11.2017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8353" y="2348880"/>
            <a:ext cx="7359288" cy="2016224"/>
          </a:xfrm>
        </p:spPr>
        <p:txBody>
          <a:bodyPr>
            <a:noAutofit/>
          </a:bodyPr>
          <a:lstStyle/>
          <a:p>
            <a:r>
              <a:rPr lang="ru-RU" sz="4000" b="1" dirty="0"/>
              <a:t>Выгрузка с сайта </a:t>
            </a:r>
            <a:r>
              <a:rPr lang="en-US" sz="4000" b="1" dirty="0"/>
              <a:t>Matrix </a:t>
            </a:r>
            <a:r>
              <a:rPr lang="ru-RU" sz="4000" b="1" dirty="0"/>
              <a:t>учебно-методических материалов ОПОП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1872208"/>
          </a:xfrm>
        </p:spPr>
        <p:txBody>
          <a:bodyPr>
            <a:noAutofit/>
          </a:bodyPr>
          <a:lstStyle/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Осень </a:t>
            </a:r>
            <a:r>
              <a:rPr lang="ru-RU" sz="2400">
                <a:solidFill>
                  <a:schemeClr val="tx1">
                    <a:lumMod val="95000"/>
                    <a:lumOff val="5000"/>
                  </a:schemeClr>
                </a:solidFill>
              </a:rPr>
              <a:t>2017 г.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53" y="764704"/>
            <a:ext cx="3168352" cy="98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8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DA23CEE-9F3D-4759-B93C-A0A814724F7A}"/>
              </a:ext>
            </a:extLst>
          </p:cNvPr>
          <p:cNvSpPr txBox="1">
            <a:spLocks/>
          </p:cNvSpPr>
          <p:nvPr/>
        </p:nvSpPr>
        <p:spPr>
          <a:xfrm>
            <a:off x="251520" y="2204864"/>
            <a:ext cx="8640960" cy="22322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/>
              <a:t>Утверждение документов, </a:t>
            </a:r>
            <a:br>
              <a:rPr lang="ru-RU" sz="3600" b="1" dirty="0"/>
            </a:br>
            <a:r>
              <a:rPr lang="ru-RU" sz="3600" b="1" dirty="0"/>
              <a:t>публикация </a:t>
            </a:r>
            <a:r>
              <a:rPr lang="en-US" sz="3600" b="1" dirty="0"/>
              <a:t>pdf</a:t>
            </a:r>
            <a:r>
              <a:rPr lang="ru-RU" sz="3600" b="1" dirty="0"/>
              <a:t>-версий на </a:t>
            </a:r>
            <a:br>
              <a:rPr lang="ru-RU" sz="3600" b="1" dirty="0"/>
            </a:br>
            <a:r>
              <a:rPr lang="ru-RU" sz="3600" b="1" dirty="0"/>
              <a:t>официальном сайте вуза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D7C82293-EC50-4801-9359-99BB840E08E2}"/>
              </a:ext>
            </a:extLst>
          </p:cNvPr>
          <p:cNvSpPr/>
          <p:nvPr/>
        </p:nvSpPr>
        <p:spPr>
          <a:xfrm>
            <a:off x="524921" y="2852936"/>
            <a:ext cx="1037373" cy="976300"/>
          </a:xfrm>
          <a:prstGeom prst="ellipse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ru-RU" sz="3600" b="1" spc="-1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19CA552-AFA0-4011-AE71-1E765EE03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404664"/>
            <a:ext cx="7128792" cy="1800200"/>
          </a:xfrm>
          <a:ln w="28575">
            <a:solidFill>
              <a:srgbClr val="0070C0"/>
            </a:solidFill>
          </a:ln>
        </p:spPr>
        <p:txBody>
          <a:bodyPr/>
          <a:lstStyle/>
          <a:p>
            <a:pPr marL="720000" algn="ctr"/>
            <a:r>
              <a:rPr lang="ru-RU" sz="3600" dirty="0"/>
              <a:t>Разработка</a:t>
            </a:r>
            <a:r>
              <a:rPr lang="en-US" sz="3600" dirty="0"/>
              <a:t> </a:t>
            </a:r>
            <a:r>
              <a:rPr lang="ru-RU" sz="3600" dirty="0"/>
              <a:t>комплектов</a:t>
            </a:r>
            <a:br>
              <a:rPr lang="ru-RU" sz="3600" dirty="0"/>
            </a:br>
            <a:r>
              <a:rPr lang="ru-RU" sz="3600" dirty="0"/>
              <a:t> учебной документации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EE611BC-2587-44E7-90D4-E34B194784B7}"/>
              </a:ext>
            </a:extLst>
          </p:cNvPr>
          <p:cNvSpPr txBox="1">
            <a:spLocks/>
          </p:cNvSpPr>
          <p:nvPr/>
        </p:nvSpPr>
        <p:spPr>
          <a:xfrm>
            <a:off x="1043608" y="4437112"/>
            <a:ext cx="7128792" cy="1800200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720000" algn="ctr"/>
            <a:r>
              <a:rPr lang="ru-RU" sz="3600" dirty="0"/>
              <a:t>Подготовка печатных </a:t>
            </a:r>
            <a:br>
              <a:rPr lang="ru-RU" sz="3600" dirty="0"/>
            </a:br>
            <a:r>
              <a:rPr lang="ru-RU" sz="3600" dirty="0"/>
              <a:t>копий всех документов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F3D52B95-211D-40BB-B595-5D18300A97CA}"/>
              </a:ext>
            </a:extLst>
          </p:cNvPr>
          <p:cNvGrpSpPr/>
          <p:nvPr/>
        </p:nvGrpSpPr>
        <p:grpSpPr>
          <a:xfrm>
            <a:off x="1162555" y="692696"/>
            <a:ext cx="1143744" cy="1143744"/>
            <a:chOff x="1162555" y="692696"/>
            <a:chExt cx="1143744" cy="1143744"/>
          </a:xfrm>
        </p:grpSpPr>
        <p:sp>
          <p:nvSpPr>
            <p:cNvPr id="7" name="Заголовок 1">
              <a:extLst>
                <a:ext uri="{FF2B5EF4-FFF2-40B4-BE49-F238E27FC236}">
                  <a16:creationId xmlns:a16="http://schemas.microsoft.com/office/drawing/2014/main" id="{5E2373A9-632C-4F63-90EF-DB5F78903BE2}"/>
                </a:ext>
              </a:extLst>
            </p:cNvPr>
            <p:cNvSpPr txBox="1">
              <a:spLocks/>
            </p:cNvSpPr>
            <p:nvPr/>
          </p:nvSpPr>
          <p:spPr>
            <a:xfrm>
              <a:off x="1162555" y="692696"/>
              <a:ext cx="1143744" cy="1143744"/>
            </a:xfrm>
            <a:prstGeom prst="rect">
              <a:avLst/>
            </a:prstGeom>
            <a:ln w="28575">
              <a:noFill/>
            </a:ln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600" kern="1200" cap="none" spc="-100" baseline="0">
                  <a:ln>
                    <a:noFill/>
                  </a:ln>
                  <a:solidFill>
                    <a:schemeClr val="tx2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4400" dirty="0"/>
                <a:t>1</a:t>
              </a:r>
            </a:p>
          </p:txBody>
        </p:sp>
        <p:sp>
          <p:nvSpPr>
            <p:cNvPr id="2" name="Овал 1">
              <a:extLst>
                <a:ext uri="{FF2B5EF4-FFF2-40B4-BE49-F238E27FC236}">
                  <a16:creationId xmlns:a16="http://schemas.microsoft.com/office/drawing/2014/main" id="{66E2DBD4-C1D4-4447-948E-D717F023E8BB}"/>
                </a:ext>
              </a:extLst>
            </p:cNvPr>
            <p:cNvSpPr/>
            <p:nvPr/>
          </p:nvSpPr>
          <p:spPr>
            <a:xfrm>
              <a:off x="1295636" y="836712"/>
              <a:ext cx="900100" cy="864096"/>
            </a:xfrm>
            <a:prstGeom prst="ellipse">
              <a:avLst/>
            </a:prstGeom>
            <a:ln w="28575">
              <a:solidFill>
                <a:srgbClr val="0070C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ru-RU" sz="3600" spc="-10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D602AC1-FE88-4FC4-9180-3F9C58DB96E4}"/>
              </a:ext>
            </a:extLst>
          </p:cNvPr>
          <p:cNvGrpSpPr/>
          <p:nvPr/>
        </p:nvGrpSpPr>
        <p:grpSpPr>
          <a:xfrm>
            <a:off x="1184857" y="4733528"/>
            <a:ext cx="1143744" cy="1143744"/>
            <a:chOff x="1162555" y="692696"/>
            <a:chExt cx="1143744" cy="1143744"/>
          </a:xfrm>
        </p:grpSpPr>
        <p:sp>
          <p:nvSpPr>
            <p:cNvPr id="10" name="Заголовок 1">
              <a:extLst>
                <a:ext uri="{FF2B5EF4-FFF2-40B4-BE49-F238E27FC236}">
                  <a16:creationId xmlns:a16="http://schemas.microsoft.com/office/drawing/2014/main" id="{6E99E18D-57E4-43B5-95C9-8412E824CDE6}"/>
                </a:ext>
              </a:extLst>
            </p:cNvPr>
            <p:cNvSpPr txBox="1">
              <a:spLocks/>
            </p:cNvSpPr>
            <p:nvPr/>
          </p:nvSpPr>
          <p:spPr>
            <a:xfrm>
              <a:off x="1162555" y="692696"/>
              <a:ext cx="1143744" cy="1143744"/>
            </a:xfrm>
            <a:prstGeom prst="rect">
              <a:avLst/>
            </a:prstGeom>
            <a:ln w="28575">
              <a:noFill/>
            </a:ln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600" kern="1200" cap="none" spc="-100" baseline="0">
                  <a:ln>
                    <a:noFill/>
                  </a:ln>
                  <a:solidFill>
                    <a:schemeClr val="tx2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4400" dirty="0"/>
                <a:t>3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99BD7C2C-E9B4-4611-80F4-6617E27EB765}"/>
                </a:ext>
              </a:extLst>
            </p:cNvPr>
            <p:cNvSpPr/>
            <p:nvPr/>
          </p:nvSpPr>
          <p:spPr>
            <a:xfrm>
              <a:off x="1295636" y="836712"/>
              <a:ext cx="900100" cy="864096"/>
            </a:xfrm>
            <a:prstGeom prst="ellipse">
              <a:avLst/>
            </a:prstGeom>
            <a:ln w="28575">
              <a:solidFill>
                <a:srgbClr val="0070C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ru-RU" sz="3600" spc="-10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76F1130D-A4F2-42AD-9133-6CA2AE31E2E4}"/>
              </a:ext>
            </a:extLst>
          </p:cNvPr>
          <p:cNvSpPr txBox="1">
            <a:spLocks/>
          </p:cNvSpPr>
          <p:nvPr/>
        </p:nvSpPr>
        <p:spPr>
          <a:xfrm>
            <a:off x="471735" y="2749116"/>
            <a:ext cx="1143744" cy="1143744"/>
          </a:xfrm>
          <a:prstGeom prst="rect">
            <a:avLst/>
          </a:prstGeom>
          <a:noFill/>
          <a:ln w="63500">
            <a:noFill/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None/>
              <a:defRPr sz="3600" b="1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2658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5760640"/>
          </a:xfrm>
        </p:spPr>
        <p:txBody>
          <a:bodyPr/>
          <a:lstStyle/>
          <a:p>
            <a:pPr algn="ctr"/>
            <a:r>
              <a:rPr lang="ru-RU" sz="4000" b="1" dirty="0"/>
              <a:t>Шаг 1</a:t>
            </a:r>
            <a:br>
              <a:rPr lang="ru-RU" sz="4000" b="1" dirty="0"/>
            </a:br>
            <a:r>
              <a:rPr lang="ru-RU" sz="4000" dirty="0"/>
              <a:t>Проверка готовности документов перед </a:t>
            </a:r>
            <a:br>
              <a:rPr lang="ru-RU" sz="4000" dirty="0"/>
            </a:br>
            <a:r>
              <a:rPr lang="ru-RU" sz="4000" dirty="0"/>
              <a:t>выгрузкой</a:t>
            </a:r>
          </a:p>
        </p:txBody>
      </p:sp>
    </p:spTree>
    <p:extLst>
      <p:ext uri="{BB962C8B-B14F-4D97-AF65-F5344CB8AC3E}">
        <p14:creationId xmlns:p14="http://schemas.microsoft.com/office/powerpoint/2010/main" val="126185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62B578-3323-4CC3-8D82-7EE8E5AAD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836712"/>
            <a:ext cx="7325805" cy="5832648"/>
          </a:xfrm>
          <a:prstGeom prst="rect">
            <a:avLst/>
          </a:prstGeom>
        </p:spPr>
      </p:pic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8742544D-4143-418E-B069-E7402D17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7882"/>
            <a:ext cx="7620000" cy="850106"/>
          </a:xfrm>
        </p:spPr>
        <p:txBody>
          <a:bodyPr/>
          <a:lstStyle/>
          <a:p>
            <a:r>
              <a:rPr lang="ru-RU" sz="3200" dirty="0"/>
              <a:t>Статистика ОПОП</a:t>
            </a:r>
          </a:p>
        </p:txBody>
      </p:sp>
    </p:spTree>
    <p:extLst>
      <p:ext uri="{BB962C8B-B14F-4D97-AF65-F5344CB8AC3E}">
        <p14:creationId xmlns:p14="http://schemas.microsoft.com/office/powerpoint/2010/main" val="59699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8742544D-4143-418E-B069-E7402D17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7882"/>
            <a:ext cx="7620000" cy="850106"/>
          </a:xfrm>
        </p:spPr>
        <p:txBody>
          <a:bodyPr/>
          <a:lstStyle/>
          <a:p>
            <a:r>
              <a:rPr lang="ru-RU" sz="3200" dirty="0"/>
              <a:t>Матрица компетенций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40D410-9392-47BD-86E9-799BB9F54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57987"/>
            <a:ext cx="8712968" cy="567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81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8742544D-4143-418E-B069-E7402D17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7882"/>
            <a:ext cx="7620000" cy="850106"/>
          </a:xfrm>
        </p:spPr>
        <p:txBody>
          <a:bodyPr/>
          <a:lstStyle/>
          <a:p>
            <a:r>
              <a:rPr lang="ru-RU" sz="3200" dirty="0"/>
              <a:t>Дисциплины государственного экзамена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FF37B1D-A0A0-4BCD-AD31-B9C476CB4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052736"/>
            <a:ext cx="7354326" cy="561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3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5760640"/>
          </a:xfrm>
        </p:spPr>
        <p:txBody>
          <a:bodyPr/>
          <a:lstStyle/>
          <a:p>
            <a:pPr algn="ctr"/>
            <a:r>
              <a:rPr lang="ru-RU" sz="4000" b="1" dirty="0"/>
              <a:t>Шаг 2</a:t>
            </a:r>
            <a:br>
              <a:rPr lang="ru-RU" sz="4000" b="1" dirty="0"/>
            </a:br>
            <a:r>
              <a:rPr lang="ru-RU" sz="4000" dirty="0"/>
              <a:t>Выгрузка документов </a:t>
            </a:r>
            <a:br>
              <a:rPr lang="en-US" sz="4000" dirty="0"/>
            </a:br>
            <a:r>
              <a:rPr lang="ru-RU" sz="4000" dirty="0"/>
              <a:t>с</a:t>
            </a:r>
            <a:r>
              <a:rPr lang="en-US" sz="4000" dirty="0"/>
              <a:t> </a:t>
            </a:r>
            <a:r>
              <a:rPr lang="ru-RU" sz="4000" dirty="0"/>
              <a:t>сайта </a:t>
            </a:r>
            <a:r>
              <a:rPr lang="en-US" sz="4000" dirty="0"/>
              <a:t>Matrix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91606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3600" dirty="0"/>
              <a:t>Что выгружать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699992"/>
          </a:xfrm>
        </p:spPr>
        <p:txBody>
          <a:bodyPr>
            <a:noAutofit/>
          </a:bodyPr>
          <a:lstStyle/>
          <a:p>
            <a:r>
              <a:rPr lang="ru-RU" sz="2800"/>
              <a:t>Аннотации </a:t>
            </a:r>
            <a:r>
              <a:rPr lang="ru-RU" sz="2800" dirty="0"/>
              <a:t>дисциплин и практик</a:t>
            </a:r>
          </a:p>
          <a:p>
            <a:r>
              <a:rPr lang="ru-RU" sz="2800" dirty="0"/>
              <a:t>Программы дисциплин и практик</a:t>
            </a:r>
          </a:p>
          <a:p>
            <a:r>
              <a:rPr lang="ru-RU" sz="2800" dirty="0"/>
              <a:t>Фонды оценочных средств</a:t>
            </a:r>
          </a:p>
          <a:p>
            <a:r>
              <a:rPr lang="ru-RU" sz="2800" dirty="0"/>
              <a:t>Паспорта и программы формирования компетенций</a:t>
            </a:r>
          </a:p>
          <a:p>
            <a:r>
              <a:rPr lang="ru-RU" sz="2800" dirty="0"/>
              <a:t>Общее описание образовательной программы (макет)</a:t>
            </a:r>
          </a:p>
          <a:p>
            <a:r>
              <a:rPr lang="ru-RU" sz="2800" dirty="0"/>
              <a:t>Программу государственного экзамена (макет)</a:t>
            </a:r>
          </a:p>
          <a:p>
            <a:endParaRPr lang="ru-RU" sz="3200" dirty="0"/>
          </a:p>
          <a:p>
            <a:endParaRPr lang="ru-RU" sz="3200" dirty="0"/>
          </a:p>
          <a:p>
            <a:endParaRPr lang="ru-RU" sz="2700" b="1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96288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8742544D-4143-418E-B069-E7402D17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7882"/>
            <a:ext cx="7620000" cy="850106"/>
          </a:xfrm>
        </p:spPr>
        <p:txBody>
          <a:bodyPr/>
          <a:lstStyle/>
          <a:p>
            <a:r>
              <a:rPr lang="ru-RU" sz="3200" dirty="0"/>
              <a:t>Комплекты готовых документов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512CDE-2422-4BD3-B25C-DEC1D25D8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124744"/>
            <a:ext cx="7122995" cy="522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4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8742544D-4143-418E-B069-E7402D17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7882"/>
            <a:ext cx="7620000" cy="850106"/>
          </a:xfrm>
        </p:spPr>
        <p:txBody>
          <a:bodyPr/>
          <a:lstStyle/>
          <a:p>
            <a:r>
              <a:rPr lang="ru-RU" sz="3200" dirty="0"/>
              <a:t>Макеты документов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438563-C678-4576-BC96-14AD62DA7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38" y="1628800"/>
            <a:ext cx="7297645" cy="424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8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426170"/>
          </a:xfrm>
        </p:spPr>
        <p:txBody>
          <a:bodyPr/>
          <a:lstStyle/>
          <a:p>
            <a:r>
              <a:rPr lang="ru-RU" sz="4000" dirty="0"/>
              <a:t>Важно!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699992"/>
          </a:xfrm>
        </p:spPr>
        <p:txBody>
          <a:bodyPr>
            <a:noAutofit/>
          </a:bodyPr>
          <a:lstStyle/>
          <a:p>
            <a:r>
              <a:rPr lang="ru-RU" sz="3200" dirty="0"/>
              <a:t>Макеты документов требуют обязательной ручной доработки</a:t>
            </a:r>
          </a:p>
          <a:p>
            <a:r>
              <a:rPr lang="ru-RU" sz="3200" dirty="0"/>
              <a:t>Обратно после доработки на сайт </a:t>
            </a:r>
            <a:r>
              <a:rPr lang="en-US" sz="3200" dirty="0"/>
              <a:t>Matrix </a:t>
            </a:r>
            <a:r>
              <a:rPr lang="ru-RU" sz="3200" dirty="0"/>
              <a:t>их загружать не надо</a:t>
            </a:r>
          </a:p>
          <a:p>
            <a:endParaRPr lang="ru-RU" sz="3200" dirty="0"/>
          </a:p>
          <a:p>
            <a:r>
              <a:rPr lang="ru-RU" sz="3200" dirty="0">
                <a:highlight>
                  <a:srgbClr val="FFFF00"/>
                </a:highlight>
              </a:rPr>
              <a:t>желтое</a:t>
            </a:r>
            <a:r>
              <a:rPr lang="ru-RU" sz="3200" dirty="0"/>
              <a:t> – править</a:t>
            </a:r>
          </a:p>
          <a:p>
            <a:r>
              <a:rPr lang="ru-RU" sz="3200" dirty="0">
                <a:highlight>
                  <a:srgbClr val="00FFFF"/>
                </a:highlight>
              </a:rPr>
              <a:t>бирюзовое</a:t>
            </a:r>
            <a:r>
              <a:rPr lang="ru-RU" sz="3200" dirty="0"/>
              <a:t> – подсказки</a:t>
            </a:r>
          </a:p>
          <a:p>
            <a:r>
              <a:rPr lang="ru-RU" sz="3200" dirty="0">
                <a:highlight>
                  <a:srgbClr val="00FF00"/>
                </a:highlight>
              </a:rPr>
              <a:t>зелёное</a:t>
            </a:r>
            <a:r>
              <a:rPr lang="ru-RU" sz="3200" dirty="0"/>
              <a:t> – готовые формулировки</a:t>
            </a:r>
          </a:p>
          <a:p>
            <a:endParaRPr lang="ru-RU" sz="3200" dirty="0"/>
          </a:p>
          <a:p>
            <a:endParaRPr lang="ru-RU" sz="2700" b="1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256564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5FBA05-C63A-4D9D-B294-8353648B01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6632"/>
            <a:ext cx="8114964" cy="658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8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Матрица компетенций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3200" dirty="0"/>
              <a:t>Самостоятельно не выгружать (будет сделано централизованно)</a:t>
            </a:r>
          </a:p>
          <a:p>
            <a:r>
              <a:rPr lang="ru-RU" sz="3200" dirty="0"/>
              <a:t>Забрать в учебном управлении для завершения оформления и сканирования</a:t>
            </a:r>
          </a:p>
          <a:p>
            <a:endParaRPr lang="ru-RU" sz="2700" b="1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51979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5760640"/>
          </a:xfrm>
        </p:spPr>
        <p:txBody>
          <a:bodyPr/>
          <a:lstStyle/>
          <a:p>
            <a:pPr algn="ctr"/>
            <a:r>
              <a:rPr lang="ru-RU" sz="4000" b="1" dirty="0"/>
              <a:t>Шаг 3</a:t>
            </a:r>
            <a:br>
              <a:rPr lang="ru-RU" sz="4000" b="1" dirty="0"/>
            </a:br>
            <a:r>
              <a:rPr lang="ru-RU" sz="4000" dirty="0"/>
              <a:t>Печать титульных листов</a:t>
            </a:r>
          </a:p>
        </p:txBody>
      </p:sp>
    </p:spTree>
    <p:extLst>
      <p:ext uri="{BB962C8B-B14F-4D97-AF65-F5344CB8AC3E}">
        <p14:creationId xmlns:p14="http://schemas.microsoft.com/office/powerpoint/2010/main" val="183329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Надо напечатать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Титульные листы и обороты титульных листов рабочих программ всех дисциплин и практик (двусторонняя печать)</a:t>
            </a:r>
          </a:p>
          <a:p>
            <a:r>
              <a:rPr lang="ru-RU" sz="2700" dirty="0"/>
              <a:t>Титульные листы всех фондов оценочных средств</a:t>
            </a:r>
          </a:p>
          <a:p>
            <a:r>
              <a:rPr lang="ru-RU" sz="2700" dirty="0"/>
              <a:t>Титульные листы и обороты титульных листов общего описания ОПОП и программы ГИА (двусторонняя печать)</a:t>
            </a:r>
          </a:p>
          <a:p>
            <a:r>
              <a:rPr lang="ru-RU" sz="2700" b="1" dirty="0"/>
              <a:t>Выпускающие кафедры печатают титульные листы всех дисциплин и практик – включая те, что реализуются другими кафедрами</a:t>
            </a:r>
          </a:p>
          <a:p>
            <a:endParaRPr lang="ru-RU" sz="2700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412251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Печать – способ 1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Открыть каждый документ и напечатать нужные листы</a:t>
            </a:r>
          </a:p>
          <a:p>
            <a:endParaRPr lang="ru-RU" sz="2700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99237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Печать – способ 2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Напечатать сразу весь комплект через макросы печати коллекции документов</a:t>
            </a:r>
          </a:p>
          <a:p>
            <a:endParaRPr lang="ru-RU" sz="2700" dirty="0"/>
          </a:p>
          <a:p>
            <a:endParaRPr lang="ru-RU" sz="27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E46B6F-8AEB-4334-A61E-5AE73DB59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896" y="2564904"/>
            <a:ext cx="7308304" cy="418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9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Печать – способ 2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b="1" dirty="0"/>
              <a:t>Кратко:</a:t>
            </a:r>
          </a:p>
          <a:p>
            <a:pPr lvl="1"/>
            <a:r>
              <a:rPr lang="ru-RU" sz="2500" dirty="0"/>
              <a:t>открыть файл печати коллекции документов</a:t>
            </a:r>
          </a:p>
          <a:p>
            <a:pPr lvl="1"/>
            <a:r>
              <a:rPr lang="ru-RU" sz="2500" dirty="0"/>
              <a:t>нажать </a:t>
            </a:r>
            <a:r>
              <a:rPr lang="en-US" sz="2500" dirty="0"/>
              <a:t>Ctrl+1</a:t>
            </a:r>
          </a:p>
          <a:p>
            <a:pPr lvl="1"/>
            <a:r>
              <a:rPr lang="ru-RU" sz="2500" dirty="0"/>
              <a:t>выбрать все файлы</a:t>
            </a:r>
          </a:p>
          <a:p>
            <a:pPr lvl="1"/>
            <a:r>
              <a:rPr lang="ru-RU" sz="2500" dirty="0"/>
              <a:t>напечатать сразу все титульные листы</a:t>
            </a:r>
          </a:p>
          <a:p>
            <a:r>
              <a:rPr lang="ru-RU" sz="2700" b="1" dirty="0"/>
              <a:t>Подробнее:</a:t>
            </a:r>
          </a:p>
          <a:p>
            <a:pPr lvl="1"/>
            <a:r>
              <a:rPr lang="ru-RU" sz="2500" dirty="0"/>
              <a:t>см. инструкцию в файле печати коллекции документов</a:t>
            </a:r>
          </a:p>
          <a:p>
            <a:endParaRPr lang="ru-RU" sz="2700" dirty="0"/>
          </a:p>
          <a:p>
            <a:r>
              <a:rPr lang="ru-RU" sz="2700" dirty="0"/>
              <a:t>Файл можно скачать со страницы «О сайте» портала </a:t>
            </a:r>
            <a:r>
              <a:rPr lang="en-US" sz="2700" dirty="0"/>
              <a:t>Matrix</a:t>
            </a:r>
            <a:endParaRPr lang="ru-RU" sz="2700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262594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5760640"/>
          </a:xfrm>
        </p:spPr>
        <p:txBody>
          <a:bodyPr/>
          <a:lstStyle/>
          <a:p>
            <a:pPr algn="ctr"/>
            <a:r>
              <a:rPr lang="ru-RU" sz="4000" b="1" dirty="0"/>
              <a:t>Шаг 4</a:t>
            </a:r>
            <a:br>
              <a:rPr lang="ru-RU" sz="4000" b="1" dirty="0"/>
            </a:br>
            <a:r>
              <a:rPr lang="ru-RU" sz="4000" dirty="0"/>
              <a:t>Утверждение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29651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Этап 1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Заполнить пустые поля оборотов титульных листов (даты заседаний кафедр, учёных советов и др.)</a:t>
            </a:r>
          </a:p>
          <a:p>
            <a:r>
              <a:rPr lang="ru-RU" sz="2700" dirty="0"/>
              <a:t>Поставить факультетские подписи на титульных листах и оборотах титульных листов (декан факультета, заведующие факультетскими кафедрами)</a:t>
            </a:r>
          </a:p>
          <a:p>
            <a:endParaRPr lang="ru-RU" sz="2700" b="1" dirty="0"/>
          </a:p>
          <a:p>
            <a:r>
              <a:rPr lang="ru-RU" sz="2700" b="1" dirty="0"/>
              <a:t>Замечание. </a:t>
            </a:r>
            <a:r>
              <a:rPr lang="ru-RU" sz="2700" dirty="0"/>
              <a:t>Если в рабочих программах указаны издания 2017 года, то на обороте титульного листа делать пометку «Лист изменений №1 … » </a:t>
            </a:r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359881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32656"/>
            <a:ext cx="7857607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2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Этап 1 (продолжение)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Отдать в учебное управление комплект всех титульных листов ОПОП в отдельной папке для последующего оформления:</a:t>
            </a:r>
          </a:p>
          <a:p>
            <a:pPr lvl="1"/>
            <a:r>
              <a:rPr lang="ru-RU" sz="2500" dirty="0"/>
              <a:t>подписи заведующих общеуниверситетскими кафедрами</a:t>
            </a:r>
          </a:p>
          <a:p>
            <a:pPr lvl="1"/>
            <a:r>
              <a:rPr lang="ru-RU" sz="2500" dirty="0"/>
              <a:t>подписи проректора и ректора</a:t>
            </a:r>
          </a:p>
          <a:p>
            <a:pPr lvl="1"/>
            <a:r>
              <a:rPr lang="ru-RU" sz="2500" dirty="0"/>
              <a:t>постановка печати</a:t>
            </a:r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38885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Этап 2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dirty="0"/>
              <a:t>Получить обратно полностью оформленный комплект титульных листов</a:t>
            </a:r>
          </a:p>
          <a:p>
            <a:r>
              <a:rPr lang="ru-RU" sz="2700" dirty="0"/>
              <a:t>Сканировать (пакетное сканирование в учебном управлении)</a:t>
            </a:r>
          </a:p>
          <a:p>
            <a:r>
              <a:rPr lang="ru-RU" sz="2700" dirty="0"/>
              <a:t>Прикрепить скан-копии листов с подписями и печатями к исходным документам</a:t>
            </a:r>
          </a:p>
          <a:p>
            <a:r>
              <a:rPr lang="ru-RU" sz="2700" dirty="0"/>
              <a:t>Сохранить все документы </a:t>
            </a:r>
            <a:r>
              <a:rPr lang="en-US" sz="2700" dirty="0"/>
              <a:t>PDF</a:t>
            </a:r>
            <a:endParaRPr lang="ru-RU" sz="2700" dirty="0"/>
          </a:p>
          <a:p>
            <a:r>
              <a:rPr lang="ru-RU" sz="2700" dirty="0"/>
              <a:t>Загрузить на официальный сайт (через корпоративный портал)</a:t>
            </a:r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4565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Оформление в </a:t>
            </a:r>
            <a:r>
              <a:rPr lang="en-US" sz="4000" dirty="0"/>
              <a:t>PDF</a:t>
            </a:r>
            <a:r>
              <a:rPr lang="ru-RU" sz="4000" dirty="0"/>
              <a:t> – способ 1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800" dirty="0"/>
              <a:t>Открыть каждый документ, прикрепить сканированные листы, сохранить в формате </a:t>
            </a:r>
            <a:r>
              <a:rPr lang="en-US" sz="2800" dirty="0"/>
              <a:t>PDF</a:t>
            </a:r>
            <a:endParaRPr lang="ru-RU" sz="2800" dirty="0"/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339069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Оформление в </a:t>
            </a:r>
            <a:r>
              <a:rPr lang="en-US" sz="4000" dirty="0"/>
              <a:t>PDF</a:t>
            </a:r>
            <a:r>
              <a:rPr lang="ru-RU" sz="4000" dirty="0"/>
              <a:t> – способ 2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800" dirty="0"/>
              <a:t>Воспользоваться инструментами прикрепления скан-копий и сохранения в </a:t>
            </a:r>
            <a:r>
              <a:rPr lang="en-US" sz="2800" dirty="0"/>
              <a:t>PDF </a:t>
            </a:r>
            <a:r>
              <a:rPr lang="ru-RU" sz="2800" dirty="0"/>
              <a:t>для обработки сразу всех документов</a:t>
            </a:r>
          </a:p>
          <a:p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245381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Оформление в </a:t>
            </a:r>
            <a:r>
              <a:rPr lang="en-US" sz="4000" dirty="0"/>
              <a:t>PDF – </a:t>
            </a:r>
            <a:r>
              <a:rPr lang="ru-RU" sz="4000" dirty="0"/>
              <a:t>способ 2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620000" cy="4916016"/>
          </a:xfrm>
        </p:spPr>
        <p:txBody>
          <a:bodyPr>
            <a:noAutofit/>
          </a:bodyPr>
          <a:lstStyle/>
          <a:p>
            <a:r>
              <a:rPr lang="ru-RU" sz="2700" b="1" dirty="0"/>
              <a:t>Кратко:</a:t>
            </a:r>
          </a:p>
          <a:p>
            <a:pPr lvl="1"/>
            <a:r>
              <a:rPr lang="ru-RU" sz="2500" dirty="0"/>
              <a:t>запустить файл «Создать папки», распределить по созданным папкам скан-копии титульных листов</a:t>
            </a:r>
          </a:p>
          <a:p>
            <a:pPr lvl="1"/>
            <a:r>
              <a:rPr lang="ru-RU" sz="2500" dirty="0"/>
              <a:t>открыть файл «Прикрепить картинки», нажать </a:t>
            </a:r>
            <a:r>
              <a:rPr lang="en-US" sz="2500" dirty="0"/>
              <a:t>CTRL + 0</a:t>
            </a:r>
          </a:p>
          <a:p>
            <a:pPr lvl="1"/>
            <a:r>
              <a:rPr lang="ru-RU" sz="2500" dirty="0"/>
              <a:t>открыть файл «Сохранить в </a:t>
            </a:r>
            <a:r>
              <a:rPr lang="en-US" sz="2500" dirty="0"/>
              <a:t>PDF</a:t>
            </a:r>
            <a:r>
              <a:rPr lang="ru-RU" sz="2500" dirty="0"/>
              <a:t>», нажать </a:t>
            </a:r>
            <a:r>
              <a:rPr lang="en-US" sz="2500" dirty="0"/>
              <a:t>CTRL + 0</a:t>
            </a:r>
            <a:endParaRPr lang="ru-RU" sz="2500" dirty="0"/>
          </a:p>
          <a:p>
            <a:r>
              <a:rPr lang="ru-RU" sz="2700" b="1" dirty="0"/>
              <a:t>Подробнее:</a:t>
            </a:r>
          </a:p>
          <a:p>
            <a:pPr lvl="1"/>
            <a:r>
              <a:rPr lang="ru-RU" sz="2500" dirty="0"/>
              <a:t>см. инструкцию к инструментам прикрепления скан-листов и сохранения документов</a:t>
            </a:r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296914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1307</TotalTime>
  <Words>471</Words>
  <Application>Microsoft Office PowerPoint</Application>
  <PresentationFormat>Экран (4:3)</PresentationFormat>
  <Paragraphs>87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Cambria</vt:lpstr>
      <vt:lpstr>Соседство</vt:lpstr>
      <vt:lpstr>Выгрузка с сайта Matrix учебно-методических материалов ОПОП</vt:lpstr>
      <vt:lpstr>Разработка комплектов  учебной документации</vt:lpstr>
      <vt:lpstr>Шаг 1 Проверка готовности документов перед  выгрузкой</vt:lpstr>
      <vt:lpstr>Статистика ОПОП</vt:lpstr>
      <vt:lpstr>Матрица компетенций</vt:lpstr>
      <vt:lpstr>Дисциплины государственного экзамена</vt:lpstr>
      <vt:lpstr>Шаг 2 Выгрузка документов  с сайта Matrix</vt:lpstr>
      <vt:lpstr>Что выгружать</vt:lpstr>
      <vt:lpstr>Комплекты готовых документов</vt:lpstr>
      <vt:lpstr>Макеты документов</vt:lpstr>
      <vt:lpstr>Важно!</vt:lpstr>
      <vt:lpstr>Презентация PowerPoint</vt:lpstr>
      <vt:lpstr>Матрица компетенций</vt:lpstr>
      <vt:lpstr>Шаг 3 Печать титульных листов</vt:lpstr>
      <vt:lpstr>Надо напечатать</vt:lpstr>
      <vt:lpstr>Печать – способ 1</vt:lpstr>
      <vt:lpstr>Печать – способ 2</vt:lpstr>
      <vt:lpstr>Печать – способ 2</vt:lpstr>
      <vt:lpstr>Шаг 4 Утверждение документов</vt:lpstr>
      <vt:lpstr>Этап 1</vt:lpstr>
      <vt:lpstr>Презентация PowerPoint</vt:lpstr>
      <vt:lpstr>Этап 1 (продолжение)</vt:lpstr>
      <vt:lpstr>Этап 2</vt:lpstr>
      <vt:lpstr>Оформление в PDF – способ 1</vt:lpstr>
      <vt:lpstr>Оформление в PDF – способ 2</vt:lpstr>
      <vt:lpstr>Оформление в PDF – способ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Образовательный портал ВГСПУ</dc:title>
  <dc:creator>Alexey</dc:creator>
  <cp:lastModifiedBy>Алексей Сергеев</cp:lastModifiedBy>
  <cp:revision>206</cp:revision>
  <cp:lastPrinted>2016-01-24T20:20:50Z</cp:lastPrinted>
  <dcterms:created xsi:type="dcterms:W3CDTF">2014-03-30T06:53:51Z</dcterms:created>
  <dcterms:modified xsi:type="dcterms:W3CDTF">2017-11-08T18:34:15Z</dcterms:modified>
</cp:coreProperties>
</file>