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310" r:id="rId23"/>
    <p:sldId id="314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1" r:id="rId57"/>
    <p:sldId id="312" r:id="rId58"/>
    <p:sldId id="313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5160" autoAdjust="0"/>
  </p:normalViewPr>
  <p:slideViewPr>
    <p:cSldViewPr>
      <p:cViewPr varScale="1">
        <p:scale>
          <a:sx n="54" d="100"/>
          <a:sy n="54" d="100"/>
        </p:scale>
        <p:origin x="-90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445FF36-A2B1-4E16-A1EB-7C5FCC94B17D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37BB625-613D-45CF-BBF6-1060058155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Вегетативный орган, у которого есть </a:t>
            </a:r>
            <a:r>
              <a:rPr lang="ru-RU" b="1" smtClean="0"/>
              <a:t>ось (стебель) </a:t>
            </a:r>
            <a:r>
              <a:rPr lang="ru-RU" smtClean="0"/>
              <a:t>и </a:t>
            </a:r>
            <a:r>
              <a:rPr lang="ru-RU" b="1" smtClean="0"/>
              <a:t>листья.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В свою очередь</a:t>
            </a:r>
            <a:r>
              <a:rPr lang="ru-RU" b="1" smtClean="0"/>
              <a:t> стебель </a:t>
            </a:r>
            <a:r>
              <a:rPr lang="ru-RU" smtClean="0"/>
              <a:t>включает в себя </a:t>
            </a:r>
            <a:r>
              <a:rPr lang="ru-RU" b="1" smtClean="0"/>
              <a:t>узлы</a:t>
            </a:r>
            <a:r>
              <a:rPr lang="ru-RU" smtClean="0"/>
              <a:t> (участки, от которых отходят листья) и </a:t>
            </a:r>
            <a:r>
              <a:rPr lang="ru-RU" b="1" smtClean="0"/>
              <a:t>междоузлия</a:t>
            </a:r>
            <a:r>
              <a:rPr lang="ru-RU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На верхушке располагается </a:t>
            </a:r>
            <a:r>
              <a:rPr lang="ru-RU" b="1" smtClean="0"/>
              <a:t>апикальная меристема </a:t>
            </a:r>
            <a:r>
              <a:rPr lang="ru-RU" smtClean="0"/>
              <a:t>с </a:t>
            </a:r>
            <a:r>
              <a:rPr lang="ru-RU" i="1" smtClean="0"/>
              <a:t>конусом нарастания </a:t>
            </a:r>
            <a:r>
              <a:rPr lang="ru-RU" smtClean="0"/>
              <a:t>и </a:t>
            </a:r>
            <a:r>
              <a:rPr lang="ru-RU" i="1" smtClean="0"/>
              <a:t>зачатками листьев</a:t>
            </a:r>
            <a:r>
              <a:rPr lang="ru-RU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У цветковых растений на узле в пазухах располагаются </a:t>
            </a:r>
            <a:r>
              <a:rPr lang="ru-RU" b="1" i="1" smtClean="0"/>
              <a:t>пазушные почки</a:t>
            </a:r>
            <a:r>
              <a:rPr lang="ru-RU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У голосеменных не в каждом узле есть почки.</a:t>
            </a:r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7B16BF-6209-4182-9FE1-AF5EB5A8BF6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После опадания листьев на стебле остается </a:t>
            </a:r>
            <a:r>
              <a:rPr lang="ru-RU" b="1" smtClean="0"/>
              <a:t>листовой рубец</a:t>
            </a:r>
            <a:r>
              <a:rPr lang="ru-RU" smtClean="0"/>
              <a:t>, на котором хорошо видны, проводящие пучки, соединяющие лист и стебель.</a:t>
            </a:r>
          </a:p>
        </p:txBody>
      </p:sp>
      <p:sp>
        <p:nvSpPr>
          <p:cNvPr id="5837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BC9F66-F6A9-49A1-8850-AEAAE046CFA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У многих древесных покрытосеменных этих пучков много.</a:t>
            </a:r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6636C1-A505-4583-950D-F86BF8F508F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Побег имеет метамерное строение. То есть повторяются более менее однотипные отрезки на всем протяжении побега (узел-междоузлие под узлом-лист-почка- узел-междоузлие под узлом-лист-почка и т.д.)</a:t>
            </a:r>
          </a:p>
          <a:p>
            <a:pPr eaLnBrk="1" hangingPunct="1">
              <a:spcBef>
                <a:spcPct val="0"/>
              </a:spcBef>
            </a:pPr>
            <a:r>
              <a:rPr lang="ru-RU" smtClean="0"/>
              <a:t>Это называется</a:t>
            </a:r>
            <a:r>
              <a:rPr lang="ru-RU" b="1" smtClean="0"/>
              <a:t> метамерами.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b="1" smtClean="0"/>
              <a:t>В корне нет такой особенности, только у побега.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</p:txBody>
      </p:sp>
      <p:sp>
        <p:nvSpPr>
          <p:cNvPr id="6042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09CCDB8-2878-4210-9E6A-3E8D4909A53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Почка- побег, находящийся в зачаточном состоянии.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144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BE7CE3-F453-4E72-BF04-7B70E1FC61C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На верхушке почки выделяют </a:t>
            </a:r>
            <a:r>
              <a:rPr lang="ru-RU" b="1" smtClean="0"/>
              <a:t>апикальную меристему</a:t>
            </a:r>
            <a:r>
              <a:rPr lang="ru-RU" smtClean="0"/>
              <a:t>, входящую в состав </a:t>
            </a:r>
            <a:r>
              <a:rPr lang="ru-RU" b="1" smtClean="0"/>
              <a:t>конуса нарастания</a:t>
            </a:r>
            <a:r>
              <a:rPr lang="ru-RU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Все остальное под конусом – это </a:t>
            </a:r>
            <a:r>
              <a:rPr lang="ru-RU" b="1" smtClean="0"/>
              <a:t>туника и корпус </a:t>
            </a:r>
            <a:r>
              <a:rPr lang="ru-RU" smtClean="0"/>
              <a:t>и производные ими </a:t>
            </a:r>
            <a:r>
              <a:rPr lang="ru-RU" b="1" smtClean="0"/>
              <a:t>гистогены</a:t>
            </a:r>
            <a:r>
              <a:rPr lang="ru-RU" smtClean="0"/>
              <a:t>.</a:t>
            </a:r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F7E1C4-0BE0-4A05-8D0D-1C1125C5BF7F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Границу конуса нарастания и области туники и корпуса хорошо видно по заложению л</a:t>
            </a:r>
            <a:r>
              <a:rPr lang="ru-RU" b="1" smtClean="0"/>
              <a:t>истовых бугорков </a:t>
            </a:r>
            <a:r>
              <a:rPr lang="ru-RU" smtClean="0"/>
              <a:t>– или </a:t>
            </a:r>
            <a:r>
              <a:rPr lang="ru-RU" b="1" smtClean="0"/>
              <a:t>примордиев</a:t>
            </a:r>
          </a:p>
        </p:txBody>
      </p:sp>
      <p:sp>
        <p:nvSpPr>
          <p:cNvPr id="634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6CCB57-0A28-4F27-8E42-906BF501160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Почка обеспечивает рост как осевой части побега, так и листьев.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b="1" smtClean="0"/>
              <a:t>Рост – заложение новых метамеров.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Если почка, в качестве наружных листьев имеет специализированные чешуи –такую почку называют </a:t>
            </a:r>
            <a:r>
              <a:rPr lang="ru-RU" b="1" smtClean="0"/>
              <a:t>закрытой почкой</a:t>
            </a:r>
            <a:r>
              <a:rPr lang="ru-RU" smtClean="0"/>
              <a:t>, а эти чешуи – </a:t>
            </a:r>
            <a:r>
              <a:rPr lang="ru-RU" b="1" smtClean="0"/>
              <a:t>почечными чешуями</a:t>
            </a:r>
            <a:r>
              <a:rPr lang="ru-RU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Функция почечных чешуй– </a:t>
            </a:r>
            <a:r>
              <a:rPr lang="ru-RU" b="1" smtClean="0"/>
              <a:t>защита от высыхания.</a:t>
            </a:r>
            <a:r>
              <a:rPr lang="ru-RU" smtClean="0"/>
              <a:t> (на них много трихом и смолистых веществ).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Если почка не имеет специализированных чешуй, то их место занимают зачатки </a:t>
            </a:r>
            <a:r>
              <a:rPr lang="ru-RU" b="1" smtClean="0"/>
              <a:t>обычных листьев</a:t>
            </a:r>
            <a:r>
              <a:rPr lang="ru-RU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Такие почки называют </a:t>
            </a:r>
            <a:r>
              <a:rPr lang="ru-RU" b="1" smtClean="0"/>
              <a:t>открытыми.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45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EC5F500-8602-4009-A911-A8BB4BD69FE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Открытые почки характерны для растений травянистых и древесных тропических, где не нужно бояться </a:t>
            </a:r>
            <a:r>
              <a:rPr lang="ru-RU" b="1" smtClean="0"/>
              <a:t>высыхания.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У травянистых растений почки часто в почве – открытые.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Например у калины открытые почки с зачатками обычных листьев.</a:t>
            </a:r>
          </a:p>
        </p:txBody>
      </p:sp>
      <p:sp>
        <p:nvSpPr>
          <p:cNvPr id="655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73E5FF-80FC-4780-B38C-1258F4546FD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b="1" smtClean="0"/>
              <a:t>По функциям </a:t>
            </a:r>
            <a:r>
              <a:rPr lang="ru-RU" smtClean="0"/>
              <a:t>выделяют такие виды почек, в зависимости от того, какой зачаток они несут.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Если почка содержит </a:t>
            </a:r>
            <a:r>
              <a:rPr lang="ru-RU" b="1" smtClean="0"/>
              <a:t>зачаток вегетативного побега (стебель и листья), </a:t>
            </a:r>
            <a:r>
              <a:rPr lang="ru-RU" smtClean="0"/>
              <a:t>ее называют </a:t>
            </a:r>
            <a:r>
              <a:rPr lang="ru-RU" b="1" smtClean="0"/>
              <a:t>вегетативной.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Если почка содержит </a:t>
            </a:r>
            <a:r>
              <a:rPr lang="ru-RU" b="1" smtClean="0"/>
              <a:t>зачаток генеративного побега (только цветки без листьев),</a:t>
            </a:r>
            <a:r>
              <a:rPr lang="ru-RU" smtClean="0"/>
              <a:t> ее называют </a:t>
            </a:r>
            <a:r>
              <a:rPr lang="ru-RU" b="1" smtClean="0"/>
              <a:t>генеративной или цветочной. (бутон)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Если в почке зачатки </a:t>
            </a:r>
            <a:r>
              <a:rPr lang="ru-RU" b="1" smtClean="0"/>
              <a:t>и вегетативного и генеративного побега, </a:t>
            </a:r>
            <a:r>
              <a:rPr lang="ru-RU" smtClean="0"/>
              <a:t>то такую почку называют </a:t>
            </a:r>
            <a:r>
              <a:rPr lang="ru-RU" b="1" smtClean="0"/>
              <a:t>вегетативно-генеративной или смешанной.</a:t>
            </a:r>
          </a:p>
        </p:txBody>
      </p:sp>
      <p:sp>
        <p:nvSpPr>
          <p:cNvPr id="6656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F6271B-9497-4B02-80AF-158EC7049E6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По расположению на оси почки делят на </a:t>
            </a:r>
            <a:r>
              <a:rPr lang="ru-RU" b="1" smtClean="0"/>
              <a:t>верхушечные (терминальные) и боковые (латеральные).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В свою очередь боковые почки делят на </a:t>
            </a:r>
            <a:r>
              <a:rPr lang="ru-RU" b="1" smtClean="0"/>
              <a:t>пазушные</a:t>
            </a:r>
            <a:r>
              <a:rPr lang="ru-RU" smtClean="0"/>
              <a:t> (которые могу образовывать комплекс с кроющими листьями) 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И </a:t>
            </a:r>
            <a:r>
              <a:rPr lang="ru-RU" b="1" smtClean="0"/>
              <a:t>придаточные</a:t>
            </a:r>
            <a:r>
              <a:rPr lang="ru-RU" smtClean="0"/>
              <a:t> – которые возникают без связи с кроющими листьями.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Придаточные почки могут возникнуть почти где угодно, даже на корне.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endParaRPr lang="ru-RU" b="1" smtClean="0"/>
          </a:p>
        </p:txBody>
      </p:sp>
      <p:sp>
        <p:nvSpPr>
          <p:cNvPr id="675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80BDE9-3A92-4CAD-94F3-67DC5F3C451F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На слайде можно увидеть пазушные почки сирени.</a:t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Хорошо заметен кроющий лист, в пазухах которого сидят пазушные почки.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Вместе почки и кроющий лист образуют </a:t>
            </a:r>
            <a:r>
              <a:rPr lang="ru-RU" b="1" smtClean="0"/>
              <a:t>аксиллярные комплексы.</a:t>
            </a:r>
          </a:p>
        </p:txBody>
      </p:sp>
      <p:sp>
        <p:nvSpPr>
          <p:cNvPr id="6861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2255B1-F9C4-40B3-B50A-FD05406896D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Придаточные почки могут образовываться даже на корнях (как на слайде).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Поэтому неверно говорить, что почки образуются только на побеге.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Часто такие почки называют </a:t>
            </a:r>
            <a:r>
              <a:rPr lang="ru-RU" b="1" smtClean="0"/>
              <a:t>адвентивные.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b="1" smtClean="0"/>
              <a:t>Такое часто встречается у малины, облепихи, клубники.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b="1" smtClean="0"/>
              <a:t>В народе их называют корневые отпрыски.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</p:txBody>
      </p:sp>
      <p:sp>
        <p:nvSpPr>
          <p:cNvPr id="6963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1E30E5-DB22-4A7B-AFE6-29664683A23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Следующая классификация – по взаимному расположению.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Почки бывают </a:t>
            </a:r>
            <a:r>
              <a:rPr lang="ru-RU" b="1" smtClean="0"/>
              <a:t>одиночными</a:t>
            </a:r>
            <a:r>
              <a:rPr lang="ru-RU" smtClean="0"/>
              <a:t> (когда 1 кроющий лист и 1 почка)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И когда на 1 кроющий лист – несколько почек.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Они могу располагаться друг под другом</a:t>
            </a:r>
            <a:r>
              <a:rPr lang="ru-RU" b="1" smtClean="0"/>
              <a:t> (сериальные).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Или бок о бок в пазухе одного листа. </a:t>
            </a:r>
            <a:r>
              <a:rPr lang="ru-RU" b="1" smtClean="0"/>
              <a:t>(коллатеральные).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066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1F950EA-16E7-4D1D-B587-ED55EB16122F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168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1E4C665-EE82-4626-A457-889CCBFB659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2AD158-4869-4495-8313-04B7B36A8ED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8B6786-6921-4C2B-91AF-4017B92E6C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Покоящиеся почки – это почки, которые в данный момент не растут.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А спящая – почка, которая находится в покое в течении многих лет (они постоянно растут и всегда на поверхности).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Спящая почка служит для восстановления побега после повреждения.</a:t>
            </a:r>
          </a:p>
        </p:txBody>
      </p:sp>
      <p:sp>
        <p:nvSpPr>
          <p:cNvPr id="7475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2922A4E-EED7-4839-A88F-4F78ED82922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57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CE4DF0-6818-4308-B757-5362014F607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68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412B2A-8FF4-4746-84D2-97F014EBB03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Побеги, у которых хорошо выраженные междоузлия называют </a:t>
            </a:r>
            <a:r>
              <a:rPr lang="ru-RU" b="1" smtClean="0"/>
              <a:t>удлиненные.</a:t>
            </a: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Хотя такие побеги могут быть и короткие.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У которых плохо выражены междоузлия- </a:t>
            </a:r>
            <a:r>
              <a:rPr lang="ru-RU" b="1" smtClean="0"/>
              <a:t>укороченные.</a:t>
            </a:r>
          </a:p>
          <a:p>
            <a:pPr eaLnBrk="1" hangingPunct="1">
              <a:spcBef>
                <a:spcPct val="0"/>
              </a:spcBef>
            </a:pPr>
            <a:endParaRPr lang="ru-RU" b="1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У травянистых растений часто выделяют розеточные (укороченные), полуразеточные и удлиненные.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782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C3938F-32D4-48BB-8468-96606491E34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88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B0CB5B-8004-4EA8-8285-C51B64A3DD8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Моноциклические побеги – побеги ,которые отмирают после года вегетации.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Характерны для  однолетних и некоторых многолетних.</a:t>
            </a:r>
          </a:p>
        </p:txBody>
      </p:sp>
      <p:sp>
        <p:nvSpPr>
          <p:cNvPr id="7987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871443-D1B7-4FC2-B854-18EEC95B02F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09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A7228D-3E4B-4300-AD0D-955989B8221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19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3B1B569-8DD1-47A6-A846-F5CCE141C1C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Первый вариант метаморфоза побега – </a:t>
            </a:r>
            <a:r>
              <a:rPr lang="ru-RU" b="1" smtClean="0"/>
              <a:t>столон.</a:t>
            </a:r>
          </a:p>
          <a:p>
            <a:pPr eaLnBrk="1" hangingPunct="1">
              <a:spcBef>
                <a:spcPct val="0"/>
              </a:spcBef>
            </a:pPr>
            <a:endParaRPr lang="ru-RU" smtClean="0"/>
          </a:p>
          <a:p>
            <a:pPr eaLnBrk="1" hangingPunct="1">
              <a:spcBef>
                <a:spcPct val="0"/>
              </a:spcBef>
            </a:pPr>
            <a:r>
              <a:rPr lang="ru-RU" smtClean="0"/>
              <a:t>Функция столонов – </a:t>
            </a:r>
            <a:r>
              <a:rPr lang="ru-RU" b="1" smtClean="0"/>
              <a:t>расселение и вегетативное размножение.</a:t>
            </a:r>
          </a:p>
        </p:txBody>
      </p:sp>
      <p:sp>
        <p:nvSpPr>
          <p:cNvPr id="829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4BC0085-ED52-44A5-A51D-684AC014B01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397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0D2733-A137-4FF6-BF0F-87455A3BCEB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ru-RU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49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BD2187-BCD1-4C98-9284-B09A29A0934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ru-RU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В основном подземный побег, </a:t>
            </a:r>
            <a:r>
              <a:rPr lang="ru-RU" b="1" smtClean="0"/>
              <a:t>функция</a:t>
            </a:r>
            <a:r>
              <a:rPr lang="ru-RU" smtClean="0"/>
              <a:t> – накопление запасных питательных веществ, переживание неблагоприятных условий и возобновление после них, вегетативное размножение.</a:t>
            </a:r>
          </a:p>
        </p:txBody>
      </p:sp>
      <p:sp>
        <p:nvSpPr>
          <p:cNvPr id="8602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709FD6C-6CD7-4282-958D-8895053B84EE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ru-RU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704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E82893-3F18-421A-ACAA-EEB8C3705A4E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ru-RU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68D4352-D248-422C-AF4B-1C4C30CA446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ru-RU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90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88F529-34F7-4D09-8C42-5D296E55BF3E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ru-RU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01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1B43C8-0377-4D1B-96FD-E69CF155658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ru-RU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11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4BDAE7-A90C-45DE-8387-721C27365CF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ru-RU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717991C-822C-40D5-A029-E9B7C5EE042F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54</a:t>
            </a:fld>
            <a:endParaRPr lang="ru-RU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На одном побеге образуются листья неодинаковые по величине, форме, окраске. Различают </a:t>
            </a:r>
            <a:r>
              <a:rPr lang="ru-RU" b="1" smtClean="0"/>
              <a:t>три формации листьев</a:t>
            </a:r>
            <a:r>
              <a:rPr lang="ru-RU" smtClean="0"/>
              <a:t>: низовую, срединную, верхушечную. </a:t>
            </a:r>
          </a:p>
          <a:p>
            <a:r>
              <a:rPr lang="ru-RU" b="1" smtClean="0"/>
              <a:t>Низовая</a:t>
            </a:r>
            <a:r>
              <a:rPr lang="ru-RU" i="1" smtClean="0"/>
              <a:t> </a:t>
            </a:r>
            <a:r>
              <a:rPr lang="ru-RU" smtClean="0"/>
              <a:t>- видоизмененные листья в связи со специализированной функцией - семя­дольные, почечные чешуи, редуцированные листья корневищ и надземных по­бегов.</a:t>
            </a:r>
          </a:p>
          <a:p>
            <a:r>
              <a:rPr lang="ru-RU" smtClean="0"/>
              <a:t> </a:t>
            </a:r>
            <a:r>
              <a:rPr lang="ru-RU" b="1" smtClean="0"/>
              <a:t>Срединная</a:t>
            </a:r>
            <a:r>
              <a:rPr lang="ru-RU" smtClean="0"/>
              <a:t> - основная масса листьев растения.    </a:t>
            </a:r>
            <a:r>
              <a:rPr lang="ru-RU" b="1" smtClean="0"/>
              <a:t>Верхушечная</a:t>
            </a:r>
            <a:r>
              <a:rPr lang="ru-RU" i="1" smtClean="0"/>
              <a:t> </a:t>
            </a:r>
            <a:r>
              <a:rPr lang="ru-RU" smtClean="0"/>
              <a:t>– листья, расположенные на цветоносных побегах, прицветники, обертки. Срединные листья одного побега различаются - гетерофилия (экологическая, возрастная), листовая мозаика.</a:t>
            </a:r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E945FB-D959-4EF0-8DE1-76973EC13B0E}" type="slidenum">
              <a:rPr lang="ru-RU" smtClean="0"/>
              <a:pPr>
                <a:defRPr/>
              </a:pPr>
              <a:t>57</a:t>
            </a:fld>
            <a:endParaRPr lang="ru-R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Лист имеет 3 основные части – пластинка, черешок и прилистники.</a:t>
            </a:r>
          </a:p>
          <a:p>
            <a:endParaRPr lang="ru-RU" smtClean="0"/>
          </a:p>
          <a:p>
            <a:r>
              <a:rPr lang="ru-RU" smtClean="0"/>
              <a:t>Сначала бурно развивается основание с прилистниками, а затем наоборот – листовая пластинка.</a:t>
            </a:r>
          </a:p>
          <a:p>
            <a:endParaRPr lang="ru-RU" smtClean="0"/>
          </a:p>
          <a:p>
            <a:r>
              <a:rPr lang="ru-RU" smtClean="0"/>
              <a:t>В итоге между пластинкой и основанием образуется черешок, но он может и отпасть.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5F10CC6-A9D2-41A0-A549-B62D42506407}" type="slidenum">
              <a:rPr lang="ru-RU" smtClean="0"/>
              <a:pPr>
                <a:defRPr/>
              </a:pPr>
              <a:t>58</a:t>
            </a:fld>
            <a:endParaRPr lang="ru-R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На слайде мы видим простой лист боярышника со свободными прилистниками и сложный непарноперистый лист шиповник с приросшими к черешку прилистниками.</a:t>
            </a:r>
          </a:p>
          <a:p>
            <a:endParaRPr lang="ru-RU" smtClean="0"/>
          </a:p>
          <a:p>
            <a:r>
              <a:rPr lang="ru-RU" smtClean="0"/>
              <a:t>Шиповник имеет на конце одну дольку и каждый листок сидит на своем черешке.</a:t>
            </a:r>
          </a:p>
          <a:p>
            <a:r>
              <a:rPr lang="ru-RU" smtClean="0"/>
              <a:t>Прилистники прирастают к прилистникам.</a:t>
            </a:r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1130417-6666-463D-A350-72EDCD429821}" type="slidenum">
              <a:rPr lang="ru-RU" smtClean="0"/>
              <a:pPr>
                <a:defRPr/>
              </a:pPr>
              <a:t>59</a:t>
            </a:fld>
            <a:endParaRPr lang="ru-RU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У зонтичных не образуются прилистники, но основание листа разрастается сильно и мы называем такое образование – влагалище листа.</a:t>
            </a:r>
          </a:p>
          <a:p>
            <a:r>
              <a:rPr lang="ru-RU" smtClean="0"/>
              <a:t>Служит для защиты вставочной меристемы.</a:t>
            </a:r>
          </a:p>
          <a:p>
            <a:endParaRPr lang="ru-RU" smtClean="0"/>
          </a:p>
          <a:p>
            <a:r>
              <a:rPr lang="ru-RU" smtClean="0"/>
              <a:t>На фото – влагалище листа у Борщевика.</a:t>
            </a:r>
          </a:p>
          <a:p>
            <a:endParaRPr lang="ru-RU" smtClean="0"/>
          </a:p>
          <a:p>
            <a:r>
              <a:rPr lang="ru-RU" smtClean="0"/>
              <a:t>Кроме того такое же образование есть у злаков. Картинка 120.</a:t>
            </a:r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D4B023F-D823-4338-BE91-62412DB5CED6}" type="slidenum">
              <a:rPr lang="ru-RU" smtClean="0"/>
              <a:pPr>
                <a:defRPr/>
              </a:pPr>
              <a:t>60</a:t>
            </a:fld>
            <a:endParaRPr lang="ru-R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На слайде гербарный образец сныти с хорошо заметным влагалищем листа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AB4F630-5991-491C-AFBB-4E946914627C}" type="slidenum">
              <a:rPr lang="ru-RU" smtClean="0"/>
              <a:pPr>
                <a:defRPr/>
              </a:pPr>
              <a:t>61</a:t>
            </a:fld>
            <a:endParaRPr lang="ru-RU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Основная ткань листа – </a:t>
            </a:r>
            <a:r>
              <a:rPr lang="ru-RU" b="1" smtClean="0"/>
              <a:t>хлоренхима.</a:t>
            </a:r>
          </a:p>
          <a:p>
            <a:endParaRPr lang="ru-RU" smtClean="0"/>
          </a:p>
          <a:p>
            <a:r>
              <a:rPr lang="ru-RU" smtClean="0"/>
              <a:t>Которая состоит из мезофиллов – </a:t>
            </a:r>
            <a:r>
              <a:rPr lang="ru-RU" b="1" smtClean="0"/>
              <a:t>столбчатого и губчатого.</a:t>
            </a:r>
          </a:p>
          <a:p>
            <a:endParaRPr lang="ru-RU" b="1" smtClean="0"/>
          </a:p>
          <a:p>
            <a:r>
              <a:rPr lang="ru-RU" smtClean="0"/>
              <a:t>Столбчатый мезофилл имеет плотно сомкнутые клетки, в них находятся хлоропласты.</a:t>
            </a:r>
          </a:p>
          <a:p>
            <a:endParaRPr lang="ru-RU" smtClean="0"/>
          </a:p>
          <a:p>
            <a:r>
              <a:rPr lang="ru-RU" smtClean="0"/>
              <a:t>За фотосинтез отвечает столбчатый мезофилл, за дыхание и газообмен – губчатый.</a:t>
            </a:r>
          </a:p>
          <a:p>
            <a:endParaRPr lang="ru-RU" smtClean="0"/>
          </a:p>
          <a:p>
            <a:r>
              <a:rPr lang="ru-RU" smtClean="0"/>
              <a:t>На стороне губчатого находятся устьица и крупные полости – межклетники для запаса </a:t>
            </a:r>
            <a:r>
              <a:rPr lang="en-US" smtClean="0"/>
              <a:t>CO2</a:t>
            </a:r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Кроме того в листьях проходят </a:t>
            </a:r>
            <a:r>
              <a:rPr lang="ru-RU" b="1" smtClean="0"/>
              <a:t>жилки</a:t>
            </a:r>
            <a:r>
              <a:rPr lang="ru-RU" smtClean="0"/>
              <a:t>  - жилки это </a:t>
            </a:r>
            <a:r>
              <a:rPr lang="ru-RU" b="1" smtClean="0"/>
              <a:t>проводящая система.</a:t>
            </a:r>
          </a:p>
          <a:p>
            <a:endParaRPr lang="ru-RU" b="1" smtClean="0"/>
          </a:p>
          <a:p>
            <a:r>
              <a:rPr lang="ru-RU" smtClean="0"/>
              <a:t>И разные включения – </a:t>
            </a:r>
            <a:r>
              <a:rPr lang="ru-RU" b="1" smtClean="0"/>
              <a:t>оксалаты кальция, склереиды.</a:t>
            </a:r>
          </a:p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9AFD206-708F-43FD-B2EA-2683BE596DC9}" type="slidenum">
              <a:rPr lang="ru-RU" smtClean="0"/>
              <a:pPr>
                <a:defRPr/>
              </a:pPr>
              <a:t>62</a:t>
            </a:fld>
            <a:endParaRPr lang="ru-RU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В целом можно выделить три типа мезофилла – </a:t>
            </a:r>
            <a:r>
              <a:rPr lang="ru-RU" b="1" smtClean="0"/>
              <a:t>столбчатый, губчатый </a:t>
            </a:r>
            <a:r>
              <a:rPr lang="ru-RU" smtClean="0"/>
              <a:t>и </a:t>
            </a:r>
            <a:r>
              <a:rPr lang="ru-RU" b="1" smtClean="0"/>
              <a:t>складчатый </a:t>
            </a:r>
            <a:r>
              <a:rPr lang="ru-RU" smtClean="0"/>
              <a:t>(у хвойных)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03DEF6-65E6-4225-9B96-DCB344215B4F}" type="slidenum">
              <a:rPr lang="ru-RU" smtClean="0"/>
              <a:pPr>
                <a:defRPr/>
              </a:pPr>
              <a:t>63</a:t>
            </a:fld>
            <a:endParaRPr lang="ru-RU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На срезе листа камелии японской мы видим </a:t>
            </a:r>
            <a:r>
              <a:rPr lang="ru-RU" b="1" smtClean="0"/>
              <a:t>флоэму, ксилему, стобчатый и губчатый мезофилл, </a:t>
            </a:r>
            <a:r>
              <a:rPr lang="ru-RU" smtClean="0"/>
              <a:t>склеренхимную обкладку пучка.</a:t>
            </a:r>
          </a:p>
          <a:p>
            <a:endParaRPr lang="ru-RU" smtClean="0"/>
          </a:p>
          <a:p>
            <a:r>
              <a:rPr lang="ru-RU" smtClean="0"/>
              <a:t>А также вкладки </a:t>
            </a:r>
            <a:r>
              <a:rPr lang="ru-RU" b="1" smtClean="0"/>
              <a:t>склереид</a:t>
            </a:r>
            <a:r>
              <a:rPr lang="ru-RU" smtClean="0"/>
              <a:t> и включения </a:t>
            </a:r>
            <a:r>
              <a:rPr lang="ru-RU" b="1" smtClean="0"/>
              <a:t>оксалата кальция </a:t>
            </a:r>
            <a:r>
              <a:rPr lang="ru-RU" smtClean="0"/>
              <a:t>для удаления.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FED63BD-2B6C-41B3-B8BA-CED58957B52B}" type="slidenum">
              <a:rPr lang="ru-RU" smtClean="0"/>
              <a:pPr>
                <a:defRPr/>
              </a:pPr>
              <a:t>64</a:t>
            </a:fld>
            <a:endParaRPr lang="ru-RU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На данном препарате мы с Вами видим те же структуры, что и на рисунке и хорошо заметный проводящий пучок в месте жилки.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CFBEEF9-3C9F-447C-B241-224A27B215A2}" type="slidenum">
              <a:rPr lang="ru-RU" smtClean="0"/>
              <a:pPr>
                <a:defRPr/>
              </a:pPr>
              <a:t>65</a:t>
            </a:fld>
            <a:endParaRPr lang="ru-RU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Лист хвойных имеет особое строение.</a:t>
            </a:r>
          </a:p>
          <a:p>
            <a:endParaRPr lang="ru-RU" smtClean="0"/>
          </a:p>
          <a:p>
            <a:r>
              <a:rPr lang="ru-RU" smtClean="0"/>
              <a:t>У сосен могут быть разное количество хвоинок и по разному разложен мезофилл.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9A68827-4C6C-4443-ACB0-E8A3E075A618}" type="slidenum">
              <a:rPr lang="ru-RU" smtClean="0"/>
              <a:pPr>
                <a:defRPr/>
              </a:pPr>
              <a:t>66</a:t>
            </a:fld>
            <a:endParaRPr lang="ru-RU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5C03378-9157-41CB-B1F2-7978D1F706D2}" type="slidenum">
              <a:rPr lang="ru-RU" smtClean="0"/>
              <a:pPr>
                <a:defRPr/>
              </a:pPr>
              <a:t>67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8A6B7-68A2-47DD-A7F4-A08DFE2076F0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87009-BCFF-4959-8554-37222400D7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10DDC-754A-454F-974C-C23BC19E9BC6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E30CC-AE6B-4176-8079-62FA5229EA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018A5-8DC0-4D32-889C-CB653D0EACAC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988C5-6D16-41D2-9DCE-49C3FEEE96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619CA-41B8-4429-903D-F64254E4A1DF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D882B-774A-47BA-AD61-6FAC63D2D2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A291A-DCC4-4A8D-A5F3-A9EFBD873354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12C36-A76D-499F-A128-EBFDA92371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ED75A-9BEA-44CD-8AF4-A48244480624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0BCBF-5D6D-4299-BAFC-D360449073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B557C-E339-4DA8-B1D2-AEF83B1580B5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90703-723F-4663-A11A-BBCAABC355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A4EEE-3693-4DC8-BEAC-33051BE518DE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BF9F2-C3D2-4BB4-A10C-BADBEDF9E5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05BF7-5716-4191-89F1-7E9F0F5067DD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6D20A-BBFD-4461-A872-AAA2751650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9D0AA-0832-41A8-8219-B2FE94475E82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5CE48-9EAD-4420-B562-C2F7B5E976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1CE4C-209D-46B2-8631-369AD72F3551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768D4-E6C7-4592-A687-72A2E10529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34A24-7414-491D-8A5B-AF1B6711256D}" type="datetimeFigureOut">
              <a:rPr lang="ru-RU"/>
              <a:pPr>
                <a:defRPr/>
              </a:pPr>
              <a:t>29.04.2020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5942A2-3258-4B97-865A-8800C2B459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Побег: морфологическое строение. Почка. Видоизменения побега. </a:t>
            </a:r>
            <a:br>
              <a:rPr lang="ru-RU" dirty="0" smtClean="0"/>
            </a:br>
            <a:r>
              <a:rPr lang="ru-RU" dirty="0" smtClean="0"/>
              <a:t>Лист. Анатомия и морфология.</a:t>
            </a:r>
            <a:br>
              <a:rPr lang="ru-RU" dirty="0" smtClean="0"/>
            </a:br>
            <a:r>
              <a:rPr lang="ru-RU" dirty="0" smtClean="0"/>
              <a:t>Метаморфозы.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Побег</a:t>
            </a:r>
          </a:p>
        </p:txBody>
      </p:sp>
      <p:pic>
        <p:nvPicPr>
          <p:cNvPr id="3075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655763"/>
            <a:ext cx="8229600" cy="4414837"/>
          </a:xfr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Листовой рубец или Листовой след</a:t>
            </a:r>
          </a:p>
        </p:txBody>
      </p:sp>
      <p:pic>
        <p:nvPicPr>
          <p:cNvPr id="4099" name="Picture 3" descr="C:\Users\Арсений\Desktop\Безымянный 1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8788" y="1600200"/>
            <a:ext cx="8226425" cy="4525963"/>
          </a:xfr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1196975"/>
            <a:ext cx="8229600" cy="4398963"/>
          </a:xfr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Метамерность побега</a:t>
            </a:r>
          </a:p>
        </p:txBody>
      </p:sp>
      <p:pic>
        <p:nvPicPr>
          <p:cNvPr id="6147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914525"/>
            <a:ext cx="8229600" cy="3897313"/>
          </a:xfr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Почка</a:t>
            </a: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Побег, находящийся в зачаточном состоянии.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8195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828800" y="1600200"/>
            <a:ext cx="5486400" cy="4525963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Конус нарастания</a:t>
            </a:r>
          </a:p>
        </p:txBody>
      </p:sp>
      <p:pic>
        <p:nvPicPr>
          <p:cNvPr id="9219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492250" y="1600200"/>
            <a:ext cx="6159500" cy="4525963"/>
          </a:xfr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Классификация почек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u="sng" dirty="0" smtClean="0"/>
              <a:t>По наличию почечных чешуй: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arenR"/>
              <a:defRPr/>
            </a:pPr>
            <a:r>
              <a:rPr lang="ru-RU" dirty="0" smtClean="0"/>
              <a:t>ОТКРЫТЫЕ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arenR"/>
              <a:defRPr/>
            </a:pPr>
            <a:r>
              <a:rPr lang="ru-RU" dirty="0" smtClean="0"/>
              <a:t> ЗАКРЫТЫЕ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Открытые почки</a:t>
            </a:r>
            <a:br>
              <a:rPr lang="ru-RU" dirty="0" smtClean="0"/>
            </a:br>
            <a:r>
              <a:rPr lang="ru-RU" sz="3600" dirty="0" smtClean="0"/>
              <a:t>почка калины с зачатками обычных листьев </a:t>
            </a:r>
          </a:p>
        </p:txBody>
      </p:sp>
      <p:pic>
        <p:nvPicPr>
          <p:cNvPr id="11267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28713" y="1600200"/>
            <a:ext cx="6886575" cy="4525963"/>
          </a:xfr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Классификация почек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u="sng" smtClean="0"/>
              <a:t>По функциям:</a:t>
            </a:r>
          </a:p>
          <a:p>
            <a:pPr eaLnBrk="1" hangingPunct="1"/>
            <a:endParaRPr lang="ru-RU" u="sng" smtClean="0"/>
          </a:p>
          <a:p>
            <a:pPr eaLnBrk="1" hangingPunct="1"/>
            <a:r>
              <a:rPr lang="ru-RU" smtClean="0"/>
              <a:t>Вегетативная почка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Генеративная почка (цветочная) бутон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Вегетативно-генеративная (смешанная)</a:t>
            </a:r>
          </a:p>
          <a:p>
            <a:pPr eaLnBrk="1" hangingPunct="1"/>
            <a:endParaRPr lang="ru-RU" u="sng" smtClean="0"/>
          </a:p>
          <a:p>
            <a:pPr eaLnBrk="1" hangingPunct="1"/>
            <a:endParaRPr lang="ru-RU" u="sng" smtClean="0"/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Классификация почек</a:t>
            </a: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 положению на оси: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Верхушечные (терминальные)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Боковые (латеральные)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195513" y="4437063"/>
            <a:ext cx="647700" cy="720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211638" y="4508500"/>
            <a:ext cx="792162" cy="6492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8" name="TextBox 7"/>
          <p:cNvSpPr txBox="1">
            <a:spLocks noChangeArrowheads="1"/>
          </p:cNvSpPr>
          <p:nvPr/>
        </p:nvSpPr>
        <p:spPr bwMode="auto">
          <a:xfrm>
            <a:off x="1476375" y="5229225"/>
            <a:ext cx="2387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>
                <a:latin typeface="Calibri" pitchFamily="34" charset="0"/>
              </a:rPr>
              <a:t>пазушные</a:t>
            </a:r>
          </a:p>
        </p:txBody>
      </p:sp>
      <p:sp>
        <p:nvSpPr>
          <p:cNvPr id="13319" name="TextBox 8"/>
          <p:cNvSpPr txBox="1">
            <a:spLocks noChangeArrowheads="1"/>
          </p:cNvSpPr>
          <p:nvPr/>
        </p:nvSpPr>
        <p:spPr bwMode="auto">
          <a:xfrm>
            <a:off x="4643438" y="5229225"/>
            <a:ext cx="33940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>
                <a:latin typeface="Calibri" pitchFamily="34" charset="0"/>
              </a:rPr>
              <a:t>придаточные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Пазушные почки</a:t>
            </a:r>
          </a:p>
        </p:txBody>
      </p:sp>
      <p:pic>
        <p:nvPicPr>
          <p:cNvPr id="14339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52450" y="1600200"/>
            <a:ext cx="8039100" cy="4525963"/>
          </a:xfr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Придаточные почки на корне девясила</a:t>
            </a:r>
          </a:p>
        </p:txBody>
      </p:sp>
      <p:pic>
        <p:nvPicPr>
          <p:cNvPr id="15363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731963"/>
            <a:ext cx="8229600" cy="4262437"/>
          </a:xfr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Пазушные почки по взаимному расположению: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Одиночные (1 кроющий лист – 1 почка)</a:t>
            </a:r>
          </a:p>
          <a:p>
            <a:pPr eaLnBrk="1" hangingPunct="1"/>
            <a:r>
              <a:rPr lang="ru-RU" smtClean="0"/>
              <a:t>Сериальные (1 кроющий лист – несколько пазушных почек друг над другом)</a:t>
            </a:r>
          </a:p>
          <a:p>
            <a:pPr eaLnBrk="1" hangingPunct="1"/>
            <a:r>
              <a:rPr lang="ru-RU" smtClean="0"/>
              <a:t>Коллатеральные ( 1 кроющий лист – несколько почек находятся бок о бок в одной плоскости)</a:t>
            </a:r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Пример сериальных пазушных почек у жимолости</a:t>
            </a:r>
          </a:p>
        </p:txBody>
      </p:sp>
      <p:pic>
        <p:nvPicPr>
          <p:cNvPr id="17411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709738"/>
            <a:ext cx="8229600" cy="4306887"/>
          </a:xfr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Пример коллатеральных почек</a:t>
            </a:r>
            <a:br>
              <a:rPr lang="ru-RU" dirty="0" smtClean="0"/>
            </a:br>
            <a:r>
              <a:rPr lang="ru-RU" dirty="0" smtClean="0"/>
              <a:t>Чеснок, банан.</a:t>
            </a:r>
          </a:p>
        </p:txBody>
      </p:sp>
      <p:pic>
        <p:nvPicPr>
          <p:cNvPr id="18435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76338" y="1600200"/>
            <a:ext cx="6791325" cy="4525963"/>
          </a:xfr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Бывают </a:t>
            </a:r>
            <a:r>
              <a:rPr lang="ru-RU" dirty="0" err="1" smtClean="0"/>
              <a:t>псевдоколлатеральные</a:t>
            </a:r>
            <a:r>
              <a:rPr lang="ru-RU" dirty="0" smtClean="0"/>
              <a:t> почки (ветвящиеся).</a:t>
            </a:r>
          </a:p>
        </p:txBody>
      </p:sp>
      <p:pic>
        <p:nvPicPr>
          <p:cNvPr id="19459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635125"/>
            <a:ext cx="8229600" cy="4456113"/>
          </a:xfr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Также выделяют покоящиеся и спящие почки</a:t>
            </a:r>
          </a:p>
        </p:txBody>
      </p:sp>
      <p:pic>
        <p:nvPicPr>
          <p:cNvPr id="20483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2039938"/>
            <a:ext cx="8229600" cy="3646487"/>
          </a:xfr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Вегетативные почки капусты употребляются в пищу</a:t>
            </a:r>
          </a:p>
        </p:txBody>
      </p:sp>
      <p:pic>
        <p:nvPicPr>
          <p:cNvPr id="21507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47713" y="1600200"/>
            <a:ext cx="7648575" cy="4525963"/>
          </a:xfr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Каперсы- генеративные почки употребляют в пищу </a:t>
            </a:r>
          </a:p>
        </p:txBody>
      </p:sp>
      <p:pic>
        <p:nvPicPr>
          <p:cNvPr id="22531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749425"/>
            <a:ext cx="8229600" cy="4227513"/>
          </a:xfr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Морфология побега</a:t>
            </a:r>
          </a:p>
        </p:txBody>
      </p:sp>
      <p:pic>
        <p:nvPicPr>
          <p:cNvPr id="23555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836613"/>
            <a:ext cx="8280400" cy="5573712"/>
          </a:xfr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1196975"/>
            <a:ext cx="8434388" cy="4695825"/>
          </a:xfrm>
          <a:noFill/>
        </p:spPr>
      </p:pic>
      <p:sp>
        <p:nvSpPr>
          <p:cNvPr id="24579" name="TextBox 4"/>
          <p:cNvSpPr txBox="1">
            <a:spLocks noChangeArrowheads="1"/>
          </p:cNvSpPr>
          <p:nvPr/>
        </p:nvSpPr>
        <p:spPr bwMode="auto">
          <a:xfrm>
            <a:off x="2411413" y="404813"/>
            <a:ext cx="3852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Строение почки бузины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По длине междоузлия выделяют:</a:t>
            </a:r>
            <a:br>
              <a:rPr lang="ru-RU" dirty="0" smtClean="0"/>
            </a:br>
            <a:r>
              <a:rPr lang="ru-RU" dirty="0" smtClean="0"/>
              <a:t>Укороченные или удлиненные побеги</a:t>
            </a:r>
          </a:p>
        </p:txBody>
      </p:sp>
      <p:pic>
        <p:nvPicPr>
          <p:cNvPr id="25603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71550" y="1844675"/>
            <a:ext cx="7318375" cy="4525963"/>
          </a:xfr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Годичный побег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Побег, которые сформировался у растения за один вегетационный сезон.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Моноциклические побеги</a:t>
            </a:r>
          </a:p>
        </p:txBody>
      </p:sp>
      <p:sp>
        <p:nvSpPr>
          <p:cNvPr id="27651" name="Прямоугольник 3"/>
          <p:cNvSpPr>
            <a:spLocks noChangeArrowheads="1"/>
          </p:cNvSpPr>
          <p:nvPr/>
        </p:nvSpPr>
        <p:spPr bwMode="auto">
          <a:xfrm>
            <a:off x="1116013" y="1557338"/>
            <a:ext cx="712787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latin typeface="Calibri" pitchFamily="34" charset="0"/>
              </a:rPr>
              <a:t>Моноциклические побеги побеги,которые отмирают после года вегетации.</a:t>
            </a:r>
          </a:p>
          <a:p>
            <a:endParaRPr lang="ru-RU" sz="3600">
              <a:latin typeface="Calibri" pitchFamily="34" charset="0"/>
            </a:endParaRPr>
          </a:p>
          <a:p>
            <a:r>
              <a:rPr lang="ru-RU" sz="3600">
                <a:latin typeface="Calibri" pitchFamily="34" charset="0"/>
              </a:rPr>
              <a:t>Характерны для  однолетних и некоторых многолетних.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Дициклический побег</a:t>
            </a:r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 первый год побег вегетативный</a:t>
            </a:r>
          </a:p>
          <a:p>
            <a:pPr eaLnBrk="1" hangingPunct="1"/>
            <a:r>
              <a:rPr lang="ru-RU" smtClean="0"/>
              <a:t>Во второй год происходит цветение, плодоношение и побег отмирает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Примеры: свекла, капуста, морковь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Полициклический побег</a:t>
            </a:r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Если побег переходит в репродуктивную фазу (цветение, плодоношение) более чем на второй год его называют полициклический.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Примеры: древесные растения (яблоня)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Побеги с неполным циклом развития</a:t>
            </a: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Побеги, которые никогда не образуют цветков (репродуктивную фазу)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Примеры: Подорожник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Побеги также могут быть вертикальными, горизонтальными, вьющимися, цепляющимися</a:t>
            </a: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Вертикальные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Горизонтальные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    Горизонтальные могут быть стелящимися или ползучими (ползучие прикрепляются придаточными корнями)</a:t>
            </a:r>
          </a:p>
          <a:p>
            <a:pPr eaLnBrk="1" hangingPunct="1"/>
            <a:r>
              <a:rPr lang="ru-RU" smtClean="0"/>
              <a:t>Вьющиеся</a:t>
            </a:r>
          </a:p>
          <a:p>
            <a:pPr eaLnBrk="1" hangingPunct="1"/>
            <a:r>
              <a:rPr lang="ru-RU" smtClean="0"/>
              <a:t>Цепляющиеся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Метаморфозы побега</a:t>
            </a:r>
            <a:br>
              <a:rPr lang="ru-RU" dirty="0" smtClean="0"/>
            </a:br>
            <a:r>
              <a:rPr lang="ru-RU" dirty="0" smtClean="0"/>
              <a:t>Столон</a:t>
            </a:r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Столон – однолетний побег с гипертрофированными междоузлиями (длинные и небольшого диаметра)</a:t>
            </a:r>
          </a:p>
          <a:p>
            <a:pPr eaLnBrk="1" hangingPunct="1"/>
            <a:r>
              <a:rPr lang="ru-RU" smtClean="0"/>
              <a:t>Столон может быть как в почве, так и на поверхности.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Подземные столоны картофеля</a:t>
            </a:r>
          </a:p>
        </p:txBody>
      </p:sp>
      <p:pic>
        <p:nvPicPr>
          <p:cNvPr id="33795" name="Picture 4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609725"/>
            <a:ext cx="8229600" cy="4506913"/>
          </a:xfr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smtClean="0"/>
              <a:t>Один из видов столона – </a:t>
            </a:r>
            <a:br>
              <a:rPr lang="ru-RU" sz="3600" smtClean="0"/>
            </a:br>
            <a:r>
              <a:rPr lang="ru-RU" sz="3600" smtClean="0"/>
              <a:t>ус или флагелла </a:t>
            </a:r>
            <a:br>
              <a:rPr lang="ru-RU" sz="3600" smtClean="0"/>
            </a:br>
            <a:r>
              <a:rPr lang="ru-RU" sz="3600" smtClean="0"/>
              <a:t>Пример – земляника, лапчатка гусиная</a:t>
            </a:r>
          </a:p>
        </p:txBody>
      </p:sp>
      <p:pic>
        <p:nvPicPr>
          <p:cNvPr id="34819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42988" y="1844675"/>
            <a:ext cx="7312025" cy="4525963"/>
          </a:xfr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Корневище</a:t>
            </a:r>
          </a:p>
        </p:txBody>
      </p:sp>
      <p:sp>
        <p:nvSpPr>
          <p:cNvPr id="358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Корневища могут быть укороченные и удлиненные.</a:t>
            </a:r>
          </a:p>
          <a:p>
            <a:pPr eaLnBrk="1" hangingPunct="1"/>
            <a:r>
              <a:rPr lang="ru-RU" smtClean="0"/>
              <a:t>Имеют 2 типа нарастания – монопадиальное  и симпадиальное.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68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Каудекс (стеблекорень)</a:t>
            </a:r>
          </a:p>
        </p:txBody>
      </p:sp>
      <p:sp>
        <p:nvSpPr>
          <p:cNvPr id="378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Функции - накопление запасных питательных веществ, переживание неблагоприятных условий и возобновление после них, вегетативное размножение.</a:t>
            </a:r>
          </a:p>
          <a:p>
            <a:pPr eaLnBrk="1" hangingPunct="1"/>
            <a:r>
              <a:rPr lang="ru-RU" smtClean="0"/>
              <a:t>Каудекс- вертикальное укороченное корневище, переходящее в главный корень. Многолетний.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Каудекс</a:t>
            </a:r>
          </a:p>
        </p:txBody>
      </p:sp>
      <p:pic>
        <p:nvPicPr>
          <p:cNvPr id="38915" name="Picture 2" descr="C:\Users\Арсений\Desktop\112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843213" y="1412875"/>
            <a:ext cx="3127375" cy="4997450"/>
          </a:xfr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Луковица</a:t>
            </a:r>
          </a:p>
        </p:txBody>
      </p:sp>
      <p:sp>
        <p:nvSpPr>
          <p:cNvPr id="399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Побег подземный</a:t>
            </a:r>
          </a:p>
          <a:p>
            <a:pPr eaLnBrk="1" hangingPunct="1"/>
            <a:r>
              <a:rPr lang="ru-RU" smtClean="0"/>
              <a:t>Побег со специфическим стеблем – он укороченный и расширен в толщину</a:t>
            </a:r>
          </a:p>
          <a:p>
            <a:pPr eaLnBrk="1" hangingPunct="1"/>
            <a:r>
              <a:rPr lang="ru-RU" smtClean="0"/>
              <a:t>Такой стебель называют донце и на нем располагаются чешуи</a:t>
            </a:r>
          </a:p>
          <a:p>
            <a:pPr eaLnBrk="1" hangingPunct="1"/>
            <a:r>
              <a:rPr lang="ru-RU" smtClean="0"/>
              <a:t>Луковицы могут быть однолетние (тюльпан) – многолетние (лилия) и двулетние (лук репчатый).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Луковица</a:t>
            </a:r>
          </a:p>
        </p:txBody>
      </p:sp>
      <p:pic>
        <p:nvPicPr>
          <p:cNvPr id="40963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1557338"/>
            <a:ext cx="4070350" cy="5068887"/>
          </a:xfr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Клубень</a:t>
            </a:r>
          </a:p>
        </p:txBody>
      </p:sp>
      <p:sp>
        <p:nvSpPr>
          <p:cNvPr id="419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Функции - накопление запасных питательных веществ, переживание неблагоприятных условий и возобновление после них, вегетативное размножение.</a:t>
            </a:r>
          </a:p>
          <a:p>
            <a:pPr eaLnBrk="1" hangingPunct="1"/>
            <a:r>
              <a:rPr lang="ru-RU" smtClean="0"/>
              <a:t>Накопление пит.веществ в стебле- поэтому он утолщен.</a:t>
            </a:r>
          </a:p>
          <a:p>
            <a:pPr eaLnBrk="1" hangingPunct="1"/>
            <a:r>
              <a:rPr lang="ru-RU" smtClean="0"/>
              <a:t>Может быть подземным и надземным.</a:t>
            </a:r>
          </a:p>
          <a:p>
            <a:pPr eaLnBrk="1" hangingPunct="1"/>
            <a:r>
              <a:rPr lang="ru-RU" smtClean="0"/>
              <a:t>Гипокотильные клубни (один клубень)</a:t>
            </a:r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Клубнелуковица</a:t>
            </a:r>
          </a:p>
        </p:txBody>
      </p:sp>
      <p:sp>
        <p:nvSpPr>
          <p:cNvPr id="4301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Клубень, на котором сохраняются завядшие листья  </a:t>
            </a:r>
          </a:p>
        </p:txBody>
      </p:sp>
      <p:pic>
        <p:nvPicPr>
          <p:cNvPr id="43012" name="Picture 2" descr="C:\Users\Арсений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2852738"/>
            <a:ext cx="4608513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Крокус</a:t>
            </a:r>
          </a:p>
        </p:txBody>
      </p:sp>
      <p:pic>
        <p:nvPicPr>
          <p:cNvPr id="44035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708150"/>
            <a:ext cx="8229600" cy="4310063"/>
          </a:xfr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Побеги суккулентных растений</a:t>
            </a:r>
          </a:p>
        </p:txBody>
      </p:sp>
      <p:sp>
        <p:nvSpPr>
          <p:cNvPr id="4505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Запасающая ткань и хлоренхима хорошо развита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Накопление воды в стеблях (кактус)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Накопление воды в листьях</a:t>
            </a:r>
          </a:p>
          <a:p>
            <a:pPr eaLnBrk="1" hangingPunct="1">
              <a:buFont typeface="Arial" charset="0"/>
              <a:buNone/>
            </a:pPr>
            <a:endParaRPr lang="ru-RU" smtClean="0"/>
          </a:p>
          <a:p>
            <a:pPr eaLnBrk="1" hangingPunct="1">
              <a:buFont typeface="Arial" charset="0"/>
              <a:buNone/>
            </a:pPr>
            <a:endParaRPr lang="ru-RU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Агава</a:t>
            </a:r>
          </a:p>
        </p:txBody>
      </p:sp>
      <p:pic>
        <p:nvPicPr>
          <p:cNvPr id="46083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12825" y="1600200"/>
            <a:ext cx="7118350" cy="4525963"/>
          </a:xfr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Усики</a:t>
            </a:r>
          </a:p>
        </p:txBody>
      </p:sp>
      <p:sp>
        <p:nvSpPr>
          <p:cNvPr id="4710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Метаморфоз побега, обеспечивающий прикрепление к опоре.</a:t>
            </a:r>
          </a:p>
          <a:p>
            <a:pPr eaLnBrk="1" hangingPunct="1"/>
            <a:r>
              <a:rPr lang="ru-RU" smtClean="0"/>
              <a:t>Способны к разным движениям.</a:t>
            </a:r>
          </a:p>
          <a:p>
            <a:pPr eaLnBrk="1" hangingPunct="1">
              <a:buFont typeface="Arial" charset="0"/>
              <a:buNone/>
            </a:pPr>
            <a:endParaRPr lang="ru-RU" smtClean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Усики винограда</a:t>
            </a:r>
          </a:p>
        </p:txBody>
      </p:sp>
      <p:pic>
        <p:nvPicPr>
          <p:cNvPr id="48131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04863" y="1600200"/>
            <a:ext cx="7534275" cy="4525963"/>
          </a:xfr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Колючки</a:t>
            </a:r>
          </a:p>
        </p:txBody>
      </p:sp>
      <p:sp>
        <p:nvSpPr>
          <p:cNvPr id="4915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Функция – защита от поедания</a:t>
            </a:r>
          </a:p>
          <a:p>
            <a:pPr eaLnBrk="1" hangingPunct="1"/>
            <a:r>
              <a:rPr lang="ru-RU" smtClean="0"/>
              <a:t>Колючка, которая формируется из листовой пластинки (Барбарис)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Барбарис</a:t>
            </a:r>
          </a:p>
        </p:txBody>
      </p:sp>
      <p:pic>
        <p:nvPicPr>
          <p:cNvPr id="50179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22313" y="1600200"/>
            <a:ext cx="7699375" cy="4525963"/>
          </a:xfr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Робиния</a:t>
            </a:r>
          </a:p>
        </p:txBody>
      </p:sp>
      <p:pic>
        <p:nvPicPr>
          <p:cNvPr id="51203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76400" y="1600200"/>
            <a:ext cx="5791200" cy="4525963"/>
          </a:xfr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Колючка из края листовой пластинки (чертополох, бодяк)</a:t>
            </a:r>
          </a:p>
        </p:txBody>
      </p:sp>
      <p:pic>
        <p:nvPicPr>
          <p:cNvPr id="52227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66900" y="1600200"/>
            <a:ext cx="5410200" cy="4997450"/>
          </a:xfr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Кладодий</a:t>
            </a:r>
          </a:p>
        </p:txBody>
      </p:sp>
      <p:sp>
        <p:nvSpPr>
          <p:cNvPr id="532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Уплощенный побег с неограниченным ростом ,выполняющий фотосинтетическую функцию.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4275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57250" y="1600200"/>
            <a:ext cx="7429500" cy="4525963"/>
          </a:xfr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Филлокладий</a:t>
            </a:r>
          </a:p>
        </p:txBody>
      </p:sp>
      <p:sp>
        <p:nvSpPr>
          <p:cNvPr id="552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Побег с ограниченным ростом, имеющий листовидный форму и выполняющий фотосинтетическую роль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635125"/>
            <a:ext cx="8229600" cy="4456113"/>
          </a:xfr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Филлодий</a:t>
            </a:r>
          </a:p>
        </p:txBody>
      </p:sp>
      <p:sp>
        <p:nvSpPr>
          <p:cNvPr id="573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Заголовок 1"/>
          <p:cNvSpPr>
            <a:spLocks noGrp="1"/>
          </p:cNvSpPr>
          <p:nvPr>
            <p:ph type="title"/>
          </p:nvPr>
        </p:nvSpPr>
        <p:spPr>
          <a:xfrm>
            <a:off x="539750" y="1916113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Лист</a:t>
            </a:r>
            <a:br>
              <a:rPr lang="ru-RU" smtClean="0"/>
            </a:br>
            <a:r>
              <a:rPr lang="ru-RU" smtClean="0"/>
              <a:t>Анатомия.</a:t>
            </a:r>
            <a:br>
              <a:rPr lang="ru-RU" smtClean="0"/>
            </a:br>
            <a:r>
              <a:rPr lang="ru-RU" smtClean="0"/>
              <a:t>Морфология.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71550" y="692150"/>
            <a:ext cx="7272338" cy="5105400"/>
          </a:xfr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smtClean="0"/>
              <a:t>Лист – боковой двусторонне симметричный орган растения с ограниченным верхушечным ростом, ответственный за фотосинтез, транспирацию и дыхание</a:t>
            </a:r>
          </a:p>
        </p:txBody>
      </p:sp>
      <p:pic>
        <p:nvPicPr>
          <p:cNvPr id="60419" name="Picture 5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1700213"/>
            <a:ext cx="7169150" cy="4051300"/>
          </a:xfr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61443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8775" y="404813"/>
            <a:ext cx="8785225" cy="5749925"/>
          </a:xfr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Влагалище листа</a:t>
            </a:r>
          </a:p>
        </p:txBody>
      </p:sp>
      <p:pic>
        <p:nvPicPr>
          <p:cNvPr id="62467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42975" y="1600200"/>
            <a:ext cx="7258050" cy="4525963"/>
          </a:xfr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smtClean="0"/>
              <a:t>Простой лист сныти (Aegopodium podagraria L.) c основанием, преобразованным во влагалище листа</a:t>
            </a:r>
            <a:r>
              <a:rPr lang="ru-RU" smtClean="0"/>
              <a:t>. </a:t>
            </a:r>
          </a:p>
        </p:txBody>
      </p:sp>
      <p:pic>
        <p:nvPicPr>
          <p:cNvPr id="63491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051050" y="1700213"/>
            <a:ext cx="4405313" cy="4926012"/>
          </a:xfrm>
          <a:noFill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Анатомия листа</a:t>
            </a:r>
          </a:p>
        </p:txBody>
      </p:sp>
      <p:pic>
        <p:nvPicPr>
          <p:cNvPr id="64515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1341438"/>
            <a:ext cx="8220075" cy="4929187"/>
          </a:xfr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/>
              <a:t>Особый мезофилл</a:t>
            </a:r>
            <a:br>
              <a:rPr lang="ru-RU" sz="3600" smtClean="0"/>
            </a:br>
            <a:r>
              <a:rPr lang="ru-RU" sz="3600" smtClean="0"/>
              <a:t>складчатый</a:t>
            </a:r>
            <a:br>
              <a:rPr lang="ru-RU" sz="3600" smtClean="0"/>
            </a:br>
            <a:r>
              <a:rPr lang="ru-RU" sz="3600" smtClean="0"/>
              <a:t>у хвойных</a:t>
            </a:r>
          </a:p>
        </p:txBody>
      </p:sp>
      <p:pic>
        <p:nvPicPr>
          <p:cNvPr id="65539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90625" y="1600200"/>
            <a:ext cx="6762750" cy="4525963"/>
          </a:xfrm>
          <a:noFill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3850" y="765175"/>
            <a:ext cx="7777163" cy="5256213"/>
          </a:xfrm>
          <a:noFill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Препарат «Лист камелии»</a:t>
            </a:r>
          </a:p>
        </p:txBody>
      </p:sp>
      <p:pic>
        <p:nvPicPr>
          <p:cNvPr id="67587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1557338"/>
            <a:ext cx="8229600" cy="4521200"/>
          </a:xfrm>
          <a:noFill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68611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8000" y="1600200"/>
            <a:ext cx="8128000" cy="4525963"/>
          </a:xfrm>
          <a:noFill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Складчатый мезофилл хвоинок</a:t>
            </a:r>
          </a:p>
        </p:txBody>
      </p:sp>
      <p:pic>
        <p:nvPicPr>
          <p:cNvPr id="69635" name="Picture 3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841500"/>
            <a:ext cx="8229600" cy="4043363"/>
          </a:xfrm>
          <a:noFill/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Препарат «Хвоинка сосны обыкновенной» </a:t>
            </a:r>
          </a:p>
        </p:txBody>
      </p:sp>
      <p:pic>
        <p:nvPicPr>
          <p:cNvPr id="70659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11213" y="1600200"/>
            <a:ext cx="7521575" cy="4525963"/>
          </a:xfrm>
          <a:noFill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Арсений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052513"/>
            <a:ext cx="8013700" cy="4525962"/>
          </a:xfr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1695</Words>
  <Application>Microsoft Office PowerPoint</Application>
  <PresentationFormat>Экран (4:3)</PresentationFormat>
  <Paragraphs>301</Paragraphs>
  <Slides>69</Slides>
  <Notes>46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2" baseType="lpstr">
      <vt:lpstr>Arial</vt:lpstr>
      <vt:lpstr>Calibri</vt:lpstr>
      <vt:lpstr>Тема Office</vt:lpstr>
      <vt:lpstr>Побег: морфологическое строение. Почка. Видоизменения побега.  Лист. Анатомия и морфология. Метаморфозы.</vt:lpstr>
      <vt:lpstr>Побег</vt:lpstr>
      <vt:lpstr>Листовой рубец или Листовой след</vt:lpstr>
      <vt:lpstr>Слайд 4</vt:lpstr>
      <vt:lpstr>Метамерность побега</vt:lpstr>
      <vt:lpstr>Почка</vt:lpstr>
      <vt:lpstr>Слайд 7</vt:lpstr>
      <vt:lpstr>Конус нарастания</vt:lpstr>
      <vt:lpstr>Классификация почек</vt:lpstr>
      <vt:lpstr>Открытые почки почка калины с зачатками обычных листьев </vt:lpstr>
      <vt:lpstr> Классификация почек</vt:lpstr>
      <vt:lpstr> Классификация почек</vt:lpstr>
      <vt:lpstr>Пазушные почки</vt:lpstr>
      <vt:lpstr>Придаточные почки на корне девясила</vt:lpstr>
      <vt:lpstr>Пазушные почки по взаимному расположению:</vt:lpstr>
      <vt:lpstr>Пример сериальных пазушных почек у жимолости</vt:lpstr>
      <vt:lpstr>Пример коллатеральных почек Чеснок, банан.</vt:lpstr>
      <vt:lpstr>Бывают псевдоколлатеральные почки (ветвящиеся).</vt:lpstr>
      <vt:lpstr>Также выделяют покоящиеся и спящие почки</vt:lpstr>
      <vt:lpstr>Вегетативные почки капусты употребляются в пищу</vt:lpstr>
      <vt:lpstr>Каперсы- генеративные почки употребляют в пищу </vt:lpstr>
      <vt:lpstr>Морфология побега</vt:lpstr>
      <vt:lpstr>Слайд 23</vt:lpstr>
      <vt:lpstr>По длине междоузлия выделяют: Укороченные или удлиненные побеги</vt:lpstr>
      <vt:lpstr>Годичный побег</vt:lpstr>
      <vt:lpstr>Моноциклические побеги</vt:lpstr>
      <vt:lpstr>Дициклический побег</vt:lpstr>
      <vt:lpstr>Полициклический побег</vt:lpstr>
      <vt:lpstr>Побеги с неполным циклом развития</vt:lpstr>
      <vt:lpstr>Побеги также могут быть вертикальными, горизонтальными, вьющимися, цепляющимися</vt:lpstr>
      <vt:lpstr>Метаморфозы побега Столон</vt:lpstr>
      <vt:lpstr>Подземные столоны картофеля</vt:lpstr>
      <vt:lpstr>Один из видов столона –  ус или флагелла  Пример – земляника, лапчатка гусиная</vt:lpstr>
      <vt:lpstr>Корневище</vt:lpstr>
      <vt:lpstr>Слайд 35</vt:lpstr>
      <vt:lpstr>Каудекс (стеблекорень)</vt:lpstr>
      <vt:lpstr>Каудекс</vt:lpstr>
      <vt:lpstr>Луковица</vt:lpstr>
      <vt:lpstr>Луковица</vt:lpstr>
      <vt:lpstr>Клубень</vt:lpstr>
      <vt:lpstr>Клубнелуковица</vt:lpstr>
      <vt:lpstr>Крокус</vt:lpstr>
      <vt:lpstr>Побеги суккулентных растений</vt:lpstr>
      <vt:lpstr>Агава</vt:lpstr>
      <vt:lpstr>Усики</vt:lpstr>
      <vt:lpstr>Усики винограда</vt:lpstr>
      <vt:lpstr>Колючки</vt:lpstr>
      <vt:lpstr>Барбарис</vt:lpstr>
      <vt:lpstr>Робиния</vt:lpstr>
      <vt:lpstr>Колючка из края листовой пластинки (чертополох, бодяк)</vt:lpstr>
      <vt:lpstr>Кладодий</vt:lpstr>
      <vt:lpstr>Слайд 52</vt:lpstr>
      <vt:lpstr>Филлокладий</vt:lpstr>
      <vt:lpstr>Слайд 54</vt:lpstr>
      <vt:lpstr>Филлодий</vt:lpstr>
      <vt:lpstr>Лист Анатомия. Морфология.</vt:lpstr>
      <vt:lpstr>Слайд 57</vt:lpstr>
      <vt:lpstr>Лист – боковой двусторонне симметричный орган растения с ограниченным верхушечным ростом, ответственный за фотосинтез, транспирацию и дыхание</vt:lpstr>
      <vt:lpstr>Слайд 59</vt:lpstr>
      <vt:lpstr>Влагалище листа</vt:lpstr>
      <vt:lpstr>Простой лист сныти (Aegopodium podagraria L.) c основанием, преобразованным во влагалище листа. </vt:lpstr>
      <vt:lpstr>Анатомия листа</vt:lpstr>
      <vt:lpstr>Особый мезофилл складчатый у хвойных</vt:lpstr>
      <vt:lpstr>Слайд 64</vt:lpstr>
      <vt:lpstr>Препарат «Лист камелии»</vt:lpstr>
      <vt:lpstr>Слайд 66</vt:lpstr>
      <vt:lpstr>Складчатый мезофилл хвоинок</vt:lpstr>
      <vt:lpstr>Препарат «Хвоинка сосны обыкновенной» </vt:lpstr>
      <vt:lpstr>Слайд 69</vt:lpstr>
    </vt:vector>
  </TitlesOfParts>
  <Company>RL-TEAM.NET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Побег: морфологическое строение. Почка. Видоизменения побега. Морфология и анатомия листа. Метаморфозы листа.</dc:title>
  <dc:creator>Arsenij</dc:creator>
  <cp:lastModifiedBy> </cp:lastModifiedBy>
  <cp:revision>5</cp:revision>
  <dcterms:created xsi:type="dcterms:W3CDTF">2020-04-29T09:43:59Z</dcterms:created>
  <dcterms:modified xsi:type="dcterms:W3CDTF">2020-04-29T17:31:49Z</dcterms:modified>
</cp:coreProperties>
</file>