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3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59" r:id="rId3"/>
    <p:sldId id="260" r:id="rId4"/>
    <p:sldId id="261" r:id="rId5"/>
    <p:sldId id="262" r:id="rId6"/>
    <p:sldId id="292" r:id="rId7"/>
    <p:sldId id="263" r:id="rId8"/>
    <p:sldId id="264" r:id="rId9"/>
    <p:sldId id="266" r:id="rId10"/>
    <p:sldId id="293" r:id="rId11"/>
    <p:sldId id="265" r:id="rId12"/>
    <p:sldId id="267" r:id="rId13"/>
    <p:sldId id="268" r:id="rId14"/>
    <p:sldId id="271" r:id="rId15"/>
    <p:sldId id="270" r:id="rId16"/>
    <p:sldId id="274" r:id="rId17"/>
    <p:sldId id="294" r:id="rId18"/>
    <p:sldId id="275" r:id="rId19"/>
    <p:sldId id="269" r:id="rId20"/>
    <p:sldId id="276" r:id="rId21"/>
    <p:sldId id="277" r:id="rId22"/>
    <p:sldId id="273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95" r:id="rId31"/>
    <p:sldId id="285" r:id="rId32"/>
    <p:sldId id="286" r:id="rId33"/>
    <p:sldId id="287" r:id="rId34"/>
    <p:sldId id="288" r:id="rId35"/>
    <p:sldId id="289" r:id="rId36"/>
    <p:sldId id="291" r:id="rId37"/>
    <p:sldId id="290" r:id="rId38"/>
    <p:sldId id="296" r:id="rId3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2397" autoAdjust="0"/>
  </p:normalViewPr>
  <p:slideViewPr>
    <p:cSldViewPr>
      <p:cViewPr varScale="1">
        <p:scale>
          <a:sx n="34" d="100"/>
          <a:sy n="34" d="100"/>
        </p:scale>
        <p:origin x="-11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3CE08F9-47F9-4F0A-8B4C-7769056B26EE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0C19D1A-403D-4B90-B21E-EB719FE898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1E79074-4CD9-4413-AC3B-C12D0D4EF2D1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На начальных этапах эмбриогенеза у зародыша имеется зародышевый корень и зародышевый побег.  Причем у зародыша корня уже имеется корневой чехлик.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Побег мы узнаем по наличии зародышевых листьев.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Слева на картинке зародыш папоротника – справа – покрытосеменного.</a:t>
            </a:r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CCA5345-DE39-4DB5-B0CD-68C390F83DCE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Корень характерен для всех высших растений, за исключением папоротникообразных.</a:t>
            </a:r>
          </a:p>
          <a:p>
            <a:pPr>
              <a:spcBef>
                <a:spcPct val="0"/>
              </a:spcBef>
            </a:pPr>
            <a:r>
              <a:rPr lang="ru-RU" smtClean="0"/>
              <a:t>Основные функции корня – Опорная (закрепление)</a:t>
            </a:r>
          </a:p>
          <a:p>
            <a:pPr>
              <a:spcBef>
                <a:spcPct val="0"/>
              </a:spcBef>
            </a:pPr>
            <a:r>
              <a:rPr lang="ru-RU" smtClean="0"/>
              <a:t>Абсорбационная (всасывание)</a:t>
            </a:r>
          </a:p>
          <a:p>
            <a:pPr>
              <a:spcBef>
                <a:spcPct val="0"/>
              </a:spcBef>
            </a:pPr>
            <a:r>
              <a:rPr lang="ru-RU" smtClean="0"/>
              <a:t>Синтез веществ (амнокислоты, гормоны и тд.)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Запасающая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При метаморфозах может иметь иные функции.</a:t>
            </a:r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6BB633E-4925-4AA1-89E3-145AA0E6A8C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На верхушке корня находится корневой чехлик. Он прикрывает апикальную меристему корня.</a:t>
            </a:r>
          </a:p>
        </p:txBody>
      </p:sp>
      <p:sp>
        <p:nvSpPr>
          <p:cNvPr id="2150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A36CAB-F35C-44A7-8DFF-E55B44AD5A32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Первая зона корня – зона деления. Сюда входит покоящийся центр.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В зоне деления огромное число делящихся митозом клеток.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При этом клетки имеют одинаковый размер и НЕ РАСТУТ.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Расти они начинают в следующей зоне.</a:t>
            </a:r>
          </a:p>
        </p:txBody>
      </p:sp>
      <p:sp>
        <p:nvSpPr>
          <p:cNvPr id="2355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1B6DA3-DF80-4269-BCA7-3050235F002E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Меристемы корня имеют сложную структуру.</a:t>
            </a:r>
          </a:p>
          <a:p>
            <a:pPr>
              <a:spcBef>
                <a:spcPct val="0"/>
              </a:spcBef>
            </a:pPr>
            <a:r>
              <a:rPr lang="ru-RU" smtClean="0"/>
              <a:t>В центре – покоящийся центр и инициальные клетки, каждая из которых дат начало своей производной.</a:t>
            </a:r>
          </a:p>
          <a:p>
            <a:pPr>
              <a:spcBef>
                <a:spcPct val="0"/>
              </a:spcBef>
            </a:pPr>
            <a:r>
              <a:rPr lang="ru-RU" smtClean="0"/>
              <a:t>Наружу производится клетки корневого чехлика, внутрь – клетки дают начало постоянным тканям самого корня ( покровной, механической и т.д.)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75CBAC0-B747-48F9-B92A-69B5332AAEC9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Начинаем разбор корневого чехлика.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Он откладывается наружу от инициали и от меристемы (гистогена ) корня – КАЛИПТРОГЕН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С калиптрогеном мы встречались когда изучали теорию гистогенов корня.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Калиптроген дает начало 2 видам клеток –  1) клетки калиптрогена периферической части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2) Клетки КОЛЛУМЕЛЛЫ (колонка) это центральная часть ,в ней синтезируются гормоны и именно колонка определяет силу тяжести и куда расти корню. (это называется геотропизм).</a:t>
            </a:r>
          </a:p>
          <a:p>
            <a:pPr>
              <a:spcBef>
                <a:spcPct val="0"/>
              </a:spcBef>
            </a:pPr>
            <a:r>
              <a:rPr lang="ru-RU" smtClean="0"/>
              <a:t> </a:t>
            </a:r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1226737-6C91-48E4-81EC-3DEFE9B74EC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РИСУНОК В АЛЬБОМ!</a:t>
            </a:r>
          </a:p>
        </p:txBody>
      </p:sp>
      <p:sp>
        <p:nvSpPr>
          <p:cNvPr id="2969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565126F-29A2-41FF-AFAD-694FFE51304E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Рядом с зоной деления имеется переходная зона (ее мы обычно не рассматриваем) и зона РАСТЯЖЕНИЯ (ЗОНА РОСТА)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В зоне растяжения почти нет митозов клеток, но начинается их бурный рост в длину.</a:t>
            </a:r>
          </a:p>
          <a:p>
            <a:pPr>
              <a:spcBef>
                <a:spcPct val="0"/>
              </a:spcBef>
            </a:pPr>
            <a:r>
              <a:rPr lang="ru-RU" smtClean="0"/>
              <a:t>Именно эта зона обеспечивает основной рост корня.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После зоны роста (растяжения) начинается дифференциация клеток в зоне ВСАСЫВАНИЯ (зона дифференциации).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174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B007AAF-1858-417F-8483-E9424B72833C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На рисунке на препарате отлично показано, что в зоне растяжения (зеленым) идет большой рост клеток в длину.</a:t>
            </a:r>
          </a:p>
          <a:p>
            <a:pPr>
              <a:spcBef>
                <a:spcPct val="0"/>
              </a:spcBef>
            </a:pPr>
            <a:r>
              <a:rPr lang="ru-RU" smtClean="0"/>
              <a:t>В отличие от зон деления (желтым) и покоящегося центра.</a:t>
            </a:r>
          </a:p>
        </p:txBody>
      </p:sp>
      <p:sp>
        <p:nvSpPr>
          <p:cNvPr id="3379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98528F7-26BC-41ED-8C30-2B5A5E5C2A1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РИСУНОК В АЛЬБОМ!</a:t>
            </a:r>
          </a:p>
        </p:txBody>
      </p:sp>
      <p:sp>
        <p:nvSpPr>
          <p:cNvPr id="3584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35D6679-2B20-4059-BFB3-EA003528BB6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Зону всасывания легко узнать по наличию корневых волосков.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При дифференциации из дерматогена (гистоген)  образуется РИЗОДЕРМА (всасывающая ткань)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Клетки ризодермы имеют тонкие стенки, имеют обводнение.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И выделяют два типа клеток ризодермы: 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Трихобласты и атрихобласты.</a:t>
            </a:r>
          </a:p>
        </p:txBody>
      </p:sp>
      <p:sp>
        <p:nvSpPr>
          <p:cNvPr id="3789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D9757BC-738F-4BE9-A840-DD720C8B0AA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Трихобласты – клетки с волосивидными выростами.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Атрихобласты – без выроста.</a:t>
            </a:r>
          </a:p>
        </p:txBody>
      </p:sp>
      <p:sp>
        <p:nvSpPr>
          <p:cNvPr id="3993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33A455A-9439-4FF6-A756-A81316AD4D7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В основном зона занимает центральный цилиндр корня и первичные слои коры- кортекса корня.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Центральный цилиндр дифференцируется в корня из плеромы (гистоген)</a:t>
            </a:r>
          </a:p>
        </p:txBody>
      </p:sp>
      <p:sp>
        <p:nvSpPr>
          <p:cNvPr id="4198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18E956F-8F30-4468-946C-ED15CAF9B594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Первичная кора – кортекс имеет 3 ткани –</a:t>
            </a:r>
            <a:r>
              <a:rPr lang="ru-RU" b="1" smtClean="0"/>
              <a:t> ризодерма </a:t>
            </a:r>
            <a:r>
              <a:rPr lang="ru-RU" smtClean="0"/>
              <a:t>(мертвые клетки) </a:t>
            </a:r>
          </a:p>
          <a:p>
            <a:pPr>
              <a:spcBef>
                <a:spcPct val="0"/>
              </a:spcBef>
            </a:pPr>
            <a:r>
              <a:rPr lang="ru-RU" b="1" smtClean="0"/>
              <a:t>Мезодерма</a:t>
            </a:r>
            <a:r>
              <a:rPr lang="ru-RU" smtClean="0"/>
              <a:t> и </a:t>
            </a:r>
            <a:r>
              <a:rPr lang="ru-RU" b="1" smtClean="0"/>
              <a:t>Эндодерма</a:t>
            </a:r>
            <a:r>
              <a:rPr lang="ru-RU" smtClean="0"/>
              <a:t> (живые клетки)</a:t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За кортексом откладывается центральный цилиндр.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Центральный цилиндр дифференцируется в корня из </a:t>
            </a:r>
            <a:r>
              <a:rPr lang="ru-RU" b="1" smtClean="0"/>
              <a:t>плеромы</a:t>
            </a:r>
            <a:r>
              <a:rPr lang="ru-RU" smtClean="0"/>
              <a:t> (гистоген)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Первой от плеромы дифференцируется </a:t>
            </a:r>
            <a:r>
              <a:rPr lang="ru-RU" b="1" smtClean="0"/>
              <a:t>протофлоэма</a:t>
            </a:r>
            <a:r>
              <a:rPr lang="ru-RU" smtClean="0"/>
              <a:t>. Затем </a:t>
            </a:r>
            <a:r>
              <a:rPr lang="ru-RU" b="1" smtClean="0"/>
              <a:t>протоксилема.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Однако один слой клеток плеромы не дифференцируется и остается способными к меристаматическим функциям.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Этот слой клеток называют </a:t>
            </a:r>
            <a:r>
              <a:rPr lang="ru-RU" b="1" smtClean="0"/>
              <a:t>ПЕРИЦИКЛ </a:t>
            </a:r>
            <a:r>
              <a:rPr lang="ru-RU" smtClean="0"/>
              <a:t>(меристема корня). Перицикл относится к первичным меристемам.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После этого дифференциируется </a:t>
            </a:r>
            <a:r>
              <a:rPr lang="ru-RU" b="1" smtClean="0"/>
              <a:t>метафлоэма</a:t>
            </a:r>
            <a:r>
              <a:rPr lang="ru-RU" smtClean="0"/>
              <a:t> и </a:t>
            </a:r>
            <a:r>
              <a:rPr lang="ru-RU" b="1" smtClean="0"/>
              <a:t>метаксилема.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По этому мы видим что в корне проводящие ткани построены в виде </a:t>
            </a:r>
            <a:r>
              <a:rPr lang="ru-RU" b="1" smtClean="0"/>
              <a:t>радиального проводящего пучка</a:t>
            </a:r>
            <a:r>
              <a:rPr lang="ru-RU" smtClean="0"/>
              <a:t> – ксилема лучами, между ними флоэма.</a:t>
            </a:r>
          </a:p>
        </p:txBody>
      </p:sp>
      <p:sp>
        <p:nvSpPr>
          <p:cNvPr id="4403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9A629C4-AA01-4B0A-B587-1BACAC9954A6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В зависимости от количества лучей радиального пучка выделяют разные </a:t>
            </a:r>
            <a:r>
              <a:rPr lang="ru-RU" b="1" smtClean="0"/>
              <a:t>типы центральных цилиндров.</a:t>
            </a:r>
          </a:p>
        </p:txBody>
      </p:sp>
      <p:sp>
        <p:nvSpPr>
          <p:cNvPr id="4608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B71F71-F79C-4E2E-8F5F-CA51FAC2E051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Заключительная зона корня  </a:t>
            </a:r>
            <a:r>
              <a:rPr lang="ru-RU" b="1" smtClean="0"/>
              <a:t>Зона проведения.</a:t>
            </a:r>
          </a:p>
          <a:p>
            <a:pPr>
              <a:spcBef>
                <a:spcPct val="0"/>
              </a:spcBef>
            </a:pPr>
            <a:endParaRPr lang="ru-RU" b="1" smtClean="0"/>
          </a:p>
          <a:p>
            <a:pPr>
              <a:spcBef>
                <a:spcPct val="0"/>
              </a:spcBef>
            </a:pPr>
            <a:r>
              <a:rPr lang="ru-RU" b="1" smtClean="0"/>
              <a:t> </a:t>
            </a:r>
          </a:p>
          <a:p>
            <a:pPr>
              <a:spcBef>
                <a:spcPct val="0"/>
              </a:spcBef>
            </a:pPr>
            <a:r>
              <a:rPr lang="ru-RU" smtClean="0"/>
              <a:t>В зоне проведения корень имеет особое строение.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У растений ,имеющих вторичные меристемы и не имеющих таковых строение зоны проведения будет разное.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4813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D13F6C-6918-4E46-80BE-9A5A45C9FBF6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 У Однодольных и Высших споровых есть только </a:t>
            </a:r>
            <a:r>
              <a:rPr lang="ru-RU" b="1" smtClean="0"/>
              <a:t>первичные меристемы</a:t>
            </a:r>
            <a:r>
              <a:rPr lang="ru-RU" smtClean="0"/>
              <a:t>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По периферии корня отмирает ризодерма (которая имеется в зоне всасывания).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А первичные слои кортекса превращаются в </a:t>
            </a:r>
            <a:r>
              <a:rPr lang="ru-RU" b="1" smtClean="0"/>
              <a:t>экзодерму (мертвые клетки). </a:t>
            </a:r>
          </a:p>
          <a:p>
            <a:pPr algn="ctr">
              <a:spcBef>
                <a:spcPct val="0"/>
              </a:spcBef>
            </a:pPr>
            <a:r>
              <a:rPr lang="ru-RU" b="1" smtClean="0"/>
              <a:t>Покровная ткань (первичная покровная ткань)</a:t>
            </a:r>
          </a:p>
          <a:p>
            <a:pPr algn="ctr">
              <a:spcBef>
                <a:spcPct val="0"/>
              </a:spcBef>
            </a:pPr>
            <a:endParaRPr lang="ru-RU" b="1" smtClean="0"/>
          </a:p>
          <a:p>
            <a:pPr algn="ctr">
              <a:spcBef>
                <a:spcPct val="0"/>
              </a:spcBef>
            </a:pPr>
            <a:r>
              <a:rPr lang="ru-RU" smtClean="0"/>
              <a:t>Срединные слои остаются неизменными </a:t>
            </a:r>
            <a:r>
              <a:rPr lang="ru-RU" b="1" smtClean="0"/>
              <a:t>(мезодерма)</a:t>
            </a:r>
          </a:p>
          <a:p>
            <a:pPr algn="ctr">
              <a:spcBef>
                <a:spcPct val="0"/>
              </a:spcBef>
            </a:pPr>
            <a:endParaRPr lang="ru-RU" b="1" smtClean="0"/>
          </a:p>
          <a:p>
            <a:pPr algn="ctr">
              <a:spcBef>
                <a:spcPct val="0"/>
              </a:spcBef>
            </a:pPr>
            <a:r>
              <a:rPr lang="ru-RU" b="1" smtClean="0"/>
              <a:t>Эндодерма тоже менятся.</a:t>
            </a:r>
            <a:r>
              <a:rPr lang="ru-RU" smtClean="0"/>
              <a:t> Теперь там клетки с </a:t>
            </a:r>
            <a:r>
              <a:rPr lang="ru-RU" b="1" smtClean="0"/>
              <a:t>мертвой оболочкой.</a:t>
            </a:r>
          </a:p>
          <a:p>
            <a:pPr algn="ctr">
              <a:spcBef>
                <a:spcPct val="0"/>
              </a:spcBef>
            </a:pPr>
            <a:r>
              <a:rPr lang="ru-RU" smtClean="0"/>
              <a:t>Связь с центральным цилиндром только через </a:t>
            </a:r>
            <a:r>
              <a:rPr lang="ru-RU" b="1" smtClean="0"/>
              <a:t>пропускные клетки.</a:t>
            </a:r>
          </a:p>
          <a:p>
            <a:pPr algn="ctr">
              <a:spcBef>
                <a:spcPct val="0"/>
              </a:spcBef>
            </a:pPr>
            <a:endParaRPr lang="ru-RU" b="1" smtClean="0"/>
          </a:p>
          <a:p>
            <a:pPr algn="ctr">
              <a:spcBef>
                <a:spcPct val="0"/>
              </a:spcBef>
            </a:pPr>
            <a:r>
              <a:rPr lang="ru-RU" b="1" smtClean="0"/>
              <a:t>Далее следует перицикл (меристема корня)</a:t>
            </a:r>
          </a:p>
          <a:p>
            <a:pPr algn="ctr">
              <a:spcBef>
                <a:spcPct val="0"/>
              </a:spcBef>
            </a:pPr>
            <a:endParaRPr lang="ru-RU" b="1" smtClean="0"/>
          </a:p>
          <a:p>
            <a:pPr algn="ctr">
              <a:spcBef>
                <a:spcPct val="0"/>
              </a:spcBef>
            </a:pPr>
            <a:r>
              <a:rPr lang="ru-RU" b="1" smtClean="0"/>
              <a:t>Затем центральный цилиндр (его строение точно такое же как в зоне всасывания)</a:t>
            </a:r>
          </a:p>
          <a:p>
            <a:pPr algn="ctr">
              <a:spcBef>
                <a:spcPct val="0"/>
              </a:spcBef>
            </a:pPr>
            <a:endParaRPr lang="ru-RU" b="1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5017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A13589A-F4D8-4F7C-BBA3-B22F326DB183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РИСУНОК АЛЬБОМ!</a:t>
            </a:r>
          </a:p>
        </p:txBody>
      </p:sp>
      <p:sp>
        <p:nvSpPr>
          <p:cNvPr id="5222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5AAA44-F720-48CF-8C42-1A7E4F51FF95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/>
              <a:t>А вот у растений, имеющих вторичные меристемы </a:t>
            </a:r>
            <a:r>
              <a:rPr lang="ru-RU" b="1" dirty="0" smtClean="0"/>
              <a:t>(Двудольные) </a:t>
            </a:r>
            <a:r>
              <a:rPr lang="ru-RU" dirty="0" smtClean="0"/>
              <a:t>строение корня иное.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/>
              <a:t>У них из </a:t>
            </a:r>
            <a:r>
              <a:rPr lang="ru-RU" b="1" dirty="0" smtClean="0"/>
              <a:t>плеромы</a:t>
            </a:r>
            <a:r>
              <a:rPr lang="ru-RU" dirty="0" smtClean="0"/>
              <a:t> происходит заложение вторичной боковой меристемы –</a:t>
            </a:r>
            <a:r>
              <a:rPr lang="ru-RU" b="1" dirty="0" smtClean="0"/>
              <a:t>камбия.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/>
              <a:t>Камбий закладывается внутри пучка- поэтому его называют </a:t>
            </a:r>
            <a:r>
              <a:rPr lang="ru-RU" b="1" dirty="0" smtClean="0"/>
              <a:t>пучковый камбий.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/>
              <a:t>Однако помимо пучкового камбия происходит закладка камбия вне пучка – </a:t>
            </a:r>
            <a:r>
              <a:rPr lang="ru-RU" b="1" dirty="0" smtClean="0"/>
              <a:t>межпучкового камбия.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/>
              <a:t>Он закладывается из </a:t>
            </a:r>
            <a:r>
              <a:rPr lang="ru-RU" b="1" dirty="0" smtClean="0"/>
              <a:t>перицикла (первичная меристема)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/>
              <a:t>Перицикл дается начало другой вторичной меристемы </a:t>
            </a:r>
            <a:r>
              <a:rPr lang="ru-RU" b="1" dirty="0" smtClean="0"/>
              <a:t>– феллоген (вторичная меристема)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/>
              <a:t>В результате все эти вторичные меристемы дают начало постоянным тканям: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/>
              <a:t>Феллоген – перидерма (вторичная покровная ткань)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/>
              <a:t>Пучковый камбий – вторичная ксилема в центр и вторичная флоэма наружу.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/>
              <a:t>Межпучковый камбий – лубяные лучи.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/>
              <a:t>В конце концов клетки первичной коры отмирают и сбрасываются. (не остается ни экзодермы, ни эндодермы)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</p:txBody>
      </p:sp>
      <p:sp>
        <p:nvSpPr>
          <p:cNvPr id="5427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75D55B1-1120-4D12-94E6-2C08199B914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5632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C40E1F1-2AFB-47BC-8BC8-5682F303601E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РИСУНОК В АЛЬБОМ!	</a:t>
            </a:r>
          </a:p>
        </p:txBody>
      </p:sp>
      <p:sp>
        <p:nvSpPr>
          <p:cNvPr id="5837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D4160B6-6CF7-4B77-BBEB-1977913BC5DE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Если корень </a:t>
            </a:r>
            <a:r>
              <a:rPr lang="ru-RU" b="1" smtClean="0"/>
              <a:t>многолетний </a:t>
            </a:r>
            <a:r>
              <a:rPr lang="ru-RU" smtClean="0"/>
              <a:t>( а это древесные растения), то, как правило, образуется </a:t>
            </a:r>
            <a:r>
              <a:rPr lang="ru-RU" b="1" smtClean="0"/>
              <a:t>вторичное строение корня.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Будут хорошо видные лучи из межпучкового камбия, вторичная флоэма (луб) и вторичная ксилема (древесина)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По периферии</a:t>
            </a:r>
            <a:r>
              <a:rPr lang="ru-RU" b="1" i="1" smtClean="0"/>
              <a:t> </a:t>
            </a:r>
            <a:r>
              <a:rPr lang="ru-RU" b="1" smtClean="0"/>
              <a:t>перидерма</a:t>
            </a:r>
            <a:r>
              <a:rPr lang="ru-RU" b="1" i="1" smtClean="0"/>
              <a:t> </a:t>
            </a:r>
            <a:r>
              <a:rPr lang="ru-RU" smtClean="0"/>
              <a:t>и иногда </a:t>
            </a:r>
            <a:r>
              <a:rPr lang="ru-RU" b="1" smtClean="0"/>
              <a:t>ритидом </a:t>
            </a:r>
            <a:r>
              <a:rPr lang="ru-RU" smtClean="0"/>
              <a:t>(третичная покровная ткань)</a:t>
            </a:r>
          </a:p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6041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E1BD79-3D8F-4963-BED8-0687040A02F5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Диаметр корня увеличивается и увеличивается количество лучей.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Остается 4 к центру – первичных и куча вторичных.</a:t>
            </a:r>
          </a:p>
        </p:txBody>
      </p:sp>
      <p:sp>
        <p:nvSpPr>
          <p:cNvPr id="6246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855AC18-81DE-41D1-B1A1-6A6A807D0DB6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РИСУНОК В АЛЬБОМ!!</a:t>
            </a:r>
          </a:p>
        </p:txBody>
      </p:sp>
      <p:sp>
        <p:nvSpPr>
          <p:cNvPr id="6451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63090EC-76ED-450D-AB77-1D2FC0BF7C48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Зародышевый корень дает начало </a:t>
            </a:r>
            <a:r>
              <a:rPr lang="ru-RU" b="1" smtClean="0"/>
              <a:t>главному корню </a:t>
            </a:r>
            <a:r>
              <a:rPr lang="ru-RU" smtClean="0"/>
              <a:t>(он всегда один)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На главном корне образуется </a:t>
            </a:r>
            <a:r>
              <a:rPr lang="ru-RU" b="1" smtClean="0"/>
              <a:t>боковые корни.</a:t>
            </a:r>
          </a:p>
          <a:p>
            <a:pPr>
              <a:spcBef>
                <a:spcPct val="0"/>
              </a:spcBef>
            </a:pPr>
            <a:endParaRPr lang="ru-RU" b="1" smtClean="0"/>
          </a:p>
          <a:p>
            <a:pPr>
              <a:spcBef>
                <a:spcPct val="0"/>
              </a:spcBef>
            </a:pPr>
            <a:r>
              <a:rPr lang="ru-RU" smtClean="0"/>
              <a:t>Это называется процесс </a:t>
            </a:r>
            <a:r>
              <a:rPr lang="ru-RU" b="1" smtClean="0"/>
              <a:t>ветвления</a:t>
            </a:r>
          </a:p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665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339EDEB-F236-455B-A4EF-AEA021FEF974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Боковые корни развиваются из перецикла.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На рисунке показано, как из первичной меристемы – перицикла начинают «ползти» боковые корни.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Заложение боковых корней начинается в зоне всасывания, а заканчивается в зоне проведения.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У боковых корней тоже есть корневой чехлик, инициали и т.д.</a:t>
            </a:r>
          </a:p>
        </p:txBody>
      </p:sp>
      <p:sp>
        <p:nvSpPr>
          <p:cNvPr id="6861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7059388-598E-4C40-B96F-6998E72816E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b="1" smtClean="0"/>
              <a:t>Придаточные корни </a:t>
            </a:r>
            <a:r>
              <a:rPr lang="ru-RU" smtClean="0"/>
              <a:t>– корни, возникающие на побегах.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Обычно начало придаточным корням дает начало </a:t>
            </a:r>
            <a:r>
              <a:rPr lang="ru-RU" b="1" smtClean="0"/>
              <a:t>паренхима</a:t>
            </a:r>
            <a:r>
              <a:rPr lang="ru-RU" smtClean="0"/>
              <a:t> или </a:t>
            </a:r>
            <a:r>
              <a:rPr lang="ru-RU" b="1" smtClean="0"/>
              <a:t>раневая меристема.</a:t>
            </a:r>
          </a:p>
          <a:p>
            <a:pPr>
              <a:spcBef>
                <a:spcPct val="0"/>
              </a:spcBef>
            </a:pPr>
            <a:endParaRPr lang="ru-RU" b="1" smtClean="0"/>
          </a:p>
          <a:p>
            <a:pPr>
              <a:spcBef>
                <a:spcPct val="0"/>
              </a:spcBef>
            </a:pPr>
            <a:r>
              <a:rPr lang="ru-RU" smtClean="0"/>
              <a:t>На придаточных корнях всегда образуются </a:t>
            </a:r>
            <a:r>
              <a:rPr lang="ru-RU" b="1" smtClean="0"/>
              <a:t>боковые корни</a:t>
            </a:r>
            <a:r>
              <a:rPr lang="ru-RU" smtClean="0"/>
              <a:t>.</a:t>
            </a:r>
          </a:p>
        </p:txBody>
      </p:sp>
      <p:sp>
        <p:nvSpPr>
          <p:cNvPr id="7065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624E1E8-8879-4265-9ADC-D18E63EADB4B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b="1" smtClean="0"/>
              <a:t>Стержневые корневые системы</a:t>
            </a:r>
            <a:r>
              <a:rPr lang="ru-RU" smtClean="0"/>
              <a:t> (всегда есть «главный» корень)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b="1" smtClean="0"/>
              <a:t>Мочковатые корневые системы</a:t>
            </a:r>
            <a:r>
              <a:rPr lang="ru-RU" smtClean="0"/>
              <a:t> (когда нельзя выделить главный корень)</a:t>
            </a:r>
          </a:p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7270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522EDA3-136C-48D6-9144-F1F41E267B2B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7475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3540771-8EA5-4382-853E-7B361A53AA2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>
              <a:spcBef>
                <a:spcPct val="0"/>
              </a:spcBef>
            </a:pPr>
            <a:r>
              <a:rPr lang="ru-RU" b="1" smtClean="0"/>
              <a:t>Метаморфозы корня.</a:t>
            </a:r>
          </a:p>
          <a:p>
            <a:pPr algn="ctr">
              <a:spcBef>
                <a:spcPct val="0"/>
              </a:spcBef>
            </a:pPr>
            <a:endParaRPr lang="ru-RU" b="1" smtClean="0"/>
          </a:p>
          <a:p>
            <a:pPr algn="just">
              <a:spcBef>
                <a:spcPct val="0"/>
              </a:spcBef>
            </a:pPr>
            <a:r>
              <a:rPr lang="ru-RU" smtClean="0"/>
              <a:t>Впервые термин «метаморфоз» был введен И.Ф. Гете.  </a:t>
            </a:r>
          </a:p>
          <a:p>
            <a:pPr algn="just">
              <a:spcBef>
                <a:spcPct val="0"/>
              </a:spcBef>
            </a:pPr>
            <a:endParaRPr lang="ru-RU" smtClean="0"/>
          </a:p>
          <a:p>
            <a:pPr algn="just">
              <a:spcBef>
                <a:spcPct val="0"/>
              </a:spcBef>
            </a:pPr>
            <a:r>
              <a:rPr lang="ru-RU" smtClean="0"/>
              <a:t>Виды:</a:t>
            </a:r>
          </a:p>
          <a:p>
            <a:pPr algn="just">
              <a:spcBef>
                <a:spcPct val="0"/>
              </a:spcBef>
            </a:pPr>
            <a:endParaRPr lang="ru-RU" smtClean="0"/>
          </a:p>
          <a:p>
            <a:pPr algn="just">
              <a:spcBef>
                <a:spcPct val="0"/>
              </a:spcBef>
            </a:pPr>
            <a:r>
              <a:rPr lang="ru-RU" smtClean="0"/>
              <a:t>Корнеплод. Выполняет запасающую функцию. Не совсем корректно считать корнеплод метаморфозом корня, потому что кроме корня в состав корнеплода входит стебель.</a:t>
            </a:r>
          </a:p>
          <a:p>
            <a:pPr algn="just">
              <a:spcBef>
                <a:spcPct val="0"/>
              </a:spcBef>
            </a:pPr>
            <a:endParaRPr lang="ru-RU" smtClean="0"/>
          </a:p>
          <a:p>
            <a:pPr algn="just">
              <a:spcBef>
                <a:spcPct val="0"/>
              </a:spcBef>
            </a:pPr>
            <a:r>
              <a:rPr lang="ru-RU" smtClean="0"/>
              <a:t>3 варианта анатомического строения корнеплодов:</a:t>
            </a:r>
          </a:p>
        </p:txBody>
      </p:sp>
      <p:sp>
        <p:nvSpPr>
          <p:cNvPr id="7680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1A8F3D3-B678-403F-BC74-AE400C1A6C1C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Первый вариант как у моркови: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Морковь (ксилема находится внутри, флоэма снаружи, но преобладает запасающая паренхима)</a:t>
            </a:r>
          </a:p>
          <a:p>
            <a:pPr>
              <a:spcBef>
                <a:spcPct val="0"/>
              </a:spcBef>
            </a:pPr>
            <a:r>
              <a:rPr lang="ru-RU" smtClean="0"/>
              <a:t>Снаружи перидерма</a:t>
            </a:r>
          </a:p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7885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41ADF34-5DE6-4308-A4C5-4D7ECE24938B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Второй вариант строения – редька ,когда вторичная ксилема преобладает над вторичной флоэмой.</a:t>
            </a:r>
          </a:p>
        </p:txBody>
      </p:sp>
      <p:sp>
        <p:nvSpPr>
          <p:cNvPr id="8089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79ACA4-4A6C-4C0B-8837-6DF67796D5A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Третий вариант это свекла.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На рисунке соотношение в свекле побега и корня – </a:t>
            </a:r>
            <a:r>
              <a:rPr lang="en-US" smtClean="0"/>
              <a:t>A – </a:t>
            </a:r>
            <a:r>
              <a:rPr lang="ru-RU" smtClean="0"/>
              <a:t>почти все корень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en-US" smtClean="0"/>
              <a:t>B </a:t>
            </a:r>
            <a:r>
              <a:rPr lang="ru-RU" smtClean="0"/>
              <a:t> - примерно равное.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en-US" smtClean="0"/>
              <a:t>C –</a:t>
            </a:r>
            <a:r>
              <a:rPr lang="ru-RU" smtClean="0"/>
              <a:t> преобладает стебель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Основное отличие это кольцевая закладка</a:t>
            </a:r>
            <a:r>
              <a:rPr lang="ru-RU" b="1" smtClean="0">
                <a:solidFill>
                  <a:schemeClr val="tx2"/>
                </a:solidFill>
              </a:rPr>
              <a:t> камбия </a:t>
            </a:r>
            <a:r>
              <a:rPr lang="ru-RU" smtClean="0"/>
              <a:t>с большим количеством колец запасающей паренхимы.</a:t>
            </a:r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r>
              <a:rPr lang="ru-RU" smtClean="0"/>
              <a:t>Корнеплод может быть только один.</a:t>
            </a:r>
          </a:p>
        </p:txBody>
      </p:sp>
      <p:sp>
        <p:nvSpPr>
          <p:cNvPr id="8294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40909D3-8194-4A60-B4DD-24ED3DC12113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Следующий вариант метаморфоза – </a:t>
            </a:r>
            <a:r>
              <a:rPr lang="ru-RU" b="1" smtClean="0"/>
              <a:t>корневые клубни и шишки.</a:t>
            </a:r>
          </a:p>
          <a:p>
            <a:pPr>
              <a:spcBef>
                <a:spcPct val="0"/>
              </a:spcBef>
            </a:pPr>
            <a:endParaRPr lang="ru-RU" b="1" smtClean="0"/>
          </a:p>
          <a:p>
            <a:pPr>
              <a:spcBef>
                <a:spcPct val="0"/>
              </a:spcBef>
            </a:pPr>
            <a:r>
              <a:rPr lang="ru-RU" b="1" smtClean="0"/>
              <a:t>Либо из боковых либо из придаточных.</a:t>
            </a:r>
          </a:p>
          <a:p>
            <a:pPr>
              <a:spcBef>
                <a:spcPct val="0"/>
              </a:spcBef>
            </a:pPr>
            <a:endParaRPr lang="ru-RU" b="1" smtClean="0"/>
          </a:p>
          <a:p>
            <a:pPr>
              <a:spcBef>
                <a:spcPct val="0"/>
              </a:spcBef>
            </a:pPr>
            <a:r>
              <a:rPr lang="ru-RU" b="1" smtClean="0"/>
              <a:t>Их несколько.</a:t>
            </a:r>
          </a:p>
        </p:txBody>
      </p:sp>
      <p:sp>
        <p:nvSpPr>
          <p:cNvPr id="8499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7B366BD-E2CD-40E9-8AF7-7988115D52CA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8704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93A0397-F1D8-4250-8E76-434A3C26F294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b="1" smtClean="0"/>
              <a:t>Воздушные корни </a:t>
            </a:r>
            <a:r>
              <a:rPr lang="ru-RU" smtClean="0"/>
              <a:t>– отсутствует ризодерма.</a:t>
            </a:r>
          </a:p>
        </p:txBody>
      </p:sp>
      <p:sp>
        <p:nvSpPr>
          <p:cNvPr id="8909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2A72DF5-C032-4798-8D0B-F26A0521A3F1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>
                <a:latin typeface="Arial" charset="0"/>
              </a:rPr>
              <a:t>Мангровые заросли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C4C8F-BDE4-4A61-8EFE-8B3C22180989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7C98A-A2B2-4E6A-9353-EC7E22B3D3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C653C-B9EA-42CB-8701-456BA52B465A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B86B9-509D-43BB-AA60-BEB6BCD530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7E596-0116-4723-841C-1775F076F1EF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97DCF-4B60-4AEA-8970-1A382FB961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A0145-CF8C-4ECE-BC93-C66D879B9987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1C5E6-679A-49E6-BBA4-82D1C601ED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5F1A8-5DD1-441C-81BC-9EE6A02D3DD0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C32D9-1C6E-490B-BEBB-15829B8251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00CCC-BC6B-4119-899C-39692E37111E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A312E-6F1E-483C-9912-0BE149FBE6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A03DE-62EF-412D-B5B5-DC71202F6F6A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252F5-53D0-4E92-887D-C8EDA41EAC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DCCBF-0C32-40D4-BB83-F63033B93063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EA3E4-9EDD-4A42-A488-43A564EE21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1A4FC-333E-4BBA-A63B-05410D9408FB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2F8D1-F45A-4E31-BD2A-093406443A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68A57-BD95-4AFD-9863-E1E156538A4B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4F841-F336-48FF-A519-018203DAAF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55F3B-D66F-4116-B9ED-6F18F5CD3E13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5026B-299F-4A13-BA32-3056B3DA4C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926E17-B534-4E8E-9373-E1D66A5FF3D2}" type="datetimeFigureOut">
              <a:rPr lang="ru-RU"/>
              <a:pPr>
                <a:defRPr/>
              </a:pPr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D8367B-C528-4069-BBC3-9FE562BC8B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/>
              <a:t>Морфология и анатомия корня. Типы корневых систем. Метаморфозы корней.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6386" name="Picture 2" descr="C:\Users\Арсений\Desktop\677гшг8шгшгшгггшгшщщзщшшгщгголонгншщшгншгш7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671638"/>
            <a:ext cx="8229600" cy="4383087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Корень</a:t>
            </a:r>
            <a:br>
              <a:rPr lang="ru-RU" dirty="0" smtClean="0"/>
            </a:br>
            <a:r>
              <a:rPr lang="ru-RU" dirty="0" smtClean="0"/>
              <a:t>кроме </a:t>
            </a:r>
            <a:r>
              <a:rPr lang="ru-RU" dirty="0" err="1" smtClean="0"/>
              <a:t>папоротникообразых</a:t>
            </a:r>
            <a:endParaRPr lang="ru-RU" dirty="0"/>
          </a:p>
        </p:txBody>
      </p:sp>
      <p:sp>
        <p:nvSpPr>
          <p:cNvPr id="1843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Опорная (закрепление)</a:t>
            </a:r>
          </a:p>
          <a:p>
            <a:r>
              <a:rPr lang="ru-RU" smtClean="0"/>
              <a:t>Абсорбационная (всасывающая)</a:t>
            </a:r>
          </a:p>
          <a:p>
            <a:r>
              <a:rPr lang="ru-RU" smtClean="0"/>
              <a:t>Синтез веществ (аминокислоты, алкалоиды, гормоны)</a:t>
            </a:r>
          </a:p>
          <a:p>
            <a:r>
              <a:rPr lang="ru-RU" smtClean="0"/>
              <a:t>Запасающая</a:t>
            </a:r>
          </a:p>
          <a:p>
            <a:pPr>
              <a:buFont typeface="Arial" charset="0"/>
              <a:buNone/>
            </a:pPr>
            <a:endParaRPr lang="ru-RU" smtClean="0"/>
          </a:p>
          <a:p>
            <a:pPr>
              <a:buFont typeface="Arial" charset="0"/>
              <a:buNone/>
            </a:pPr>
            <a:r>
              <a:rPr lang="ru-RU" smtClean="0"/>
              <a:t>Корневой чехлик – защита апикальной меристемы</a:t>
            </a:r>
          </a:p>
          <a:p>
            <a:endParaRPr lang="ru-RU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0482" name="Picture 2" descr="C:\Users\Арсений\Desktop\677гшг8шгшгшзщзгггшгшщщзщшшгщгголонгншщшгншгш7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19188" y="1600200"/>
            <a:ext cx="6905625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Зона деления</a:t>
            </a:r>
          </a:p>
        </p:txBody>
      </p:sp>
      <p:pic>
        <p:nvPicPr>
          <p:cNvPr id="22530" name="Picture 2" descr="C:\Users\Арсений\Desktop\677гшг8шгшгшзщзгггшгшщщзщшшгщгголонгншщшгхъншгш7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79450" y="1600200"/>
            <a:ext cx="7785100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4578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725613"/>
            <a:ext cx="8229600" cy="427513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err="1" smtClean="0"/>
              <a:t>Калиптроген</a:t>
            </a:r>
            <a:r>
              <a:rPr lang="ru-RU" dirty="0" smtClean="0"/>
              <a:t> – колонка</a:t>
            </a:r>
            <a:br>
              <a:rPr lang="ru-RU" dirty="0" smtClean="0"/>
            </a:br>
            <a:r>
              <a:rPr lang="ru-RU" dirty="0" smtClean="0"/>
              <a:t>геотропизм  (знает, куда расти)</a:t>
            </a:r>
            <a:endParaRPr lang="ru-RU" dirty="0"/>
          </a:p>
        </p:txBody>
      </p:sp>
      <p:pic>
        <p:nvPicPr>
          <p:cNvPr id="26626" name="Picture 2" descr="C:\Users\Арсений\Desktop\00-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357313" y="1600200"/>
            <a:ext cx="6429375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C:\Users\Арсений\Desktop\0шщ0-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908175" y="1341438"/>
            <a:ext cx="5384800" cy="4525962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C:\Users\Арсений\Desktop\0шджджддщ0-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331913" y="1341438"/>
            <a:ext cx="6748462" cy="4525962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2770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84213" y="1600200"/>
            <a:ext cx="7775575" cy="45259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C:\Users\Арсений\Desktop\0шдждщ0-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051050" y="1341438"/>
            <a:ext cx="4945063" cy="4525962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Зона всасывания</a:t>
            </a:r>
          </a:p>
        </p:txBody>
      </p:sp>
      <p:sp>
        <p:nvSpPr>
          <p:cNvPr id="3686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Наличие корневых волосков </a:t>
            </a:r>
          </a:p>
          <a:p>
            <a:r>
              <a:rPr lang="ru-RU" smtClean="0"/>
              <a:t>Дерматоген дает ризодерму (тонкие, обводненные клетки)</a:t>
            </a:r>
          </a:p>
          <a:p>
            <a:r>
              <a:rPr lang="ru-RU" smtClean="0"/>
              <a:t>Волосовидные клетки (трихобласты)</a:t>
            </a:r>
          </a:p>
          <a:p>
            <a:r>
              <a:rPr lang="ru-RU" smtClean="0"/>
              <a:t>Атрихобласты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8914" name="Picture 2" descr="C:\Users\Арсений\Desktop\0шджджджддщ0-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22363" y="1600200"/>
            <a:ext cx="6899275" cy="452596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Зона всасывания </a:t>
            </a:r>
            <a:br>
              <a:rPr lang="ru-RU" dirty="0" smtClean="0"/>
            </a:br>
            <a:r>
              <a:rPr lang="ru-RU" dirty="0" smtClean="0"/>
              <a:t>( дифференциации)</a:t>
            </a:r>
            <a:endParaRPr lang="ru-RU" dirty="0"/>
          </a:p>
        </p:txBody>
      </p:sp>
      <p:sp>
        <p:nvSpPr>
          <p:cNvPr id="4096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Именно в зоне всасывания начинается дифференциация на постоянные ткани.</a:t>
            </a:r>
          </a:p>
          <a:p>
            <a:r>
              <a:rPr lang="ru-RU" smtClean="0"/>
              <a:t>В корне выделяют – </a:t>
            </a:r>
            <a:r>
              <a:rPr lang="ru-RU" b="1" smtClean="0"/>
              <a:t>Первичную кору </a:t>
            </a:r>
            <a:r>
              <a:rPr lang="ru-RU" smtClean="0"/>
              <a:t>(кортекс) и </a:t>
            </a:r>
            <a:r>
              <a:rPr lang="ru-RU" b="1" smtClean="0"/>
              <a:t>Центральный цилиндр </a:t>
            </a:r>
            <a:r>
              <a:rPr lang="ru-RU" smtClean="0"/>
              <a:t>(стела)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Первичная кора – </a:t>
            </a:r>
            <a:r>
              <a:rPr lang="ru-RU" dirty="0" err="1" smtClean="0"/>
              <a:t>кортекс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 зоне всасывания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err="1" smtClean="0"/>
              <a:t>Ризодерма</a:t>
            </a:r>
            <a:r>
              <a:rPr lang="ru-RU" dirty="0" smtClean="0"/>
              <a:t> (корневые волоски)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Мезодерма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Эндодерма (живые клетки)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Центральный цилиндр (из плеромы)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Стела – проводящие ткани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err="1" smtClean="0"/>
              <a:t>Протофлоэма</a:t>
            </a:r>
            <a:r>
              <a:rPr lang="ru-RU" dirty="0" smtClean="0"/>
              <a:t>, </a:t>
            </a:r>
            <a:r>
              <a:rPr lang="ru-RU" dirty="0" err="1" smtClean="0"/>
              <a:t>протоксилема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err="1" smtClean="0"/>
              <a:t>Метафлоэма</a:t>
            </a:r>
            <a:r>
              <a:rPr lang="ru-RU" dirty="0" smtClean="0"/>
              <a:t>, метаксилема.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Перицикл (меристема). Первичные меристемы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Радиальный проводящий пучок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45058" name="Picture 2" descr="C:\Users\Арсений\Desktop\0шджджзщхзджддщдолодоло0-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776413"/>
            <a:ext cx="8229600" cy="4173537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Заключительная зона корня</a:t>
            </a:r>
            <a:br>
              <a:rPr lang="ru-RU" dirty="0" smtClean="0"/>
            </a:br>
            <a:r>
              <a:rPr lang="ru-RU" dirty="0" smtClean="0"/>
              <a:t>Зона проведения</a:t>
            </a:r>
            <a:endParaRPr lang="ru-RU" dirty="0"/>
          </a:p>
        </p:txBody>
      </p:sp>
      <p:sp>
        <p:nvSpPr>
          <p:cNvPr id="4710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smtClean="0"/>
              <a:t>Функция</a:t>
            </a:r>
            <a:r>
              <a:rPr lang="ru-RU" smtClean="0"/>
              <a:t> – синтез биологических веществ, проведение веществ.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Первичное анатомическое строение корня однодольных</a:t>
            </a:r>
            <a:endParaRPr lang="ru-RU" dirty="0"/>
          </a:p>
        </p:txBody>
      </p:sp>
      <p:pic>
        <p:nvPicPr>
          <p:cNvPr id="49154" name="Picture 2" descr="C:\Users\Арсений\Desktop\0шджджзщхзджддщд099лодоло0-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849438"/>
            <a:ext cx="8229600" cy="4027487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2" descr="C:\Users\Арсений\Desktop\0шджджзщхзджддщ0-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051050" y="692150"/>
            <a:ext cx="5616575" cy="539115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Вторичные меристемы у двудольных</a:t>
            </a:r>
            <a:endParaRPr lang="ru-RU" dirty="0"/>
          </a:p>
        </p:txBody>
      </p:sp>
      <p:sp>
        <p:nvSpPr>
          <p:cNvPr id="5325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Пучковый камбий</a:t>
            </a:r>
          </a:p>
          <a:p>
            <a:r>
              <a:rPr lang="ru-RU" smtClean="0"/>
              <a:t>Межпучковый камбий</a:t>
            </a:r>
          </a:p>
          <a:p>
            <a:r>
              <a:rPr lang="ru-RU" smtClean="0"/>
              <a:t>Феллоген (пробка в центральном цилиндре) – дает перидерму</a:t>
            </a:r>
          </a:p>
          <a:p>
            <a:r>
              <a:rPr lang="ru-RU" smtClean="0"/>
              <a:t>Пучковый камбий дает вторичную ксилему</a:t>
            </a:r>
          </a:p>
          <a:p>
            <a:r>
              <a:rPr lang="ru-RU" smtClean="0"/>
              <a:t>По периферии дает вторичную флоэму</a:t>
            </a:r>
          </a:p>
          <a:p>
            <a:r>
              <a:rPr lang="ru-RU" smtClean="0"/>
              <a:t>Межпучковый камбий дает лубяные лучи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Анатомическое строение у двудольных</a:t>
            </a:r>
            <a:endParaRPr lang="ru-RU" dirty="0"/>
          </a:p>
        </p:txBody>
      </p:sp>
      <p:pic>
        <p:nvPicPr>
          <p:cNvPr id="55298" name="Picture 2" descr="C:\Users\Арсений\Desktop\0шджджзщхзрорджддщд099лодоло0-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882650" y="1600200"/>
            <a:ext cx="7378700" cy="4525963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 descr="C:\Users\Арсений\Desktop\0шджджзщхзджддщдждоло0-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19250" y="549275"/>
            <a:ext cx="5233988" cy="5648325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 descr="C:\Users\Арсений\Desktop\0шджджзщхзрорджддщд099лодолооло0-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252538" y="1981200"/>
            <a:ext cx="6638925" cy="3763963"/>
          </a:xfrm>
        </p:spPr>
      </p:pic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1979613" y="692150"/>
            <a:ext cx="525621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latin typeface="Calibri" pitchFamily="34" charset="0"/>
              </a:rPr>
              <a:t>Вторичное строение  (многолетний корень)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2" descr="C:\Users\Арсений\Desktop\0шджджзщхзрорджддщд099лолоодолооло0-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87450" y="908050"/>
            <a:ext cx="7113588" cy="4525963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2" descr="C:\Users\Арсений\Desktop\0шджджзщхзрорджддщд099лолоодшщшолооло0-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835150" y="404813"/>
            <a:ext cx="5380038" cy="5792787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Внешнее строение корня</a:t>
            </a:r>
          </a:p>
        </p:txBody>
      </p:sp>
      <p:pic>
        <p:nvPicPr>
          <p:cNvPr id="65538" name="Picture 2" descr="C:\Users\Арсений\Desktop\Безымяноло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09650" y="1600200"/>
            <a:ext cx="7124700" cy="4525963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Боковые корни из перицикла</a:t>
            </a:r>
          </a:p>
        </p:txBody>
      </p:sp>
      <p:pic>
        <p:nvPicPr>
          <p:cNvPr id="67586" name="Picture 2" descr="C:\Users\Арсений\Desktop\Безымянолонхъх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811338"/>
            <a:ext cx="8229600" cy="4103687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/>
              <a:t>Придаточные корни</a:t>
            </a:r>
            <a:br>
              <a:rPr lang="ru-RU" sz="2000" dirty="0" smtClean="0"/>
            </a:br>
            <a:r>
              <a:rPr lang="ru-RU" sz="2000" dirty="0" smtClean="0"/>
              <a:t>(корни из побега)</a:t>
            </a:r>
            <a:br>
              <a:rPr lang="ru-RU" sz="2000" dirty="0" smtClean="0"/>
            </a:br>
            <a:r>
              <a:rPr lang="ru-RU" sz="2000" dirty="0" smtClean="0"/>
              <a:t>Дает начало паренхима или раневая меристема</a:t>
            </a:r>
            <a:br>
              <a:rPr lang="ru-RU" sz="2000" dirty="0" smtClean="0"/>
            </a:br>
            <a:r>
              <a:rPr lang="ru-RU" sz="2000" dirty="0" smtClean="0"/>
              <a:t>на Придаточных -боковые</a:t>
            </a:r>
            <a:endParaRPr lang="ru-RU" sz="2000" dirty="0"/>
          </a:p>
        </p:txBody>
      </p:sp>
      <p:pic>
        <p:nvPicPr>
          <p:cNvPr id="69634" name="Picture 2" descr="C:\Users\Арсений\Desktop\Безымянолонхъхыгшг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65163" y="1600200"/>
            <a:ext cx="7813675" cy="4525963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Выделяют разные виды корневых систем</a:t>
            </a:r>
            <a:endParaRPr lang="ru-RU" dirty="0"/>
          </a:p>
        </p:txBody>
      </p:sp>
      <p:sp>
        <p:nvSpPr>
          <p:cNvPr id="7168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Стержневые корневые системы (всегда есть «главный» корень)</a:t>
            </a:r>
          </a:p>
          <a:p>
            <a:r>
              <a:rPr lang="ru-RU" smtClean="0"/>
              <a:t>Мочковатые корневые системы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73730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912938"/>
            <a:ext cx="8229600" cy="3900487"/>
          </a:xfr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Видоизменения корня</a:t>
            </a:r>
            <a:br>
              <a:rPr lang="ru-RU" dirty="0" smtClean="0"/>
            </a:br>
            <a:r>
              <a:rPr lang="ru-RU" dirty="0" smtClean="0"/>
              <a:t>Метаморфозы</a:t>
            </a:r>
            <a:endParaRPr lang="ru-RU" dirty="0"/>
          </a:p>
        </p:txBody>
      </p:sp>
      <p:sp>
        <p:nvSpPr>
          <p:cNvPr id="7577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Корнеплод. Запасающая паренхима очень развита (на самом деле- часть корня и стебель)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Корнеплод моркови</a:t>
            </a:r>
          </a:p>
        </p:txBody>
      </p:sp>
      <p:pic>
        <p:nvPicPr>
          <p:cNvPr id="77826" name="Picture 2" descr="C:\Users\Арсений\Desktop\Безымяношгшлонхъхыгшг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657350"/>
            <a:ext cx="8229600" cy="4411663"/>
          </a:xfrm>
        </p:spPr>
      </p:pic>
      <p:cxnSp>
        <p:nvCxnSpPr>
          <p:cNvPr id="5" name="Прямая соединительная линия 4"/>
          <p:cNvCxnSpPr/>
          <p:nvPr/>
        </p:nvCxnSpPr>
        <p:spPr>
          <a:xfrm flipH="1">
            <a:off x="1619250" y="4508500"/>
            <a:ext cx="3313113" cy="288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828" name="TextBox 5"/>
          <p:cNvSpPr txBox="1">
            <a:spLocks noChangeArrowheads="1"/>
          </p:cNvSpPr>
          <p:nvPr/>
        </p:nvSpPr>
        <p:spPr bwMode="auto">
          <a:xfrm>
            <a:off x="539750" y="4652963"/>
            <a:ext cx="1101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>
                <a:solidFill>
                  <a:schemeClr val="tx2"/>
                </a:solidFill>
                <a:latin typeface="Calibri" pitchFamily="34" charset="0"/>
              </a:rPr>
              <a:t>ксилема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2124075" y="3933825"/>
            <a:ext cx="2376488" cy="2873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830" name="TextBox 8"/>
          <p:cNvSpPr txBox="1">
            <a:spLocks noChangeArrowheads="1"/>
          </p:cNvSpPr>
          <p:nvPr/>
        </p:nvSpPr>
        <p:spPr bwMode="auto">
          <a:xfrm>
            <a:off x="971550" y="4005263"/>
            <a:ext cx="1016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>
                <a:solidFill>
                  <a:schemeClr val="tx2"/>
                </a:solidFill>
                <a:latin typeface="Calibri" pitchFamily="34" charset="0"/>
              </a:rPr>
              <a:t>флоэма</a:t>
            </a:r>
          </a:p>
        </p:txBody>
      </p:sp>
      <p:sp>
        <p:nvSpPr>
          <p:cNvPr id="77831" name="TextBox 9"/>
          <p:cNvSpPr txBox="1">
            <a:spLocks noChangeArrowheads="1"/>
          </p:cNvSpPr>
          <p:nvPr/>
        </p:nvSpPr>
        <p:spPr bwMode="auto">
          <a:xfrm>
            <a:off x="2339975" y="2060575"/>
            <a:ext cx="14176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>
                <a:solidFill>
                  <a:schemeClr val="tx2"/>
                </a:solidFill>
                <a:latin typeface="Calibri" pitchFamily="34" charset="0"/>
              </a:rPr>
              <a:t>перидерма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2916238" y="2492375"/>
            <a:ext cx="360362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7987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Редька (преобладает вторичная ксилема)</a:t>
            </a:r>
          </a:p>
        </p:txBody>
      </p:sp>
      <p:pic>
        <p:nvPicPr>
          <p:cNvPr id="79875" name="Picture 2" descr="C:\Users\Арсений\Desktop\ене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2420938"/>
            <a:ext cx="6877050" cy="403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5867400" y="4508500"/>
            <a:ext cx="1584325" cy="288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877" name="TextBox 7"/>
          <p:cNvSpPr txBox="1">
            <a:spLocks noChangeArrowheads="1"/>
          </p:cNvSpPr>
          <p:nvPr/>
        </p:nvSpPr>
        <p:spPr bwMode="auto">
          <a:xfrm>
            <a:off x="6948488" y="4221163"/>
            <a:ext cx="1101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>
                <a:solidFill>
                  <a:schemeClr val="tx2"/>
                </a:solidFill>
                <a:latin typeface="Calibri" pitchFamily="34" charset="0"/>
              </a:rPr>
              <a:t>ксилема</a:t>
            </a:r>
          </a:p>
        </p:txBody>
      </p:sp>
      <p:sp>
        <p:nvSpPr>
          <p:cNvPr id="79878" name="TextBox 8"/>
          <p:cNvSpPr txBox="1">
            <a:spLocks noChangeArrowheads="1"/>
          </p:cNvSpPr>
          <p:nvPr/>
        </p:nvSpPr>
        <p:spPr bwMode="auto">
          <a:xfrm>
            <a:off x="1187450" y="2708275"/>
            <a:ext cx="1016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>
                <a:solidFill>
                  <a:schemeClr val="tx2"/>
                </a:solidFill>
                <a:latin typeface="Calibri" pitchFamily="34" charset="0"/>
              </a:rPr>
              <a:t>флоэма</a:t>
            </a: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76375" y="3213100"/>
            <a:ext cx="215900" cy="5762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Содержимое 2"/>
          <p:cNvSpPr>
            <a:spLocks noGrp="1"/>
          </p:cNvSpPr>
          <p:nvPr>
            <p:ph idx="1"/>
          </p:nvPr>
        </p:nvSpPr>
        <p:spPr>
          <a:xfrm>
            <a:off x="468313" y="620713"/>
            <a:ext cx="8229600" cy="4525962"/>
          </a:xfrm>
        </p:spPr>
        <p:txBody>
          <a:bodyPr/>
          <a:lstStyle/>
          <a:p>
            <a:r>
              <a:rPr lang="ru-RU" smtClean="0"/>
              <a:t>Свекла (несколько слоев камбия)</a:t>
            </a:r>
          </a:p>
          <a:p>
            <a:r>
              <a:rPr lang="ru-RU" smtClean="0"/>
              <a:t>Много запас. паренхимы </a:t>
            </a:r>
          </a:p>
        </p:txBody>
      </p:sp>
      <p:pic>
        <p:nvPicPr>
          <p:cNvPr id="81922" name="Picture 2" descr="C:\Users\Арсений\Desktop\енлде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060575"/>
            <a:ext cx="7993063" cy="426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Прямая соединительная линия 4"/>
          <p:cNvCxnSpPr/>
          <p:nvPr/>
        </p:nvCxnSpPr>
        <p:spPr>
          <a:xfrm flipV="1">
            <a:off x="6804025" y="2276475"/>
            <a:ext cx="576263" cy="7207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H="1">
            <a:off x="7308850" y="2349500"/>
            <a:ext cx="142875" cy="9350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25" name="TextBox 9"/>
          <p:cNvSpPr txBox="1">
            <a:spLocks noChangeArrowheads="1"/>
          </p:cNvSpPr>
          <p:nvPr/>
        </p:nvSpPr>
        <p:spPr bwMode="auto">
          <a:xfrm>
            <a:off x="6659563" y="2060575"/>
            <a:ext cx="10080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>
                <a:solidFill>
                  <a:schemeClr val="tx2"/>
                </a:solidFill>
                <a:latin typeface="Calibri" pitchFamily="34" charset="0"/>
              </a:rPr>
              <a:t>камбий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Корневые клубни (шишки)</a:t>
            </a:r>
          </a:p>
        </p:txBody>
      </p:sp>
      <p:sp>
        <p:nvSpPr>
          <p:cNvPr id="8397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Либо из боковых или из придаточных</a:t>
            </a:r>
          </a:p>
        </p:txBody>
      </p:sp>
      <p:pic>
        <p:nvPicPr>
          <p:cNvPr id="83971" name="Picture 2" descr="C:\Users\Арсений\Desktop\енлшщше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2636838"/>
            <a:ext cx="7032625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Клубни георгина</a:t>
            </a:r>
          </a:p>
        </p:txBody>
      </p:sp>
      <p:pic>
        <p:nvPicPr>
          <p:cNvPr id="86018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728788"/>
            <a:ext cx="8229600" cy="4268787"/>
          </a:xfr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smtClean="0"/>
              <a:t>Воздушные корни (нет ризодермы)</a:t>
            </a:r>
            <a:r>
              <a:rPr lang="ru-RU" sz="4000" smtClean="0">
                <a:latin typeface="Arial" charset="0"/>
              </a:rPr>
              <a:t/>
            </a:r>
            <a:br>
              <a:rPr lang="ru-RU" sz="4000" smtClean="0">
                <a:latin typeface="Arial" charset="0"/>
              </a:rPr>
            </a:br>
            <a:r>
              <a:rPr lang="ru-RU" sz="4000" smtClean="0">
                <a:latin typeface="Arial" charset="0"/>
              </a:rPr>
              <a:t>Функция- поглощение осадков</a:t>
            </a:r>
          </a:p>
        </p:txBody>
      </p:sp>
      <p:pic>
        <p:nvPicPr>
          <p:cNvPr id="88066" name="Picture 2" descr="C:\Users\Арсений\Desktop\Безымяннрор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82663" y="1600200"/>
            <a:ext cx="7178675" cy="4525963"/>
          </a:xfr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smtClean="0">
                <a:latin typeface="Arial" charset="0"/>
              </a:rPr>
              <a:t>Ходульные корни</a:t>
            </a:r>
            <a:br>
              <a:rPr lang="ru-RU" sz="4000" smtClean="0">
                <a:latin typeface="Arial" charset="0"/>
              </a:rPr>
            </a:br>
            <a:r>
              <a:rPr lang="ru-RU" sz="4000" smtClean="0">
                <a:latin typeface="Arial" charset="0"/>
              </a:rPr>
              <a:t>Функция- механическая устойчивость.</a:t>
            </a:r>
          </a:p>
        </p:txBody>
      </p:sp>
      <p:sp>
        <p:nvSpPr>
          <p:cNvPr id="9011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90116" name="Picture 4" descr="Безымянны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1700213"/>
            <a:ext cx="7583487" cy="4968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1380</Words>
  <Application>Microsoft Office PowerPoint</Application>
  <PresentationFormat>Экран (4:3)</PresentationFormat>
  <Paragraphs>286</Paragraphs>
  <Slides>38</Slides>
  <Notes>38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Тема Office</vt:lpstr>
      <vt:lpstr>Морфология и анатомия корня. Типы корневых систем. Метаморфозы корней. </vt:lpstr>
      <vt:lpstr>Слайд 2</vt:lpstr>
      <vt:lpstr>Корень кроме папоротникообразых</vt:lpstr>
      <vt:lpstr>Слайд 4</vt:lpstr>
      <vt:lpstr>Зона деления</vt:lpstr>
      <vt:lpstr>Слайд 6</vt:lpstr>
      <vt:lpstr>Калиптроген – колонка геотропизм  (знает, куда расти)</vt:lpstr>
      <vt:lpstr>Слайд 8</vt:lpstr>
      <vt:lpstr>Слайд 9</vt:lpstr>
      <vt:lpstr>Слайд 10</vt:lpstr>
      <vt:lpstr>Слайд 11</vt:lpstr>
      <vt:lpstr>Зона всасывания</vt:lpstr>
      <vt:lpstr>Слайд 13</vt:lpstr>
      <vt:lpstr>Зона всасывания  ( дифференциации)</vt:lpstr>
      <vt:lpstr>Первичная кора – кортекс в зоне всасывания</vt:lpstr>
      <vt:lpstr>Слайд 16</vt:lpstr>
      <vt:lpstr>Заключительная зона корня Зона проведения</vt:lpstr>
      <vt:lpstr>Первичное анатомическое строение корня однодольных</vt:lpstr>
      <vt:lpstr>Слайд 19</vt:lpstr>
      <vt:lpstr>Вторичные меристемы у двудольных</vt:lpstr>
      <vt:lpstr>Анатомическое строение у двудольных</vt:lpstr>
      <vt:lpstr>Слайд 22</vt:lpstr>
      <vt:lpstr>Слайд 23</vt:lpstr>
      <vt:lpstr>Слайд 24</vt:lpstr>
      <vt:lpstr>Слайд 25</vt:lpstr>
      <vt:lpstr>Внешнее строение корня</vt:lpstr>
      <vt:lpstr>Боковые корни из перицикла</vt:lpstr>
      <vt:lpstr>Придаточные корни (корни из побега) Дает начало паренхима или раневая меристема на Придаточных -боковые</vt:lpstr>
      <vt:lpstr>Выделяют разные виды корневых систем</vt:lpstr>
      <vt:lpstr>Слайд 30</vt:lpstr>
      <vt:lpstr>Видоизменения корня Метаморфозы</vt:lpstr>
      <vt:lpstr>Корнеплод моркови</vt:lpstr>
      <vt:lpstr>Слайд 33</vt:lpstr>
      <vt:lpstr>Слайд 34</vt:lpstr>
      <vt:lpstr>Корневые клубни (шишки)</vt:lpstr>
      <vt:lpstr>Клубни георгина</vt:lpstr>
      <vt:lpstr>Воздушные корни (нет ризодермы) Функция- поглощение осадков</vt:lpstr>
      <vt:lpstr>Ходульные корни Функция- механическая устойчивость.</vt:lpstr>
    </vt:vector>
  </TitlesOfParts>
  <Company>RL-TEAM.NET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Вегетативные органы</dc:title>
  <dc:creator>Arsenij</dc:creator>
  <cp:lastModifiedBy> </cp:lastModifiedBy>
  <cp:revision>7</cp:revision>
  <dcterms:created xsi:type="dcterms:W3CDTF">2020-01-29T13:33:04Z</dcterms:created>
  <dcterms:modified xsi:type="dcterms:W3CDTF">2020-04-16T12:33:12Z</dcterms:modified>
</cp:coreProperties>
</file>