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64" r:id="rId4"/>
    <p:sldId id="257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4614" autoAdjust="0"/>
  </p:normalViewPr>
  <p:slideViewPr>
    <p:cSldViewPr>
      <p:cViewPr varScale="1">
        <p:scale>
          <a:sx n="39" d="100"/>
          <a:sy n="39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A5396C-0D4F-4D24-B527-BC2E5BD2D38B}" type="datetimeFigureOut">
              <a:rPr lang="ru-RU" smtClean="0"/>
              <a:t>27.03.2020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1A02-829E-4C53-A745-F792D604AB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Семя формируется из </a:t>
            </a:r>
            <a:r>
              <a:rPr lang="ru-RU" b="1" dirty="0" smtClean="0"/>
              <a:t>семяпочки </a:t>
            </a:r>
            <a:r>
              <a:rPr lang="ru-RU" dirty="0" smtClean="0"/>
              <a:t>в результате процесса </a:t>
            </a:r>
            <a:r>
              <a:rPr lang="ru-RU" b="1" dirty="0" smtClean="0"/>
              <a:t>двойного оплодотворения</a:t>
            </a:r>
            <a:r>
              <a:rPr lang="ru-RU" dirty="0" smtClean="0"/>
              <a:t>. Оно состоит из </a:t>
            </a:r>
            <a:r>
              <a:rPr lang="ru-RU" b="1" dirty="0" smtClean="0"/>
              <a:t>зародыша, запасных питательных веществ (эндосперм, перисперм) </a:t>
            </a:r>
            <a:r>
              <a:rPr lang="ru-RU" dirty="0" smtClean="0"/>
              <a:t>и </a:t>
            </a:r>
            <a:r>
              <a:rPr lang="ru-RU" b="1" dirty="0" smtClean="0"/>
              <a:t>семенной оболочки</a:t>
            </a:r>
            <a:r>
              <a:rPr lang="ru-RU" dirty="0" smtClean="0"/>
              <a:t>. Семенная оболочка образуется из покровов семяпочки, зародыш – из зиготы, эндосперм – из центральной клетки зародышевого мешка после слияния ее ядра с одним из спермиев, а перисперм – из клеток нуцеллуса. Зародыш семени состоит </a:t>
            </a:r>
            <a:r>
              <a:rPr lang="ru-RU" b="1" dirty="0" smtClean="0"/>
              <a:t>из семядолей </a:t>
            </a:r>
            <a:r>
              <a:rPr lang="ru-RU" dirty="0" smtClean="0"/>
              <a:t>(одной или двух</a:t>
            </a:r>
            <a:r>
              <a:rPr lang="ru-RU" b="1" dirty="0" smtClean="0"/>
              <a:t>), зародышевого корня</a:t>
            </a:r>
            <a:r>
              <a:rPr lang="ru-RU" dirty="0" smtClean="0"/>
              <a:t>, </a:t>
            </a:r>
            <a:r>
              <a:rPr lang="ru-RU" b="1" dirty="0" smtClean="0"/>
              <a:t>гипокотиля,</a:t>
            </a:r>
            <a:r>
              <a:rPr lang="ru-RU" dirty="0" smtClean="0"/>
              <a:t> </a:t>
            </a:r>
            <a:r>
              <a:rPr lang="ru-RU" b="1" dirty="0" smtClean="0"/>
              <a:t>зародышевой </a:t>
            </a:r>
            <a:r>
              <a:rPr lang="ru-RU" b="1" dirty="0" err="1" smtClean="0"/>
              <a:t>почечки</a:t>
            </a:r>
            <a:r>
              <a:rPr lang="ru-RU" dirty="0" smtClean="0"/>
              <a:t>, включающей листовые зачатки и  точку роста. У различных растений зародыш и его части могут быть развиты по-разному. Представители семейства орхидных имеют в семени недоразвитый зародыш. Может варьировать соотношение размеров зародыша и эндосперма. У одних растений зародыш очень мал, а эндосперм занимает почти весь объем семени (лилейные). У других зародыш сильно разрастается ко времени созревания семени, оттесняя эндосперм к семенной оболочке (розоцветные) и даже поглощая его полностью (бобовые). Зародыш может занимать в семени центральное положение, погружаясь в эндосперм (клещевина), или боковое, примыкая к эндосперму одним боком (злаковые). Вещества запаса могут откладываться в семядолях, эндосперме и перисперме. В зависимости от места отложения запасных веществ выделяют несколько типов семян:  с  эндоспермом (хурма, клещевина, пшеница), без эндосперма (фасоль, клен), с периспермом (куколь), с  периспермом и  эндоспермом (кубышка). Как правило, семена однодольных растений имеют хорошо развитый эндосперм (злаковые), но есть семена без эндосперма (</a:t>
            </a:r>
            <a:r>
              <a:rPr lang="ru-RU" dirty="0" err="1" smtClean="0"/>
              <a:t>рдестовые</a:t>
            </a:r>
            <a:r>
              <a:rPr lang="ru-RU" dirty="0" smtClean="0"/>
              <a:t>, </a:t>
            </a:r>
            <a:r>
              <a:rPr lang="ru-RU" dirty="0" err="1" smtClean="0"/>
              <a:t>частуховые</a:t>
            </a:r>
            <a:r>
              <a:rPr lang="ru-RU" dirty="0" smtClean="0"/>
              <a:t>), питательные вещества у которых откладываются в самом зародыше. У двудольных растений эндосперм в семенах, как правило, отсутствует (бобовые), но как исключение может присутствовать (гречишные, маревые, перечные).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1A02-829E-4C53-A745-F792D604AB31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Однодольные</a:t>
            </a:r>
            <a:r>
              <a:rPr lang="ru-RU" baseline="0" dirty="0" smtClean="0"/>
              <a:t> растения, например, пшеница имеют особое строение.</a:t>
            </a:r>
          </a:p>
          <a:p>
            <a:r>
              <a:rPr lang="ru-RU" baseline="0" dirty="0" smtClean="0"/>
              <a:t>Зародыш занимает в семени боковое положение, в нем развита </a:t>
            </a:r>
            <a:r>
              <a:rPr lang="ru-RU" baseline="0" dirty="0" err="1" smtClean="0"/>
              <a:t>почечка</a:t>
            </a:r>
            <a:r>
              <a:rPr lang="ru-RU" baseline="0" dirty="0" smtClean="0"/>
              <a:t> с зачатками листьев, самый наружный зачаток имеет отверстие на конце представляет собой влагалище первого листа и называется </a:t>
            </a:r>
            <a:r>
              <a:rPr lang="ru-RU" baseline="0" dirty="0" err="1" smtClean="0"/>
              <a:t>колеоптиль</a:t>
            </a:r>
            <a:r>
              <a:rPr lang="ru-RU" baseline="0" dirty="0" smtClean="0"/>
              <a:t>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Одна семядоля превращена в щиток, при прорастании передающего зародышу из эндосперма питательные вещества. С противоположного конца щитка находится небольшой вырост – </a:t>
            </a:r>
            <a:r>
              <a:rPr lang="ru-RU" baseline="0" dirty="0" err="1" smtClean="0"/>
              <a:t>эпибласт</a:t>
            </a:r>
            <a:r>
              <a:rPr lang="ru-RU" baseline="0" dirty="0" smtClean="0"/>
              <a:t>, его считают не до конца развившейся второй </a:t>
            </a:r>
            <a:r>
              <a:rPr lang="ru-RU" baseline="0" dirty="0" err="1" smtClean="0"/>
              <a:t>семядолью</a:t>
            </a:r>
            <a:r>
              <a:rPr lang="ru-RU" baseline="0" dirty="0" smtClean="0"/>
              <a:t>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1A02-829E-4C53-A745-F792D604AB31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Зародыш с семядолями, зародышевым стеблем, </a:t>
            </a:r>
            <a:r>
              <a:rPr lang="ru-RU" dirty="0" err="1" smtClean="0"/>
              <a:t>зародешевым</a:t>
            </a:r>
            <a:r>
              <a:rPr lang="ru-RU" dirty="0" smtClean="0"/>
              <a:t> корнем и зародышевой почки.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Из зародышевой почки</a:t>
            </a:r>
            <a:r>
              <a:rPr lang="ru-RU" baseline="0" dirty="0" smtClean="0"/>
              <a:t> формируется основной побег растения.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1A02-829E-4C53-A745-F792D604AB31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 различных покрытосеменных</a:t>
            </a:r>
            <a:r>
              <a:rPr lang="ru-RU" baseline="0" dirty="0" smtClean="0"/>
              <a:t> происходит различное прорастание зародышевой почки и основного побега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1A02-829E-4C53-A745-F792D604AB31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Так, у двудольных развитие побега</a:t>
            </a:r>
            <a:r>
              <a:rPr lang="ru-RU" baseline="0" dirty="0" smtClean="0"/>
              <a:t> происходит благодаря действию </a:t>
            </a:r>
            <a:r>
              <a:rPr lang="ru-RU" baseline="0" dirty="0" err="1" smtClean="0"/>
              <a:t>интеркалярных</a:t>
            </a:r>
            <a:r>
              <a:rPr lang="ru-RU" baseline="0" dirty="0" smtClean="0"/>
              <a:t> меристем из почки.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Происходит растягивание –и видимый рост побега.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Есть два типа развития у двудольных – </a:t>
            </a:r>
            <a:r>
              <a:rPr lang="ru-RU" b="1" baseline="0" dirty="0" err="1" smtClean="0"/>
              <a:t>эпигеальное</a:t>
            </a:r>
            <a:r>
              <a:rPr lang="ru-RU" baseline="0" dirty="0" smtClean="0"/>
              <a:t> и </a:t>
            </a:r>
            <a:r>
              <a:rPr lang="ru-RU" b="1" baseline="0" dirty="0" err="1" smtClean="0"/>
              <a:t>гипогеальное</a:t>
            </a:r>
            <a:r>
              <a:rPr lang="ru-RU" baseline="0" dirty="0" smtClean="0"/>
              <a:t>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При </a:t>
            </a:r>
            <a:r>
              <a:rPr lang="ru-RU" b="1" baseline="0" dirty="0" err="1" smtClean="0"/>
              <a:t>эпигеальном</a:t>
            </a:r>
            <a:r>
              <a:rPr lang="ru-RU" b="1" baseline="0" dirty="0" smtClean="0"/>
              <a:t> </a:t>
            </a:r>
            <a:r>
              <a:rPr lang="ru-RU" baseline="0" dirty="0" smtClean="0"/>
              <a:t>вслед за главным корнем (ГК на рисунке) начинает развиваться часть побега, которая располагается на границе семядолей и главного корня (выделено черным на рисунке).</a:t>
            </a:r>
          </a:p>
          <a:p>
            <a:endParaRPr lang="ru-RU" baseline="0" dirty="0" smtClean="0"/>
          </a:p>
          <a:p>
            <a:r>
              <a:rPr lang="ru-RU" baseline="0" dirty="0" smtClean="0"/>
              <a:t>Этот участок получил название</a:t>
            </a:r>
            <a:r>
              <a:rPr lang="ru-RU" b="1" baseline="0" dirty="0" smtClean="0"/>
              <a:t> гипокотиль</a:t>
            </a:r>
            <a:r>
              <a:rPr lang="ru-RU" baseline="0" dirty="0" smtClean="0"/>
              <a:t>, участок между узлом и корнем. (цифра 2 на рисунке)</a:t>
            </a:r>
          </a:p>
          <a:p>
            <a:endParaRPr lang="ru-RU" baseline="0" dirty="0" smtClean="0"/>
          </a:p>
          <a:p>
            <a:r>
              <a:rPr lang="ru-RU" b="1" baseline="0" dirty="0" smtClean="0"/>
              <a:t>Гипокотиль </a:t>
            </a:r>
            <a:r>
              <a:rPr lang="ru-RU" baseline="0" dirty="0" smtClean="0"/>
              <a:t>развивается первым при </a:t>
            </a:r>
            <a:r>
              <a:rPr lang="ru-RU" baseline="0" dirty="0" err="1" smtClean="0"/>
              <a:t>эпигеальном</a:t>
            </a:r>
            <a:r>
              <a:rPr lang="ru-RU" baseline="0" dirty="0" smtClean="0"/>
              <a:t> развитии побега.</a:t>
            </a:r>
          </a:p>
          <a:p>
            <a:endParaRPr lang="ru-RU" baseline="0" dirty="0" smtClean="0"/>
          </a:p>
          <a:p>
            <a:r>
              <a:rPr lang="ru-RU" baseline="0" dirty="0" smtClean="0"/>
              <a:t>Растет крючком, а затем распрямляется, выдергивая за собой  побег с семядольными листьями. (цифра 3 на рисунке)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="1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baseline="0" dirty="0" smtClean="0"/>
              <a:t>При </a:t>
            </a:r>
            <a:r>
              <a:rPr lang="ru-RU" b="1" baseline="0" dirty="0" err="1" smtClean="0"/>
              <a:t>эпигеальном</a:t>
            </a:r>
            <a:r>
              <a:rPr lang="ru-RU" b="1" baseline="0" dirty="0" smtClean="0"/>
              <a:t> развитии семядоли всегда остаются </a:t>
            </a:r>
            <a:r>
              <a:rPr lang="ru-RU" b="1" u="sng" baseline="0" dirty="0" smtClean="0"/>
              <a:t>над </a:t>
            </a:r>
            <a:r>
              <a:rPr lang="ru-RU" b="1" baseline="0" dirty="0" smtClean="0"/>
              <a:t>землей.</a:t>
            </a:r>
          </a:p>
          <a:p>
            <a:endParaRPr lang="ru-RU" baseline="0" dirty="0" smtClean="0"/>
          </a:p>
          <a:p>
            <a:endParaRPr lang="ru-RU" baseline="0" dirty="0" smtClean="0"/>
          </a:p>
          <a:p>
            <a:r>
              <a:rPr lang="ru-RU" baseline="0" dirty="0" smtClean="0"/>
              <a:t>При </a:t>
            </a:r>
            <a:r>
              <a:rPr lang="ru-RU" b="1" baseline="0" dirty="0" err="1" smtClean="0"/>
              <a:t>гипогеальном</a:t>
            </a:r>
            <a:r>
              <a:rPr lang="ru-RU" b="1" baseline="0" dirty="0" smtClean="0"/>
              <a:t> </a:t>
            </a:r>
            <a:r>
              <a:rPr lang="ru-RU" baseline="0" dirty="0" smtClean="0"/>
              <a:t>развитии</a:t>
            </a:r>
            <a:r>
              <a:rPr lang="ru-RU" b="1" baseline="0" dirty="0" smtClean="0"/>
              <a:t> </a:t>
            </a:r>
            <a:r>
              <a:rPr lang="ru-RU" b="1" baseline="0" dirty="0" err="1" smtClean="0"/>
              <a:t>гипокотель</a:t>
            </a:r>
            <a:r>
              <a:rPr lang="ru-RU" b="1" baseline="0" dirty="0" smtClean="0"/>
              <a:t> </a:t>
            </a:r>
            <a:r>
              <a:rPr lang="ru-RU" baseline="0" dirty="0" smtClean="0"/>
              <a:t>выражен не так явно и его функция- это выталкивание главного корня вглубь, на поверхность гипокотиль не выходит, а развитие получает первое междоузлие от семядоли.</a:t>
            </a:r>
          </a:p>
          <a:p>
            <a:endParaRPr lang="ru-RU" baseline="0" dirty="0" smtClean="0"/>
          </a:p>
          <a:p>
            <a:r>
              <a:rPr lang="ru-RU" baseline="0" dirty="0" smtClean="0"/>
              <a:t>Это </a:t>
            </a:r>
            <a:r>
              <a:rPr lang="ru-RU" baseline="0" dirty="0" err="1" smtClean="0"/>
              <a:t>междоузиле</a:t>
            </a:r>
            <a:r>
              <a:rPr lang="ru-RU" baseline="0" dirty="0" smtClean="0"/>
              <a:t> получило название </a:t>
            </a:r>
            <a:r>
              <a:rPr lang="ru-RU" b="1" baseline="0" dirty="0" smtClean="0"/>
              <a:t>эпикотиль </a:t>
            </a:r>
            <a:r>
              <a:rPr lang="ru-RU" b="0" baseline="0" dirty="0" smtClean="0"/>
              <a:t>(на рисунке цифра 4 – </a:t>
            </a:r>
            <a:r>
              <a:rPr lang="ru-RU" b="0" baseline="0" dirty="0" err="1" smtClean="0"/>
              <a:t>Эпк</a:t>
            </a:r>
            <a:r>
              <a:rPr lang="ru-RU" b="0" baseline="0" dirty="0" smtClean="0"/>
              <a:t>)</a:t>
            </a:r>
          </a:p>
          <a:p>
            <a:endParaRPr lang="ru-RU" b="0" baseline="0" dirty="0" smtClean="0"/>
          </a:p>
          <a:p>
            <a:r>
              <a:rPr lang="ru-RU" b="0" baseline="0" dirty="0" smtClean="0"/>
              <a:t>И уже эпикотиль выталкивает на поверхность верхушечную почку. (цифра 5)</a:t>
            </a:r>
          </a:p>
          <a:p>
            <a:endParaRPr lang="ru-RU" b="0" baseline="0" dirty="0" smtClean="0"/>
          </a:p>
          <a:p>
            <a:r>
              <a:rPr lang="ru-RU" b="0" baseline="0" dirty="0" smtClean="0"/>
              <a:t>На рисунке под цифрой 5 показан эпикотиль и </a:t>
            </a:r>
            <a:r>
              <a:rPr lang="ru-RU" b="0" baseline="0" dirty="0" err="1" smtClean="0"/>
              <a:t>гипокотель</a:t>
            </a:r>
            <a:r>
              <a:rPr lang="ru-RU" b="0" baseline="0" dirty="0" smtClean="0"/>
              <a:t> (черным), который находится только под землей и от него могут отрастать придаточные корни (хотя он </a:t>
            </a:r>
            <a:r>
              <a:rPr lang="ru-RU" b="0" baseline="0" dirty="0" err="1" smtClean="0"/>
              <a:t>явялется</a:t>
            </a:r>
            <a:r>
              <a:rPr lang="ru-RU" b="0" baseline="0" dirty="0" smtClean="0"/>
              <a:t> побегом).</a:t>
            </a:r>
          </a:p>
          <a:p>
            <a:endParaRPr lang="ru-RU" b="0" baseline="0" dirty="0" smtClean="0"/>
          </a:p>
          <a:p>
            <a:r>
              <a:rPr lang="ru-RU" b="1" baseline="0" dirty="0" smtClean="0"/>
              <a:t>При </a:t>
            </a:r>
            <a:r>
              <a:rPr lang="ru-RU" b="1" baseline="0" dirty="0" err="1" smtClean="0"/>
              <a:t>гипогеальном</a:t>
            </a:r>
            <a:r>
              <a:rPr lang="ru-RU" b="1" baseline="0" dirty="0" smtClean="0"/>
              <a:t> развитии семядоли всегда остаются</a:t>
            </a:r>
            <a:r>
              <a:rPr lang="ru-RU" b="1" u="sng" baseline="0" dirty="0" smtClean="0"/>
              <a:t> под</a:t>
            </a:r>
            <a:r>
              <a:rPr lang="ru-RU" b="1" baseline="0" dirty="0" smtClean="0"/>
              <a:t> землей</a:t>
            </a:r>
          </a:p>
          <a:p>
            <a:endParaRPr lang="ru-RU" b="0" baseline="0" dirty="0" smtClean="0"/>
          </a:p>
          <a:p>
            <a:endParaRPr lang="ru-RU" b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1A02-829E-4C53-A745-F792D604AB31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Тип развития данного</a:t>
            </a:r>
            <a:r>
              <a:rPr lang="ru-RU" baseline="0" dirty="0" smtClean="0"/>
              <a:t> проростка – </a:t>
            </a:r>
            <a:r>
              <a:rPr lang="ru-RU" baseline="0" dirty="0" err="1" smtClean="0"/>
              <a:t>эпигеальный</a:t>
            </a:r>
            <a:r>
              <a:rPr lang="ru-RU" baseline="0" dirty="0" smtClean="0"/>
              <a:t>, обратите внимание на длинный гипокотиль и семядоли над ним (при нем семядоли всегда над почвой). Эпикотиль маленький и появляется потом.</a:t>
            </a:r>
          </a:p>
          <a:p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1A02-829E-4C53-A745-F792D604AB31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 однодольных тоже встречаются </a:t>
            </a:r>
            <a:r>
              <a:rPr lang="ru-RU" dirty="0" err="1" smtClean="0"/>
              <a:t>эпигеальное</a:t>
            </a:r>
            <a:r>
              <a:rPr lang="ru-RU" dirty="0" smtClean="0"/>
              <a:t> и </a:t>
            </a:r>
            <a:r>
              <a:rPr lang="ru-RU" dirty="0" err="1" smtClean="0"/>
              <a:t>гипогеальное</a:t>
            </a:r>
            <a:r>
              <a:rPr lang="ru-RU" baseline="0" dirty="0" smtClean="0"/>
              <a:t> развитие побегов.</a:t>
            </a:r>
          </a:p>
          <a:p>
            <a:endParaRPr lang="ru-RU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 smtClean="0"/>
              <a:t>Но у них почти не развивается</a:t>
            </a:r>
            <a:r>
              <a:rPr lang="ru-RU" b="1" baseline="0" dirty="0" smtClean="0"/>
              <a:t> гипокотиль. </a:t>
            </a:r>
            <a:r>
              <a:rPr lang="ru-RU" b="0" baseline="0" dirty="0" smtClean="0"/>
              <a:t>Он есть, но не развивается.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="0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0" baseline="0" dirty="0" smtClean="0"/>
              <a:t>При этом развитии единственная семядоля (поэтому однодольные) выходит на поверхность и она сама выполняет функции гипокотиля – то есть выталкивает побег над почвой.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="0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0" baseline="0" dirty="0" smtClean="0"/>
              <a:t>На рисунке показан проросток лука, у которого эта </a:t>
            </a:r>
            <a:r>
              <a:rPr lang="ru-RU" b="0" baseline="0" dirty="0" err="1" smtClean="0"/>
              <a:t>самядоля</a:t>
            </a:r>
            <a:r>
              <a:rPr lang="ru-RU" b="0" baseline="0" dirty="0" smtClean="0"/>
              <a:t> видна в форме крючка (В), которая затем пробивает почву.</a:t>
            </a:r>
          </a:p>
          <a:p>
            <a:endParaRPr lang="ru-RU" b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1A02-829E-4C53-A745-F792D604AB31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0" baseline="0" dirty="0" smtClean="0"/>
              <a:t>При </a:t>
            </a:r>
            <a:r>
              <a:rPr lang="ru-RU" b="0" baseline="0" dirty="0" err="1" smtClean="0"/>
              <a:t>гипогеальном</a:t>
            </a:r>
            <a:r>
              <a:rPr lang="ru-RU" b="0" baseline="0" dirty="0" smtClean="0"/>
              <a:t> развитии у однодольных  семядоля остается в почве и пробивание почвы осуществляет первый лист ( цифра 2) </a:t>
            </a:r>
            <a:endParaRPr lang="ru-RU" baseline="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1A02-829E-4C53-A745-F792D604AB31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99308-CBAC-412D-94F4-CF5FE3953089}" type="datetimeFigureOut">
              <a:rPr lang="ru-RU" smtClean="0"/>
              <a:t>27.03.2020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2921E-141A-4D91-9B57-D4281897E7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99308-CBAC-412D-94F4-CF5FE3953089}" type="datetimeFigureOut">
              <a:rPr lang="ru-RU" smtClean="0"/>
              <a:t>27.03.2020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2921E-141A-4D91-9B57-D4281897E7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99308-CBAC-412D-94F4-CF5FE3953089}" type="datetimeFigureOut">
              <a:rPr lang="ru-RU" smtClean="0"/>
              <a:t>27.03.2020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2921E-141A-4D91-9B57-D4281897E7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99308-CBAC-412D-94F4-CF5FE3953089}" type="datetimeFigureOut">
              <a:rPr lang="ru-RU" smtClean="0"/>
              <a:t>27.03.2020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2921E-141A-4D91-9B57-D4281897E7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99308-CBAC-412D-94F4-CF5FE3953089}" type="datetimeFigureOut">
              <a:rPr lang="ru-RU" smtClean="0"/>
              <a:t>27.03.2020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2921E-141A-4D91-9B57-D4281897E7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99308-CBAC-412D-94F4-CF5FE3953089}" type="datetimeFigureOut">
              <a:rPr lang="ru-RU" smtClean="0"/>
              <a:t>27.03.2020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2921E-141A-4D91-9B57-D4281897E7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99308-CBAC-412D-94F4-CF5FE3953089}" type="datetimeFigureOut">
              <a:rPr lang="ru-RU" smtClean="0"/>
              <a:t>27.03.2020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2921E-141A-4D91-9B57-D4281897E7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99308-CBAC-412D-94F4-CF5FE3953089}" type="datetimeFigureOut">
              <a:rPr lang="ru-RU" smtClean="0"/>
              <a:t>27.03.2020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2921E-141A-4D91-9B57-D4281897E7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99308-CBAC-412D-94F4-CF5FE3953089}" type="datetimeFigureOut">
              <a:rPr lang="ru-RU" smtClean="0"/>
              <a:t>27.03.2020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2921E-141A-4D91-9B57-D4281897E7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99308-CBAC-412D-94F4-CF5FE3953089}" type="datetimeFigureOut">
              <a:rPr lang="ru-RU" smtClean="0"/>
              <a:t>27.03.2020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2921E-141A-4D91-9B57-D4281897E7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99308-CBAC-412D-94F4-CF5FE3953089}" type="datetimeFigureOut">
              <a:rPr lang="ru-RU" smtClean="0"/>
              <a:t>27.03.2020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2921E-141A-4D91-9B57-D4281897E7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999308-CBAC-412D-94F4-CF5FE3953089}" type="datetimeFigureOut">
              <a:rPr lang="ru-RU" smtClean="0"/>
              <a:t>27.03.2020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2921E-141A-4D91-9B57-D4281897E7F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636912"/>
            <a:ext cx="7772400" cy="1470025"/>
          </a:xfrm>
        </p:spPr>
        <p:txBody>
          <a:bodyPr/>
          <a:lstStyle/>
          <a:p>
            <a:r>
              <a:rPr lang="ru-RU" b="1" dirty="0"/>
              <a:t>Строение семян и проростков</a:t>
            </a:r>
            <a:br>
              <a:rPr lang="ru-RU" b="1" dirty="0"/>
            </a:b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Строение семени фасоли</a:t>
            </a:r>
            <a:endParaRPr lang="ru-RU" dirty="0"/>
          </a:p>
        </p:txBody>
      </p:sp>
      <p:pic>
        <p:nvPicPr>
          <p:cNvPr id="7170" name="Picture 2" descr="C:\Users\Арсений\Desktop\Безымянный343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132856"/>
            <a:ext cx="6621650" cy="41001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Строение семени пшеницы</a:t>
            </a:r>
            <a:endParaRPr lang="ru-RU" dirty="0"/>
          </a:p>
        </p:txBody>
      </p:sp>
      <p:pic>
        <p:nvPicPr>
          <p:cNvPr id="8194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988840"/>
            <a:ext cx="2376264" cy="36004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03848" y="1916832"/>
            <a:ext cx="5759462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в</a:t>
            </a:r>
            <a:r>
              <a:rPr lang="ru-RU" sz="2400" dirty="0" smtClean="0"/>
              <a:t> – волоски</a:t>
            </a:r>
            <a:endParaRPr lang="ru-RU" sz="2400" dirty="0"/>
          </a:p>
          <a:p>
            <a:r>
              <a:rPr lang="ru-RU" sz="2400" dirty="0" err="1" smtClean="0"/>
              <a:t>о.с.кж</a:t>
            </a:r>
            <a:r>
              <a:rPr lang="ru-RU" sz="2400" dirty="0" smtClean="0"/>
              <a:t> – околоплодник и </a:t>
            </a:r>
            <a:r>
              <a:rPr lang="ru-RU" sz="2400" dirty="0" err="1" smtClean="0"/>
              <a:t>семянная</a:t>
            </a:r>
            <a:r>
              <a:rPr lang="ru-RU" sz="2400" dirty="0" smtClean="0"/>
              <a:t> кожура</a:t>
            </a:r>
          </a:p>
          <a:p>
            <a:r>
              <a:rPr lang="ru-RU" sz="2400" dirty="0" err="1" smtClean="0"/>
              <a:t>ал.с</a:t>
            </a:r>
            <a:r>
              <a:rPr lang="ru-RU" sz="2400" dirty="0" smtClean="0"/>
              <a:t> – алейроновый слой</a:t>
            </a:r>
          </a:p>
          <a:p>
            <a:r>
              <a:rPr lang="ru-RU" sz="2400" dirty="0" err="1" smtClean="0"/>
              <a:t>щ-щиток</a:t>
            </a:r>
            <a:endParaRPr lang="ru-RU" sz="2400" dirty="0" smtClean="0"/>
          </a:p>
          <a:p>
            <a:r>
              <a:rPr lang="ru-RU" sz="2400" dirty="0" err="1" smtClean="0"/>
              <a:t>зд-зародыщ</a:t>
            </a:r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Семя фасоли</a:t>
            </a:r>
            <a:endParaRPr lang="ru-RU" dirty="0"/>
          </a:p>
        </p:txBody>
      </p:sp>
      <p:pic>
        <p:nvPicPr>
          <p:cNvPr id="1026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795320"/>
            <a:ext cx="8229600" cy="41357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455" y="1600200"/>
            <a:ext cx="8055089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Прорастание семян двудольных</a:t>
            </a:r>
            <a:endParaRPr lang="ru-RU" b="1" dirty="0"/>
          </a:p>
        </p:txBody>
      </p:sp>
      <p:pic>
        <p:nvPicPr>
          <p:cNvPr id="3074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506" y="1600200"/>
            <a:ext cx="530298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Строение растения со сформированным главным побегом (проросток)</a:t>
            </a:r>
            <a:endParaRPr lang="ru-RU" b="1" dirty="0"/>
          </a:p>
        </p:txBody>
      </p:sp>
      <p:pic>
        <p:nvPicPr>
          <p:cNvPr id="4098" name="Picture 2" descr="C:\Users\Арсений\Desktop\Безымянный232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844824"/>
            <a:ext cx="5309145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Однодольные растения</a:t>
            </a:r>
            <a:endParaRPr lang="ru-RU" b="1" dirty="0"/>
          </a:p>
        </p:txBody>
      </p:sp>
      <p:pic>
        <p:nvPicPr>
          <p:cNvPr id="5123" name="Picture 3" descr="C:\Users\Арсений\Desktop\Безымянный232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5731" y="1600200"/>
            <a:ext cx="5852538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Арсений\Desktop\Безымянный232 3232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48" y="1600200"/>
            <a:ext cx="6768703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777</Words>
  <Application>Microsoft Office PowerPoint</Application>
  <PresentationFormat>Экран (4:3)</PresentationFormat>
  <Paragraphs>62</Paragraphs>
  <Slides>9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Строение семян и проростков </vt:lpstr>
      <vt:lpstr>Строение семени фасоли</vt:lpstr>
      <vt:lpstr>Строение семени пшеницы</vt:lpstr>
      <vt:lpstr>Семя фасоли</vt:lpstr>
      <vt:lpstr>Слайд 5</vt:lpstr>
      <vt:lpstr>Прорастание семян двудольных</vt:lpstr>
      <vt:lpstr>Строение растения со сформированным главным побегом (проросток)</vt:lpstr>
      <vt:lpstr>Однодольные растения</vt:lpstr>
      <vt:lpstr>Слайд 9</vt:lpstr>
    </vt:vector>
  </TitlesOfParts>
  <Company>RL-TEAM.NET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Строение семян и проростков </dc:title>
  <dc:creator>Arsenij</dc:creator>
  <cp:lastModifiedBy> </cp:lastModifiedBy>
  <cp:revision>1</cp:revision>
  <dcterms:created xsi:type="dcterms:W3CDTF">2020-03-27T17:10:33Z</dcterms:created>
  <dcterms:modified xsi:type="dcterms:W3CDTF">2020-03-27T18:34:46Z</dcterms:modified>
</cp:coreProperties>
</file>