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28206-C2E3-4C1E-8AB9-59420354F2FF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40273-7D93-4CDA-96AB-C49A898062C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72C0C16-1C5C-42CF-B128-99D9D7D42638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7677A-8D37-437B-A7FE-0064FB0C7FEE}" type="datetimeFigureOut">
              <a:rPr lang="ru-RU" smtClean="0"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85B64-05D9-437D-8119-44046702BAC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Образовательные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Меристемы (Митотическая активность) Рост и регенерация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Меристемы или образовательные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Рост (быстрое деление)</a:t>
            </a:r>
          </a:p>
          <a:p>
            <a:pPr eaLnBrk="1" hangingPunct="1"/>
            <a:r>
              <a:rPr lang="ru-RU" smtClean="0"/>
              <a:t>Любые ткани</a:t>
            </a:r>
          </a:p>
          <a:p>
            <a:pPr eaLnBrk="1" hangingPunct="1"/>
            <a:r>
              <a:rPr lang="ru-RU" smtClean="0"/>
              <a:t>Они не дифференциированы</a:t>
            </a:r>
          </a:p>
          <a:p>
            <a:pPr eaLnBrk="1" hangingPunct="1"/>
            <a:r>
              <a:rPr lang="ru-RU" smtClean="0"/>
              <a:t>Возникает при делении зиготы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Арсений\Desktop\Безымянныголлдошшщнгнггшгш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765175"/>
            <a:ext cx="7696200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Арсений\Desktop\image00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8175" y="404813"/>
            <a:ext cx="5340350" cy="3481387"/>
          </a:xfrm>
          <a:noFill/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2555875" y="3789363"/>
            <a:ext cx="4176713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t"/>
            <a:r>
              <a:rPr lang="ru-RU">
                <a:latin typeface="Calibri" pitchFamily="34" charset="0"/>
              </a:rPr>
              <a:t>Верхушечная меристема побега элодеи. А — продольный срез; Б — конус нарастания (внешний вид и продольный срез); В — клетки первичной меристемы;</a:t>
            </a:r>
          </a:p>
          <a:p>
            <a:pPr fontAlgn="t"/>
            <a:r>
              <a:rPr lang="ru-RU">
                <a:latin typeface="Calibri" pitchFamily="34" charset="0"/>
              </a:rPr>
              <a:t>Г — паренхимная клетка сформировавшегося листа:</a:t>
            </a:r>
          </a:p>
          <a:p>
            <a:pPr fontAlgn="t"/>
            <a:r>
              <a:rPr lang="ru-RU">
                <a:latin typeface="Calibri" pitchFamily="34" charset="0"/>
              </a:rPr>
              <a:t>1 - конус нарастания, 2 — зачаток листа, 3 — бугорок пазушной почки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Арсений\Desktop\Безымянныголлдошшщшшщзхзнгнглдлгджжгшгэжжэждшгшлдээ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8175" y="692150"/>
            <a:ext cx="5400675" cy="52466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Первичные меристемы</a:t>
            </a:r>
            <a:br>
              <a:rPr lang="ru-RU" dirty="0" smtClean="0"/>
            </a:br>
            <a:r>
              <a:rPr lang="ru-RU" dirty="0" smtClean="0"/>
              <a:t>(от меристемы зародыша)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 smtClean="0"/>
              <a:t>Побеговый</a:t>
            </a:r>
            <a:r>
              <a:rPr lang="ru-RU" dirty="0" smtClean="0"/>
              <a:t> (апикальные меристемы на верхушке)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Корневой (апикальные меристемы на верхушке)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Вставочные или </a:t>
            </a:r>
            <a:r>
              <a:rPr lang="ru-RU" dirty="0" err="1" smtClean="0"/>
              <a:t>интеркалярные</a:t>
            </a:r>
            <a:r>
              <a:rPr lang="ru-RU" dirty="0" smtClean="0"/>
              <a:t>  (остатки)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Дают начало первичным тканям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Производные от первичных (вторичные)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Латеральные или боковые меристемы (рост органа в толщину)</a:t>
            </a:r>
          </a:p>
          <a:p>
            <a:pPr eaLnBrk="1" hangingPunct="1"/>
            <a:r>
              <a:rPr lang="ru-RU" smtClean="0"/>
              <a:t>Травматические  (раневые) меристемы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Верхушечные (апикальные)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Тонкая оболочка</a:t>
            </a:r>
          </a:p>
          <a:p>
            <a:pPr eaLnBrk="1" hangingPunct="1"/>
            <a:r>
              <a:rPr lang="ru-RU" smtClean="0"/>
              <a:t>Нет межклетников</a:t>
            </a:r>
          </a:p>
          <a:p>
            <a:pPr eaLnBrk="1" hangingPunct="1"/>
            <a:r>
              <a:rPr lang="ru-RU" smtClean="0"/>
              <a:t>Клетка маленькая по размеру, крупные ядра</a:t>
            </a:r>
          </a:p>
          <a:p>
            <a:pPr eaLnBrk="1" hangingPunct="1"/>
            <a:r>
              <a:rPr lang="ru-RU" smtClean="0"/>
              <a:t>Нет вакуоли, густая цитоплазма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539750" y="4762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mtClean="0"/>
              <a:t>Теория гистогенов</a:t>
            </a:r>
            <a:br>
              <a:rPr lang="ru-RU" smtClean="0"/>
            </a:br>
            <a:endParaRPr lang="ru-RU" smtClean="0"/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395288" y="1700213"/>
            <a:ext cx="8229600" cy="4525962"/>
          </a:xfrm>
        </p:spPr>
        <p:txBody>
          <a:bodyPr/>
          <a:lstStyle/>
          <a:p>
            <a:r>
              <a:rPr lang="ru-RU" smtClean="0"/>
              <a:t>Инициали</a:t>
            </a:r>
          </a:p>
          <a:p>
            <a:r>
              <a:rPr lang="ru-RU" smtClean="0"/>
              <a:t>Производные. которые превращаются в строгий тип ткани</a:t>
            </a:r>
          </a:p>
          <a:p>
            <a:endParaRPr lang="ru-RU" smtClean="0"/>
          </a:p>
          <a:p>
            <a:r>
              <a:rPr lang="ru-RU" smtClean="0"/>
              <a:t>4 гистогена в корне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Арсений\Desktop\Безымянныголлдошшщшшщнгнггшгш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341438"/>
            <a:ext cx="8229600" cy="4648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Арсений\Desktop\Безымянныголлдошшщшшщнгнггдждшгш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1341438"/>
            <a:ext cx="8229600" cy="43799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 корне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Калиптроген (меристемы,рождающие корневой чехлик)</a:t>
            </a:r>
          </a:p>
          <a:p>
            <a:pPr eaLnBrk="1" hangingPunct="1"/>
            <a:r>
              <a:rPr lang="ru-RU" smtClean="0"/>
              <a:t>Дерматоген ( в сторону основы)</a:t>
            </a:r>
          </a:p>
          <a:p>
            <a:pPr eaLnBrk="1" hangingPunct="1"/>
            <a:r>
              <a:rPr lang="ru-RU" smtClean="0"/>
              <a:t>Периблема (дифференциируется кортекс –первичная кора)</a:t>
            </a:r>
          </a:p>
          <a:p>
            <a:pPr eaLnBrk="1" hangingPunct="1"/>
            <a:r>
              <a:rPr lang="ru-RU" smtClean="0"/>
              <a:t>Плерома (центральное поражение – центральный цилиндр)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C:\Users\Арсений\Desktop\Безымянныголлдошшщшшщнгнггджжэжжэждшгш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695450"/>
            <a:ext cx="8229600" cy="4335463"/>
          </a:xfrm>
          <a:noFill/>
        </p:spPr>
      </p:pic>
      <p:sp>
        <p:nvSpPr>
          <p:cNvPr id="32771" name="TextBox 2"/>
          <p:cNvSpPr txBox="1">
            <a:spLocks noChangeArrowheads="1"/>
          </p:cNvSpPr>
          <p:nvPr/>
        </p:nvSpPr>
        <p:spPr bwMode="auto">
          <a:xfrm>
            <a:off x="2124075" y="0"/>
            <a:ext cx="3240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32772" name="TextBox 3"/>
          <p:cNvSpPr txBox="1">
            <a:spLocks noChangeArrowheads="1"/>
          </p:cNvSpPr>
          <p:nvPr/>
        </p:nvSpPr>
        <p:spPr bwMode="auto">
          <a:xfrm flipH="1">
            <a:off x="1071563" y="3429000"/>
            <a:ext cx="3000375" cy="40005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дерматокалиптроген</a:t>
            </a:r>
          </a:p>
        </p:txBody>
      </p:sp>
      <p:sp>
        <p:nvSpPr>
          <p:cNvPr id="32773" name="TextBox 4"/>
          <p:cNvSpPr txBox="1">
            <a:spLocks noChangeArrowheads="1"/>
          </p:cNvSpPr>
          <p:nvPr/>
        </p:nvSpPr>
        <p:spPr bwMode="auto">
          <a:xfrm flipH="1">
            <a:off x="1714500" y="2143125"/>
            <a:ext cx="1584325" cy="40005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плерома</a:t>
            </a:r>
          </a:p>
        </p:txBody>
      </p:sp>
      <p:sp>
        <p:nvSpPr>
          <p:cNvPr id="32774" name="TextBox 6"/>
          <p:cNvSpPr txBox="1">
            <a:spLocks noChangeArrowheads="1"/>
          </p:cNvSpPr>
          <p:nvPr/>
        </p:nvSpPr>
        <p:spPr bwMode="auto">
          <a:xfrm flipH="1">
            <a:off x="214313" y="2786063"/>
            <a:ext cx="1643062" cy="40005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периблема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Арсений\Desktop\R_3_1_clip_image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87675" y="333375"/>
            <a:ext cx="3455988" cy="4214813"/>
          </a:xfrm>
          <a:noFill/>
        </p:spPr>
      </p:pic>
      <p:sp>
        <p:nvSpPr>
          <p:cNvPr id="33795" name="TextBox 4"/>
          <p:cNvSpPr txBox="1">
            <a:spLocks noChangeArrowheads="1"/>
          </p:cNvSpPr>
          <p:nvPr/>
        </p:nvSpPr>
        <p:spPr bwMode="auto">
          <a:xfrm>
            <a:off x="1619250" y="4797425"/>
            <a:ext cx="66976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Апикальная меристема в кончике корня:</a:t>
            </a:r>
          </a:p>
          <a:p>
            <a:pPr algn="ctr"/>
            <a:r>
              <a:rPr lang="ru-RU" b="1"/>
              <a:t>1 - калиптроген, 2 - дерматоген, 3 - периблема, 4 - плерома, 5 - ряд клеток, из которых образуется стела, 6 - сброшенные чехликом клетки, 7 - колумелла.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Побег</a:t>
            </a: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Конус нарастания(гладкая часть, до появления листовых бугорков)</a:t>
            </a:r>
          </a:p>
          <a:p>
            <a:pPr eaLnBrk="1" hangingPunct="1"/>
            <a:r>
              <a:rPr lang="ru-RU" smtClean="0"/>
              <a:t>Туника (рост апекса в поверхность)</a:t>
            </a:r>
          </a:p>
          <a:p>
            <a:pPr eaLnBrk="1" hangingPunct="1"/>
            <a:r>
              <a:rPr lang="ru-RU" smtClean="0"/>
              <a:t>Корпус (рост апекса в объем)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Арсений\Desktop\Безымянныголлдошшщшшщнгнггджжэжжэждшгшлдл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125538"/>
            <a:ext cx="8229600" cy="4343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Арсений\Desktop\Безымянныголлдошшщшшщнгнггджжэжжэждшгшлдээ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412875"/>
            <a:ext cx="8229600" cy="43402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Интеркалярные меристемы</a:t>
            </a: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Почти нет митотической активности</a:t>
            </a:r>
          </a:p>
          <a:p>
            <a:pPr eaLnBrk="1" hangingPunct="1"/>
            <a:r>
              <a:rPr lang="ru-RU" smtClean="0"/>
              <a:t>Функция – переход к дифференциации</a:t>
            </a:r>
          </a:p>
          <a:p>
            <a:pPr eaLnBrk="1" hangingPunct="1"/>
            <a:r>
              <a:rPr lang="ru-RU" smtClean="0"/>
              <a:t>Быстрый рост (растяжение) в результате «растяжения» вакуолей.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100" dirty="0" smtClean="0"/>
              <a:t>Боковые (латеральные) меристемы</a:t>
            </a:r>
            <a:br>
              <a:rPr lang="ru-RU" sz="3100" dirty="0" smtClean="0"/>
            </a:br>
            <a:r>
              <a:rPr lang="ru-RU" sz="3100" dirty="0" smtClean="0"/>
              <a:t>вторичные</a:t>
            </a:r>
            <a:br>
              <a:rPr lang="ru-RU" sz="31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ru-RU" smtClean="0"/>
              <a:t>Феллоген (возникновение вторичной покровной ткани) – феллодерма и феллема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Закладывается из разных тканей.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В корне из перицикла.</a:t>
            </a:r>
          </a:p>
          <a:p>
            <a:pPr eaLnBrk="1" hangingPunct="1"/>
            <a:r>
              <a:rPr lang="ru-RU" smtClean="0"/>
              <a:t>Камбий (комплексная ткань – 2 типа клеток)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Первичные – прокамбий в стебле, в корне из плеромы;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Рост в толщину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Закладка клеток луба и древесины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Арсений\Desktop\Безымянныголлдошшщшшщнгнглдлгджжэжжэждшгшлдээологшшг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981075"/>
            <a:ext cx="6348413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335</Words>
  <Application>Microsoft Office PowerPoint</Application>
  <PresentationFormat>Экран (4:3)</PresentationFormat>
  <Paragraphs>59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Образовательные</vt:lpstr>
      <vt:lpstr>Меристемы или образовательные</vt:lpstr>
      <vt:lpstr>Слайд 3</vt:lpstr>
      <vt:lpstr>Слайд 4</vt:lpstr>
      <vt:lpstr>Слайд 5</vt:lpstr>
      <vt:lpstr>Первичные меристемы (от меристемы зародыша)</vt:lpstr>
      <vt:lpstr>Производные от первичных (вторичные)</vt:lpstr>
      <vt:lpstr>Верхушечные (апикальные)</vt:lpstr>
      <vt:lpstr>Теория гистогенов </vt:lpstr>
      <vt:lpstr>Слайд 10</vt:lpstr>
      <vt:lpstr>Слайд 11</vt:lpstr>
      <vt:lpstr>В корне</vt:lpstr>
      <vt:lpstr>Слайд 13</vt:lpstr>
      <vt:lpstr>Слайд 14</vt:lpstr>
      <vt:lpstr>Побег</vt:lpstr>
      <vt:lpstr>Слайд 16</vt:lpstr>
      <vt:lpstr>Слайд 17</vt:lpstr>
      <vt:lpstr>Интеркалярные меристемы</vt:lpstr>
      <vt:lpstr>Боковые (латеральные) меристемы вторичные  </vt:lpstr>
      <vt:lpstr>Слайд 20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</dc:title>
  <dc:creator>Arsenij</dc:creator>
  <cp:lastModifiedBy> </cp:lastModifiedBy>
  <cp:revision>1</cp:revision>
  <dcterms:created xsi:type="dcterms:W3CDTF">2020-03-17T16:47:52Z</dcterms:created>
  <dcterms:modified xsi:type="dcterms:W3CDTF">2020-03-17T16:50:34Z</dcterms:modified>
</cp:coreProperties>
</file>