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1" r:id="rId13"/>
    <p:sldId id="272" r:id="rId14"/>
    <p:sldId id="273" r:id="rId15"/>
    <p:sldId id="275" r:id="rId16"/>
    <p:sldId id="276" r:id="rId17"/>
    <p:sldId id="278" r:id="rId18"/>
    <p:sldId id="279" r:id="rId19"/>
    <p:sldId id="280" r:id="rId20"/>
    <p:sldId id="282" r:id="rId21"/>
    <p:sldId id="283" r:id="rId22"/>
    <p:sldId id="284" r:id="rId23"/>
    <p:sldId id="285" r:id="rId24"/>
    <p:sldId id="286" r:id="rId25"/>
    <p:sldId id="289" r:id="rId26"/>
    <p:sldId id="287" r:id="rId27"/>
    <p:sldId id="291" r:id="rId28"/>
    <p:sldId id="290" r:id="rId29"/>
    <p:sldId id="292" r:id="rId30"/>
    <p:sldId id="293" r:id="rId31"/>
    <p:sldId id="294" r:id="rId32"/>
    <p:sldId id="295" r:id="rId33"/>
    <p:sldId id="296" r:id="rId34"/>
    <p:sldId id="297" r:id="rId3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6092" autoAdjust="0"/>
  </p:normalViewPr>
  <p:slideViewPr>
    <p:cSldViewPr>
      <p:cViewPr varScale="1">
        <p:scale>
          <a:sx n="60" d="100"/>
          <a:sy n="60" d="100"/>
        </p:scale>
        <p:origin x="-30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44E35EE-889C-4936-915B-3E9A20F43BEA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AE3EA94-6755-4028-8A92-777B128253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E1D14C8-0537-45C4-A257-D1483E64DE6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Устьица у злаков имеют особую структуру, они вытянутые, а в эпидерме есть перегородки</a:t>
            </a:r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4563D05-3A08-4CCC-A1FD-6C74A58F035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Схема работы устьица</a:t>
            </a:r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C227C5-8CFA-4196-8C18-958CD704416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Клетки эпидермы гидатоды обеспечивают процесс гуттации, выделяя капли жидкости на поверхность</a:t>
            </a:r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F94C75-DC2B-4AC5-BC03-C7F0DE4EF77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Трихомы могут быть кроющими и железистыми.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Кроме того выделяют эмергенцы (эпидермальная ткань, под которой расположена механическая ткань)</a:t>
            </a:r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7326D77-3FA4-4B8F-B870-6A6BDFB7C0B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Эмергенцы крапивы</a:t>
            </a:r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E77C3F4-364D-4729-B785-D1334CA4167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Эмергенцы конопли</a:t>
            </a:r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50BD9E3-DB18-4BCA-BFBE-07013DD7186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Эмергенцы розы (в народе шипы)</a:t>
            </a:r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099C37-F347-42E5-A3C2-1DE34A7C348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Процесс начала заложение чечевички под устьицем, когда еще нет прорыва</a:t>
            </a:r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E43B51-659E-4A56-8BCB-CCD90293061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«Старая» чечевичка, когда произошел разрыв эпидермы и пробки</a:t>
            </a:r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A20D80-4079-4757-A1B6-946EF559389C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Сравнение вторичной и третичной покровной ткани у одного растения (молодой и старый побег)</a:t>
            </a:r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380184F-99FA-47C3-AFC0-27845436BCC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Характеристика клеток ритидома</a:t>
            </a:r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E2F785-D9CA-4519-83CE-4D0F101C1079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Ритидом дуба черешчатого (хорошо заметны слои перидермы и отмерших волокон флоэмы)</a:t>
            </a:r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D3649B-A671-4AB0-8201-62211E0D261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76BE787-BC81-4D05-BD98-95DF703EAB0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Виды колленхимы</a:t>
            </a:r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F6F278-2CB5-4F68-82D7-054D1780199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879A9-D451-4993-87BB-42CA02342EEF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42CF3-D0E8-4180-8FAA-6B38480D92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5B458-2E68-4EC8-90FB-D1A8087FC4F8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57EDC-1158-4286-B783-E6D90BCA00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A01BC-E692-4F5F-B214-10A26017A0CD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27DE7-67F6-45E8-B301-EE7A998CCB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FC613-BA67-4EE0-9B2C-D861D623F03E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BC979-D78C-439B-898F-F17E58EA33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1DBC5-D866-4660-BA3E-7962B23BDB2A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CAD67-7849-458C-A8ED-F4D4F9DB01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F93F4-4E8D-4326-AC73-A0F13C47A492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B520D-05D6-482F-B4EB-452BB80473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8440B-FCF2-4047-A3F9-F73D9F05BA19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F9007-B7C8-4432-BFE5-5E5E6DC04C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D5B38-5863-4463-B7EE-2D8AA7FAE44D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747F3-7D50-47AB-A151-5E813B0D61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AB306-AFE4-451E-8EE7-9B7449DAD783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29A53-221F-40C5-AF20-270EDC4828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02950-F48D-4B90-BE37-328BD502B11B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EBDDD-F2E3-4B87-9E90-5E5E8FD25E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E39F9-ED0E-418D-B743-89A7C343209F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6FC14-A456-49D8-8705-EE185C481A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5288FF-39A7-4A4E-9144-02CFDDD4E848}" type="datetimeFigureOut">
              <a:rPr lang="ru-RU"/>
              <a:pPr>
                <a:defRPr/>
              </a:pPr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857521-0F67-4EF9-AFD8-9E7BB59F6E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Покровные ткани</a:t>
            </a:r>
          </a:p>
        </p:txBody>
      </p:sp>
      <p:sp>
        <p:nvSpPr>
          <p:cNvPr id="20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Эпидерма- первичная покровная ткань побега и органов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рсений\Desktop\Безымянныголошшщш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16013" y="0"/>
            <a:ext cx="7019925" cy="4525963"/>
          </a:xfrm>
          <a:noFill/>
        </p:spPr>
      </p:pic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1908175" y="4437063"/>
            <a:ext cx="64246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Один слой клеток на поверхности, плотные клетки с устьицами</a:t>
            </a:r>
          </a:p>
          <a:p>
            <a:pPr algn="ctr"/>
            <a:r>
              <a:rPr lang="ru-RU">
                <a:latin typeface="Calibri" pitchFamily="34" charset="0"/>
              </a:rPr>
              <a:t>Комплексная ткань (несколько типов клеток)</a:t>
            </a:r>
          </a:p>
        </p:txBody>
      </p:sp>
      <p:sp>
        <p:nvSpPr>
          <p:cNvPr id="3076" name="TextBox 5"/>
          <p:cNvSpPr txBox="1">
            <a:spLocks noChangeArrowheads="1"/>
          </p:cNvSpPr>
          <p:nvPr/>
        </p:nvSpPr>
        <p:spPr bwMode="auto">
          <a:xfrm>
            <a:off x="3492500" y="5013325"/>
            <a:ext cx="3049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Основные клетки эпидермы</a:t>
            </a:r>
          </a:p>
        </p:txBody>
      </p:sp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3419475" y="5373688"/>
            <a:ext cx="3005138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Клетки устьичного аппарата</a:t>
            </a:r>
          </a:p>
          <a:p>
            <a:pPr algn="ctr"/>
            <a:r>
              <a:rPr lang="ru-RU" b="1">
                <a:latin typeface="Calibri" pitchFamily="34" charset="0"/>
              </a:rPr>
              <a:t>Трихомы (волоски)</a:t>
            </a:r>
          </a:p>
          <a:p>
            <a:pPr algn="ctr"/>
            <a:r>
              <a:rPr lang="ru-RU" b="1">
                <a:latin typeface="Calibri" pitchFamily="34" charset="0"/>
              </a:rPr>
              <a:t>Околоволосковые клетки</a:t>
            </a:r>
          </a:p>
          <a:p>
            <a:pPr algn="ctr"/>
            <a:r>
              <a:rPr lang="ru-RU" b="1">
                <a:latin typeface="Calibri" pitchFamily="34" charset="0"/>
              </a:rPr>
              <a:t>Гидатоды</a:t>
            </a:r>
          </a:p>
          <a:p>
            <a:pPr algn="ctr"/>
            <a:endParaRPr lang="ru-RU" b="1">
              <a:latin typeface="Calibri" pitchFamily="34" charset="0"/>
            </a:endParaRPr>
          </a:p>
          <a:p>
            <a:pPr algn="ctr"/>
            <a:endParaRPr lang="ru-RU" b="1">
              <a:latin typeface="Calibri" pitchFamily="34" charset="0"/>
            </a:endParaRPr>
          </a:p>
          <a:p>
            <a:pPr algn="ctr"/>
            <a:endParaRPr lang="ru-RU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рсений\Desktop\Безымянныголлдошшщнгнггшгш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765175"/>
            <a:ext cx="7512050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Сама эпидерма - прозрачная</a:t>
            </a:r>
          </a:p>
        </p:txBody>
      </p:sp>
      <p:pic>
        <p:nvPicPr>
          <p:cNvPr id="5123" name="Picture 3" descr="C:\Users\Арсений\Desktop\Безымянныголлдошшщнгнгш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738313"/>
            <a:ext cx="8229600" cy="4249737"/>
          </a:xfrm>
          <a:noFill/>
        </p:spPr>
      </p:pic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755650" y="5013325"/>
            <a:ext cx="1582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лейкопласты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Свойства клеток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Плотные клетки – сомкнуты (защита от воды)</a:t>
            </a:r>
          </a:p>
          <a:p>
            <a:r>
              <a:rPr lang="ru-RU" smtClean="0"/>
              <a:t>Соединены порами</a:t>
            </a:r>
          </a:p>
          <a:p>
            <a:r>
              <a:rPr lang="ru-RU" smtClean="0"/>
              <a:t>Вторичная оболочка, одна наружная толстая стенка</a:t>
            </a:r>
          </a:p>
          <a:p>
            <a:r>
              <a:rPr lang="ru-RU" smtClean="0"/>
              <a:t>Наличие кутикулы (воск)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Строение устьица</a:t>
            </a:r>
          </a:p>
        </p:txBody>
      </p:sp>
      <p:pic>
        <p:nvPicPr>
          <p:cNvPr id="7171" name="Picture 2" descr="C:\Users\Арсений\Desktop\Безымянныголлдошшщшшщзхзнгнглгшгдлгджжгшгэжжэждшгшлдээ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19300" y="1600200"/>
            <a:ext cx="5105400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Арсений\Desktop\Безымярор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63713"/>
            <a:ext cx="8229600" cy="41989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Арсений\Desktop\Безымяннырор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20838"/>
            <a:ext cx="8229600" cy="44846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Гидатоды (гуттация) </a:t>
            </a:r>
            <a:br>
              <a:rPr lang="ru-RU" smtClean="0"/>
            </a:br>
            <a:r>
              <a:rPr lang="ru-RU" smtClean="0"/>
              <a:t>Монстера</a:t>
            </a:r>
          </a:p>
        </p:txBody>
      </p:sp>
      <p:pic>
        <p:nvPicPr>
          <p:cNvPr id="10243" name="Picture 2" descr="C:\Users\Арсений\Desktop\a17fe60f5b7611b0fa2cb02e14d0df6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49338" y="1600200"/>
            <a:ext cx="7045325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Трихомы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Кроющие волоски</a:t>
            </a:r>
          </a:p>
          <a:p>
            <a:r>
              <a:rPr lang="ru-RU" smtClean="0"/>
              <a:t>Железистые волоски</a:t>
            </a:r>
          </a:p>
          <a:p>
            <a:endParaRPr lang="ru-RU" smtClean="0"/>
          </a:p>
          <a:p>
            <a:pPr algn="ctr">
              <a:buFont typeface="Arial" charset="0"/>
              <a:buNone/>
            </a:pPr>
            <a:r>
              <a:rPr lang="ru-RU" b="1" smtClean="0"/>
              <a:t>Эмергенцы</a:t>
            </a:r>
          </a:p>
          <a:p>
            <a:pPr algn="ctr">
              <a:buFont typeface="Arial" charset="0"/>
              <a:buNone/>
            </a:pPr>
            <a:r>
              <a:rPr lang="ru-RU" b="1" smtClean="0"/>
              <a:t>Колючки (эпидерма + механ.ткань)</a:t>
            </a:r>
          </a:p>
          <a:p>
            <a:pPr algn="ctr">
              <a:buFont typeface="Arial" charset="0"/>
              <a:buNone/>
            </a:pPr>
            <a:r>
              <a:rPr lang="ru-RU" b="1" smtClean="0"/>
              <a:t>Крапива</a:t>
            </a:r>
          </a:p>
          <a:p>
            <a:pPr algn="ctr">
              <a:buFont typeface="Arial" charset="0"/>
              <a:buNone/>
            </a:pPr>
            <a:endParaRPr lang="ru-RU" b="1" smtClean="0"/>
          </a:p>
          <a:p>
            <a:pPr algn="ctr">
              <a:buFont typeface="Arial" charset="0"/>
              <a:buNone/>
            </a:pPr>
            <a:endParaRPr lang="ru-RU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291" name="Picture 2" descr="C:\Users\Арсений\Desktop\Безымянныролоор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3550" y="1600200"/>
            <a:ext cx="8216900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315" name="Picture 2" descr="C:\Users\Арсений\Desktop\Безымянныролнгноор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900238"/>
            <a:ext cx="8229600" cy="39258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Шипы</a:t>
            </a:r>
          </a:p>
        </p:txBody>
      </p:sp>
      <p:pic>
        <p:nvPicPr>
          <p:cNvPr id="14339" name="Picture 2" descr="C:\Users\Арсений\Desktop\Безымянныролнгнгшгоор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11325"/>
            <a:ext cx="8229600" cy="43037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Пробка (Феллема)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Пробка – вторичная покровная ткань, на смену эпидермы, отличается ( 1 тип клеток вторичные оболочки, опробковение (</a:t>
            </a:r>
            <a:r>
              <a:rPr lang="ru-RU" dirty="0" err="1" smtClean="0"/>
              <a:t>суберин</a:t>
            </a:r>
            <a:r>
              <a:rPr lang="ru-RU" dirty="0" smtClean="0"/>
              <a:t> и </a:t>
            </a:r>
            <a:r>
              <a:rPr lang="ru-RU" dirty="0" err="1" smtClean="0"/>
              <a:t>легнин</a:t>
            </a:r>
            <a:r>
              <a:rPr lang="ru-RU" dirty="0" smtClean="0"/>
              <a:t>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Протопласт отмирает –</a:t>
            </a:r>
            <a:r>
              <a:rPr lang="ru-RU" b="1" dirty="0" smtClean="0"/>
              <a:t>клетки пробки мертвые </a:t>
            </a:r>
            <a:r>
              <a:rPr lang="ru-RU" dirty="0" smtClean="0"/>
              <a:t>– </a:t>
            </a:r>
            <a:r>
              <a:rPr lang="ru-RU" dirty="0" err="1" smtClean="0"/>
              <a:t>апоптоз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Начало Пробки дает вторичная меристема – феллоген (или пробковый камбий) , который также дает начало феллодерме (питающей ткани)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Все вместе – феллоген (</a:t>
            </a:r>
            <a:r>
              <a:rPr lang="ru-RU" dirty="0" err="1" smtClean="0"/>
              <a:t>обр</a:t>
            </a:r>
            <a:r>
              <a:rPr lang="ru-RU" dirty="0" smtClean="0"/>
              <a:t>) +  феллодерма (пит) + феллема (</a:t>
            </a:r>
            <a:r>
              <a:rPr lang="ru-RU" dirty="0" err="1" smtClean="0"/>
              <a:t>покр</a:t>
            </a:r>
            <a:r>
              <a:rPr lang="ru-RU" dirty="0" smtClean="0"/>
              <a:t>.) - </a:t>
            </a:r>
            <a:r>
              <a:rPr lang="ru-RU" b="1" dirty="0" smtClean="0"/>
              <a:t>перидерма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Функции и свойства клеток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Защита от потери воды и от перепада температур (морозы и пожары);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Клетки непроницаемы для воды и газов;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Для обеспечения этого имеются чечевички (комплекс клеток и межклетника); развивается из феллогена под некоторыми устьицами.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Нерегулируемый комплекс. В конце вегетации «закрывается» пробкой. (у растений в не влажном климате)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7411" name="Picture 2" descr="C:\Users\Арсений\Desktop\Безымянныролнгнгшгшггоор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25475" y="1600200"/>
            <a:ext cx="7893050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Арсений\Desktop\Безымянныролнгнроргшгшггоор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981075"/>
            <a:ext cx="8050212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Арсений\Desktop\Безымянныголлдошшщшшшщшщзхзнгнглгшгдлгджжгшгэжжэждшгшлдээ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85813" y="785813"/>
            <a:ext cx="7929562" cy="53673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Корка или ритидом</a:t>
            </a:r>
            <a:br>
              <a:rPr lang="ru-RU" smtClean="0"/>
            </a:br>
            <a:r>
              <a:rPr lang="ru-RU" smtClean="0"/>
              <a:t>Ива белая</a:t>
            </a:r>
          </a:p>
        </p:txBody>
      </p:sp>
      <p:pic>
        <p:nvPicPr>
          <p:cNvPr id="20483" name="Picture 2" descr="C:\Users\Арсений\Desktop\Безымянныгогшгллдошшщшшшщшщзхзнгнглгшгдлгщзщджжгшгэжжэждшгшлдээнгн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70050"/>
            <a:ext cx="8229600" cy="43862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Отмершие слои пробки + другие отмершие ткани (флоэма).</a:t>
            </a:r>
          </a:p>
          <a:p>
            <a:r>
              <a:rPr lang="ru-RU" smtClean="0"/>
              <a:t>Слои пробки (феллоген) и отмирание очередного слоя ткани с феллогеном.</a:t>
            </a:r>
          </a:p>
          <a:p>
            <a:endParaRPr lang="ru-RU" smtClean="0"/>
          </a:p>
          <a:p>
            <a:pPr>
              <a:buFont typeface="Arial" charset="0"/>
              <a:buNone/>
            </a:pPr>
            <a:r>
              <a:rPr lang="ru-RU" smtClean="0"/>
              <a:t>Самая толстая корка у растений, подверженных пожарам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Арсений\Desktop\Безымянныгогшгллдошшщшгшгшшщшщзхзнгнглгшгдхзлгщзщджжгшгэжжэждшгшлдээнгн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0063" y="1357313"/>
            <a:ext cx="8229600" cy="43926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Арсений\Desktop\R_3_2_clip_image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500" y="0"/>
            <a:ext cx="3571875" cy="4714875"/>
          </a:xfrm>
          <a:noFill/>
        </p:spPr>
      </p:pic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2627313" y="4797425"/>
            <a:ext cx="4392612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1 - перидерма, 2 - волокна, 3 - остатки первичной коры, 4 - вторичная кора, 5 - друзы оксалата кальция.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Механические ткани</a:t>
            </a:r>
            <a:br>
              <a:rPr lang="ru-RU" dirty="0" smtClean="0"/>
            </a:br>
            <a:r>
              <a:rPr lang="ru-RU" dirty="0" smtClean="0"/>
              <a:t>(Арматурные)</a:t>
            </a: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Колленхима (первичная). Лист (черешок) и стебель.</a:t>
            </a:r>
          </a:p>
          <a:p>
            <a:pPr>
              <a:buFont typeface="Arial" charset="0"/>
              <a:buNone/>
            </a:pPr>
            <a:r>
              <a:rPr lang="ru-RU" smtClean="0"/>
              <a:t>Под эпидермой (слой кортекса – гиподерма)</a:t>
            </a:r>
          </a:p>
          <a:p>
            <a:pPr>
              <a:buFont typeface="Arial" charset="0"/>
              <a:buNone/>
            </a:pPr>
            <a:r>
              <a:rPr lang="ru-RU" smtClean="0"/>
              <a:t>Молодые, активно растущие органы, клетки </a:t>
            </a:r>
            <a:r>
              <a:rPr lang="ru-RU" b="1" smtClean="0"/>
              <a:t>живые, </a:t>
            </a:r>
            <a:r>
              <a:rPr lang="ru-RU" smtClean="0"/>
              <a:t>крупные вакуоли.</a:t>
            </a:r>
          </a:p>
          <a:p>
            <a:r>
              <a:rPr lang="ru-RU" smtClean="0"/>
              <a:t>Склеренхима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Арсений\Desktop\Безымянныгогшгллдошшщшшшщшщзхзнгнглгшгдлгджжгшгэжжэждшгшлдээ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00188" y="928688"/>
            <a:ext cx="6737350" cy="51974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Колленхима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Уголковая - утолщение по углам;</a:t>
            </a:r>
          </a:p>
          <a:p>
            <a:r>
              <a:rPr lang="ru-RU" smtClean="0"/>
              <a:t>Пластинчатая - утолщение двух стенок параллельно;</a:t>
            </a:r>
          </a:p>
          <a:p>
            <a:r>
              <a:rPr lang="ru-RU" smtClean="0"/>
              <a:t>Рыхлая – наличие межклетников;</a:t>
            </a:r>
          </a:p>
          <a:p>
            <a:endParaRPr lang="ru-RU" smtClean="0"/>
          </a:p>
          <a:p>
            <a:pPr>
              <a:buFont typeface="Arial" charset="0"/>
              <a:buNone/>
            </a:pPr>
            <a:r>
              <a:rPr lang="ru-RU" smtClean="0"/>
              <a:t>Способна растягиваться, благодаря тургору.</a:t>
            </a:r>
          </a:p>
          <a:p>
            <a:pPr>
              <a:buFont typeface="Arial" charset="0"/>
              <a:buNone/>
            </a:pPr>
            <a:r>
              <a:rPr lang="ru-RU" smtClean="0"/>
              <a:t>Если не хватает воды- листья поникают, так как нет тургора и не работает колленхима.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Арсений\Desktop\Безымянныгогшгллдошшщшгшгшшщщзщшщзхзнгнглгшгдхзлгщзщджжгшгэжжэждшгшлдээнгн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1125538"/>
            <a:ext cx="7907338" cy="45259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Склеренхима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Первичная, но приходит на место колленхимы;</a:t>
            </a:r>
          </a:p>
          <a:p>
            <a:r>
              <a:rPr lang="ru-RU" smtClean="0"/>
              <a:t>Ткань, закончивших рост в длину;</a:t>
            </a:r>
          </a:p>
          <a:p>
            <a:r>
              <a:rPr lang="ru-RU" smtClean="0"/>
              <a:t>Во взрослом состоянии мертвые;</a:t>
            </a:r>
          </a:p>
          <a:p>
            <a:pPr>
              <a:buFont typeface="Arial" charset="0"/>
              <a:buNone/>
            </a:pPr>
            <a:r>
              <a:rPr lang="ru-RU" smtClean="0"/>
              <a:t>В зависимости от строения пор:</a:t>
            </a:r>
          </a:p>
          <a:p>
            <a:r>
              <a:rPr lang="ru-RU" smtClean="0"/>
              <a:t>Волокна (пор мало и клетки вытянутые);</a:t>
            </a:r>
          </a:p>
          <a:p>
            <a:r>
              <a:rPr lang="ru-RU" smtClean="0"/>
              <a:t>Склереиды (каменистые клетки или брахисклереиды).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Арсений\Desktop\Безымяннрор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341438"/>
            <a:ext cx="8229600" cy="4225925"/>
          </a:xfrm>
          <a:noFill/>
        </p:spPr>
      </p:pic>
      <p:sp>
        <p:nvSpPr>
          <p:cNvPr id="29699" name="TextBox 4"/>
          <p:cNvSpPr txBox="1">
            <a:spLocks noChangeArrowheads="1"/>
          </p:cNvSpPr>
          <p:nvPr/>
        </p:nvSpPr>
        <p:spPr bwMode="auto">
          <a:xfrm>
            <a:off x="3203575" y="476250"/>
            <a:ext cx="28019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200">
                <a:latin typeface="Calibri" pitchFamily="34" charset="0"/>
              </a:rPr>
              <a:t>Волокна льна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Заголовок 1"/>
          <p:cNvSpPr>
            <a:spLocks noGrp="1"/>
          </p:cNvSpPr>
          <p:nvPr>
            <p:ph type="title"/>
          </p:nvPr>
        </p:nvSpPr>
        <p:spPr>
          <a:xfrm>
            <a:off x="539750" y="69215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smtClean="0"/>
              <a:t>Волокна конопли</a:t>
            </a:r>
            <a:br>
              <a:rPr lang="ru-RU" sz="3600" smtClean="0"/>
            </a:br>
            <a:r>
              <a:rPr lang="ru-RU" sz="3600" smtClean="0"/>
              <a:t>Крапивы</a:t>
            </a:r>
            <a:br>
              <a:rPr lang="ru-RU" sz="3600" smtClean="0"/>
            </a:br>
            <a:r>
              <a:rPr lang="ru-RU" sz="3600" smtClean="0"/>
              <a:t>(до 25 см одна клетка)</a:t>
            </a:r>
            <a:br>
              <a:rPr lang="ru-RU" sz="3600" smtClean="0"/>
            </a:br>
            <a:r>
              <a:rPr lang="ru-RU" sz="3600" smtClean="0"/>
              <a:t>Нагрузка до 15- 20 кг на мм2</a:t>
            </a:r>
          </a:p>
        </p:txBody>
      </p:sp>
      <p:pic>
        <p:nvPicPr>
          <p:cNvPr id="30723" name="Picture 2" descr="C:\Users\Арсений\Desktop\konoplyanoe_volokn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71688" y="2714625"/>
            <a:ext cx="5643562" cy="3429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Каменистые клетки (брахисклереиды)</a:t>
            </a:r>
            <a:br>
              <a:rPr lang="ru-RU" smtClean="0"/>
            </a:br>
            <a:r>
              <a:rPr lang="ru-RU" smtClean="0"/>
              <a:t>Скорлупа кокосового ореха</a:t>
            </a:r>
          </a:p>
        </p:txBody>
      </p:sp>
      <p:pic>
        <p:nvPicPr>
          <p:cNvPr id="31747" name="Picture 2" descr="C:\Users\Арсений\Desktop\Безымянныгогшгллдошшщшгшгшшщщзщшщзхзнгнглгшгшгдхзлгщзщджжгшгэжжэждшгшлдээнгн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2060575"/>
            <a:ext cx="8150225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Одревесневает клеточная стенка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Арсений\Desktop\Безымянныгогшгллдошшщшгшгшшщщзщшщзхзнгнглгшгшгдхзлгщзщджжшщшгшгэжжэждшгшлдээнгн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14375" y="785813"/>
            <a:ext cx="7812088" cy="54467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Арсений\Desktop\Безымяннрорнг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14375" y="1000125"/>
            <a:ext cx="7866063" cy="49355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Арсений\Desktop\Безымяннрорнгннг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1125538"/>
            <a:ext cx="8101012" cy="45259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547</Words>
  <Application>Microsoft Office PowerPoint</Application>
  <PresentationFormat>Экран (4:3)</PresentationFormat>
  <Paragraphs>96</Paragraphs>
  <Slides>34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7" baseType="lpstr">
      <vt:lpstr>Calibri</vt:lpstr>
      <vt:lpstr>Arial</vt:lpstr>
      <vt:lpstr>Тема Office</vt:lpstr>
      <vt:lpstr>Покровные ткани</vt:lpstr>
      <vt:lpstr>Слайд 2</vt:lpstr>
      <vt:lpstr>Слайд 3</vt:lpstr>
      <vt:lpstr>Сама эпидерма - прозрачная</vt:lpstr>
      <vt:lpstr>Свойства клеток</vt:lpstr>
      <vt:lpstr>Строение устьица</vt:lpstr>
      <vt:lpstr>Слайд 7</vt:lpstr>
      <vt:lpstr>Слайд 8</vt:lpstr>
      <vt:lpstr>Гидатоды (гуттация)  Монстера</vt:lpstr>
      <vt:lpstr>Трихомы</vt:lpstr>
      <vt:lpstr>Слайд 11</vt:lpstr>
      <vt:lpstr>Слайд 12</vt:lpstr>
      <vt:lpstr>Шипы</vt:lpstr>
      <vt:lpstr>Пробка (Феллема)</vt:lpstr>
      <vt:lpstr>Функции и свойства клеток</vt:lpstr>
      <vt:lpstr>Слайд 16</vt:lpstr>
      <vt:lpstr>Слайд 17</vt:lpstr>
      <vt:lpstr>Слайд 18</vt:lpstr>
      <vt:lpstr>Корка или ритидом Ива белая</vt:lpstr>
      <vt:lpstr>Слайд 20</vt:lpstr>
      <vt:lpstr>Слайд 21</vt:lpstr>
      <vt:lpstr>Слайд 22</vt:lpstr>
      <vt:lpstr>Механические ткани (Арматурные)</vt:lpstr>
      <vt:lpstr>Слайд 24</vt:lpstr>
      <vt:lpstr>Колленхима</vt:lpstr>
      <vt:lpstr>Слайд 26</vt:lpstr>
      <vt:lpstr>Склеренхима</vt:lpstr>
      <vt:lpstr>Слайд 28</vt:lpstr>
      <vt:lpstr>Волокна конопли Крапивы (до 25 см одна клетка) Нагрузка до 15- 20 кг на мм2</vt:lpstr>
      <vt:lpstr>Каменистые клетки (брахисклереиды) Скорлупа кокосового ореха</vt:lpstr>
      <vt:lpstr>Слайд 31</vt:lpstr>
      <vt:lpstr>Слайд 32</vt:lpstr>
      <vt:lpstr>Слайд 33</vt:lpstr>
      <vt:lpstr>Слайд 34</vt:lpstr>
    </vt:vector>
  </TitlesOfParts>
  <Company>RL-TEAM.NET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Покровные ткани</dc:title>
  <dc:creator>Arsenij</dc:creator>
  <cp:lastModifiedBy> </cp:lastModifiedBy>
  <cp:revision>1</cp:revision>
  <dcterms:created xsi:type="dcterms:W3CDTF">2020-03-17T16:24:31Z</dcterms:created>
  <dcterms:modified xsi:type="dcterms:W3CDTF">2020-03-17T16:38:28Z</dcterms:modified>
</cp:coreProperties>
</file>