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4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0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8851" autoAdjust="0"/>
  </p:normalViewPr>
  <p:slideViewPr>
    <p:cSldViewPr>
      <p:cViewPr varScale="1">
        <p:scale>
          <a:sx n="75" d="100"/>
          <a:sy n="75" d="100"/>
        </p:scale>
        <p:origin x="-25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F083F2-D954-4ABE-BB40-E55801463C3C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1DC0EE-F1B6-43CB-8DBD-013CBF7B1DD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Выделяют два вида проводящих тканей – флоэму и ксилему.</a:t>
            </a:r>
          </a:p>
          <a:p>
            <a:endParaRPr lang="ru-RU" dirty="0" smtClean="0"/>
          </a:p>
          <a:p>
            <a:r>
              <a:rPr lang="ru-RU" dirty="0" smtClean="0"/>
              <a:t>Функция проводящих тканей – транспорт веществ на большие</a:t>
            </a:r>
            <a:r>
              <a:rPr lang="ru-RU" baseline="0" dirty="0" smtClean="0"/>
              <a:t> расстояния.</a:t>
            </a:r>
          </a:p>
          <a:p>
            <a:endParaRPr lang="ru-RU" baseline="0" dirty="0" smtClean="0"/>
          </a:p>
          <a:p>
            <a:pPr eaLnBrk="1" hangingPunct="1">
              <a:buFont typeface="Arial" charset="0"/>
              <a:buNone/>
            </a:pPr>
            <a:r>
              <a:rPr lang="ru-RU" baseline="0" dirty="0" smtClean="0"/>
              <a:t>У растений есть три пути транспорта веществ - </a:t>
            </a:r>
            <a:r>
              <a:rPr lang="ru-RU" b="1" dirty="0" err="1" smtClean="0"/>
              <a:t>Симпластный</a:t>
            </a:r>
            <a:r>
              <a:rPr lang="ru-RU" dirty="0" smtClean="0"/>
              <a:t> транспорт (</a:t>
            </a:r>
            <a:r>
              <a:rPr lang="ru-RU" dirty="0" err="1" smtClean="0"/>
              <a:t>транспорт</a:t>
            </a:r>
            <a:r>
              <a:rPr lang="ru-RU" dirty="0" smtClean="0"/>
              <a:t> по цитоплазме, по протопластам),</a:t>
            </a:r>
            <a:r>
              <a:rPr lang="ru-RU" baseline="0" dirty="0" smtClean="0"/>
              <a:t> </a:t>
            </a:r>
            <a:r>
              <a:rPr lang="ru-RU" b="1" dirty="0" err="1" smtClean="0"/>
              <a:t>Апопластный</a:t>
            </a:r>
            <a:r>
              <a:rPr lang="ru-RU" dirty="0" smtClean="0"/>
              <a:t> транспорт (</a:t>
            </a:r>
            <a:r>
              <a:rPr lang="ru-RU" dirty="0" err="1" smtClean="0"/>
              <a:t>транспорт</a:t>
            </a:r>
            <a:r>
              <a:rPr lang="ru-RU" dirty="0" smtClean="0"/>
              <a:t> по клеточной стенке, межклетникам)  и </a:t>
            </a:r>
          </a:p>
          <a:p>
            <a:pPr eaLnBrk="1" hangingPunct="1">
              <a:buFont typeface="Arial" charset="0"/>
              <a:buNone/>
            </a:pPr>
            <a:r>
              <a:rPr lang="ru-RU" b="1" dirty="0" err="1" smtClean="0"/>
              <a:t>Эндопластный</a:t>
            </a:r>
            <a:r>
              <a:rPr lang="ru-RU" dirty="0" smtClean="0"/>
              <a:t> транспорт (по ЭПС + вакуолям)</a:t>
            </a:r>
          </a:p>
          <a:p>
            <a:pPr eaLnBrk="1" hangingPunct="1">
              <a:buFont typeface="Arial" charset="0"/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Ксилема обеспечивает</a:t>
            </a:r>
            <a:r>
              <a:rPr lang="ru-RU" baseline="0" dirty="0" smtClean="0"/>
              <a:t> только восходящий ток от корня.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Флоэма  - восходящий и нисходящий (от листьев к корням и к плодам и цветам)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dirty="0" smtClean="0"/>
              <a:t>Вода и минеральные соли –  переносятся по ксилеме вверх от корня и в стороны (листья и </a:t>
            </a:r>
            <a:r>
              <a:rPr lang="ru-RU" dirty="0" err="1" smtClean="0"/>
              <a:t>тд</a:t>
            </a:r>
            <a:r>
              <a:rPr lang="ru-RU" dirty="0" smtClean="0"/>
              <a:t>.)</a:t>
            </a:r>
          </a:p>
          <a:p>
            <a:pPr eaLnBrk="1" hangingPunct="1"/>
            <a:r>
              <a:rPr lang="ru-RU" dirty="0" smtClean="0"/>
              <a:t>По флоэме – перенос веществ вверх и вниз;</a:t>
            </a:r>
          </a:p>
          <a:p>
            <a:pPr eaLnBrk="1" hangingPunct="1"/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Проводящие ткани это</a:t>
            </a:r>
            <a:r>
              <a:rPr lang="ru-RU" baseline="0" dirty="0" smtClean="0"/>
              <a:t> комплексные ткани, состоящие из 3 элементов.</a:t>
            </a:r>
          </a:p>
          <a:p>
            <a:endParaRPr lang="ru-RU" baseline="0" dirty="0" smtClean="0"/>
          </a:p>
          <a:p>
            <a:pPr eaLnBrk="1" hangingPunct="1"/>
            <a:r>
              <a:rPr lang="ru-RU" dirty="0" smtClean="0"/>
              <a:t>Собственно проводящие элементы</a:t>
            </a:r>
          </a:p>
          <a:p>
            <a:pPr eaLnBrk="1" hangingPunct="1"/>
            <a:r>
              <a:rPr lang="ru-RU" dirty="0" smtClean="0"/>
              <a:t>Механические клетки</a:t>
            </a:r>
          </a:p>
          <a:p>
            <a:pPr eaLnBrk="1" hangingPunct="1"/>
            <a:r>
              <a:rPr lang="ru-RU" dirty="0" err="1" smtClean="0"/>
              <a:t>Паренхимные</a:t>
            </a:r>
            <a:r>
              <a:rPr lang="ru-RU" dirty="0" smtClean="0"/>
              <a:t> клетки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/>
              <a:t>Ксилема</a:t>
            </a:r>
            <a:r>
              <a:rPr lang="ru-RU" sz="1200" baseline="0" dirty="0" smtClean="0"/>
              <a:t> </a:t>
            </a:r>
            <a:r>
              <a:rPr lang="ru-RU" sz="1200" dirty="0" smtClean="0"/>
              <a:t>обеспечивает восходящий ток водных растворов минеральных солей, сахаров, </a:t>
            </a:r>
            <a:r>
              <a:rPr lang="ru-RU" sz="1200" dirty="0" err="1" smtClean="0"/>
              <a:t>аминоксилот</a:t>
            </a:r>
            <a:r>
              <a:rPr lang="ru-RU" sz="1200" dirty="0" smtClean="0"/>
              <a:t>.</a:t>
            </a:r>
          </a:p>
          <a:p>
            <a:endParaRPr lang="ru-RU" sz="1200" dirty="0" smtClean="0"/>
          </a:p>
          <a:p>
            <a:r>
              <a:rPr lang="ru-RU" sz="1200" dirty="0" smtClean="0"/>
              <a:t>Проводящий элемент ксилемы состоит из</a:t>
            </a:r>
            <a:r>
              <a:rPr lang="ru-RU" sz="1200" baseline="0" dirty="0" smtClean="0"/>
              <a:t> мертвых клеток, </a:t>
            </a:r>
            <a:r>
              <a:rPr lang="ru-RU" sz="1200" baseline="0" dirty="0" err="1" smtClean="0"/>
              <a:t>одревесневевших</a:t>
            </a:r>
            <a:r>
              <a:rPr lang="ru-RU" sz="1200" baseline="0" dirty="0" smtClean="0"/>
              <a:t> и у которых разрушена мембрана.</a:t>
            </a:r>
          </a:p>
          <a:p>
            <a:endParaRPr lang="ru-RU" sz="1200" baseline="0" dirty="0" smtClean="0"/>
          </a:p>
          <a:p>
            <a:r>
              <a:rPr lang="ru-RU" sz="1200" baseline="0" dirty="0" smtClean="0"/>
              <a:t>Два вида проводящего элемента:</a:t>
            </a:r>
          </a:p>
          <a:p>
            <a:endParaRPr lang="ru-RU" sz="1200" baseline="0" dirty="0" smtClean="0"/>
          </a:p>
          <a:p>
            <a:pPr marL="228600" indent="-228600" eaLnBrk="1" hangingPunct="1">
              <a:buFont typeface="Arial" charset="0"/>
              <a:buAutoNum type="arabicPeriod"/>
            </a:pPr>
            <a:r>
              <a:rPr lang="ru-RU" sz="1200" b="1" baseline="0" dirty="0" err="1" smtClean="0"/>
              <a:t>Трахеиды</a:t>
            </a:r>
            <a:r>
              <a:rPr lang="ru-RU" sz="1200" baseline="0" dirty="0" smtClean="0"/>
              <a:t> (</a:t>
            </a:r>
            <a:r>
              <a:rPr lang="ru-RU" dirty="0" smtClean="0"/>
              <a:t>обеспечивают </a:t>
            </a:r>
            <a:r>
              <a:rPr lang="ru-RU" dirty="0" err="1" smtClean="0"/>
              <a:t>апопластный</a:t>
            </a:r>
            <a:r>
              <a:rPr lang="ru-RU" dirty="0" smtClean="0"/>
              <a:t> транспорт)</a:t>
            </a:r>
            <a:r>
              <a:rPr lang="ru-RU" baseline="0" dirty="0" smtClean="0"/>
              <a:t> Имеют в своем составе о</a:t>
            </a:r>
            <a:r>
              <a:rPr lang="ru-RU" dirty="0" smtClean="0"/>
              <a:t>каймленные поры.  </a:t>
            </a:r>
            <a:r>
              <a:rPr lang="ru-RU" dirty="0" err="1" smtClean="0"/>
              <a:t>Трахеиды</a:t>
            </a:r>
            <a:r>
              <a:rPr lang="ru-RU" dirty="0" smtClean="0"/>
              <a:t> это вытянутые клетки</a:t>
            </a:r>
            <a:r>
              <a:rPr lang="ru-RU" baseline="0" dirty="0" smtClean="0"/>
              <a:t> со </a:t>
            </a:r>
            <a:r>
              <a:rPr lang="ru-RU" dirty="0" smtClean="0"/>
              <a:t>скошенными концами и порами на всем</a:t>
            </a:r>
            <a:r>
              <a:rPr lang="ru-RU" baseline="0" dirty="0" smtClean="0"/>
              <a:t> продолжении</a:t>
            </a:r>
            <a:r>
              <a:rPr lang="ru-RU" dirty="0" smtClean="0"/>
              <a:t>. Встречаются у </a:t>
            </a:r>
            <a:r>
              <a:rPr lang="ru-RU" dirty="0" err="1" smtClean="0"/>
              <a:t>Плауновидных,Папортников</a:t>
            </a:r>
            <a:r>
              <a:rPr lang="ru-RU" dirty="0" smtClean="0"/>
              <a:t>, Голосеменных, некоторых Покрытосеменных</a:t>
            </a:r>
          </a:p>
          <a:p>
            <a:pPr marL="228600" indent="-228600" eaLnBrk="1" hangingPunct="1">
              <a:buFont typeface="Arial" charset="0"/>
              <a:buAutoNum type="arabicPeriod"/>
            </a:pPr>
            <a:endParaRPr lang="ru-RU" dirty="0" smtClean="0"/>
          </a:p>
          <a:p>
            <a:pPr marL="228600" indent="-228600" eaLnBrk="1" hangingPunct="1">
              <a:buFont typeface="Arial" charset="0"/>
              <a:buAutoNum type="arabicPeriod"/>
            </a:pPr>
            <a:r>
              <a:rPr lang="ru-RU" b="1" dirty="0" smtClean="0"/>
              <a:t>Сосуды (трахеи) </a:t>
            </a:r>
            <a:r>
              <a:rPr lang="ru-RU" b="0" dirty="0" smtClean="0"/>
              <a:t>Имеют сквозные</a:t>
            </a:r>
            <a:r>
              <a:rPr lang="ru-RU" b="0" baseline="0" dirty="0" smtClean="0"/>
              <a:t> отверстия, вместо окаймленных пор на концах клеток, эти отверстия называются </a:t>
            </a:r>
            <a:r>
              <a:rPr lang="ru-RU" b="1" i="1" baseline="0" dirty="0" smtClean="0"/>
              <a:t>перфорационные пластинки</a:t>
            </a:r>
            <a:endParaRPr lang="ru-RU" b="1" i="1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Пример </a:t>
            </a:r>
            <a:r>
              <a:rPr lang="ru-RU" dirty="0" err="1" smtClean="0"/>
              <a:t>трахеид</a:t>
            </a:r>
            <a:r>
              <a:rPr lang="ru-RU" dirty="0" smtClean="0"/>
              <a:t> Сосны</a:t>
            </a:r>
            <a:r>
              <a:rPr lang="ru-RU" baseline="0" dirty="0" smtClean="0"/>
              <a:t> обыкновенной на слайде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Продольный</a:t>
            </a:r>
            <a:r>
              <a:rPr lang="ru-RU" baseline="0" dirty="0" smtClean="0"/>
              <a:t> срез стебля подсолнечника с сосудами ксилемы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Сосуды подсолнечника на</a:t>
            </a:r>
            <a:r>
              <a:rPr lang="ru-RU" baseline="0" dirty="0" smtClean="0"/>
              <a:t> срезе.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Эволюционные</a:t>
            </a:r>
            <a:r>
              <a:rPr lang="ru-RU" baseline="0" dirty="0" smtClean="0"/>
              <a:t> преобразования трахеальных элементов (сосудов) </a:t>
            </a:r>
          </a:p>
          <a:p>
            <a:endParaRPr lang="ru-RU" baseline="0" dirty="0" smtClean="0"/>
          </a:p>
          <a:p>
            <a:r>
              <a:rPr lang="ru-RU" baseline="0" dirty="0" smtClean="0"/>
              <a:t>РИСУНОКК!!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Перварационные</a:t>
            </a:r>
            <a:r>
              <a:rPr lang="ru-RU" baseline="0" dirty="0" smtClean="0"/>
              <a:t> пластинки бывают двух видов  -простые и сложные.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На слайде – представлена сложная пластинка (много </a:t>
            </a:r>
            <a:r>
              <a:rPr lang="ru-RU" baseline="0" dirty="0" err="1" smtClean="0"/>
              <a:t>перф</a:t>
            </a:r>
            <a:r>
              <a:rPr lang="ru-RU" baseline="0" dirty="0" smtClean="0"/>
              <a:t>. отверстий)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Простая</a:t>
            </a:r>
            <a:r>
              <a:rPr lang="ru-RU" baseline="0" dirty="0" smtClean="0"/>
              <a:t> пластинка (одно </a:t>
            </a:r>
            <a:r>
              <a:rPr lang="ru-RU" baseline="0" dirty="0" err="1" smtClean="0"/>
              <a:t>перф</a:t>
            </a:r>
            <a:r>
              <a:rPr lang="ru-RU" baseline="0" dirty="0" smtClean="0"/>
              <a:t>. отверстие)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sz="1200" dirty="0" smtClean="0"/>
              <a:t>У растений только с первичной меристемой образуются виды первичной ксилемы:</a:t>
            </a:r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 Как у однодольных и высших споровых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/>
              <a:t>У растений, имеющих камбий (вторичная меристема)</a:t>
            </a:r>
            <a:r>
              <a:rPr lang="ru-RU" sz="1200" baseline="0" dirty="0" smtClean="0"/>
              <a:t> </a:t>
            </a:r>
            <a:r>
              <a:rPr lang="ru-RU" sz="1200" dirty="0" smtClean="0"/>
              <a:t>образуется вторичная ксилема:</a:t>
            </a:r>
          </a:p>
          <a:p>
            <a:endParaRPr lang="ru-RU" sz="1200" dirty="0" smtClean="0"/>
          </a:p>
          <a:p>
            <a:r>
              <a:rPr lang="ru-RU" sz="1200" dirty="0" smtClean="0"/>
              <a:t>Как у двудольных и голосеменных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Сосуды первичной</a:t>
            </a:r>
            <a:r>
              <a:rPr lang="ru-RU" baseline="0" dirty="0" smtClean="0"/>
              <a:t> ксилемы могу быть разных видов:</a:t>
            </a:r>
            <a:br>
              <a:rPr lang="ru-RU" baseline="0" dirty="0" smtClean="0"/>
            </a:br>
            <a:r>
              <a:rPr lang="ru-RU" baseline="0" dirty="0" smtClean="0"/>
              <a:t/>
            </a:r>
            <a:br>
              <a:rPr lang="ru-RU" baseline="0" dirty="0" smtClean="0"/>
            </a:br>
            <a:r>
              <a:rPr lang="ru-RU" baseline="0" dirty="0" smtClean="0"/>
              <a:t>1. Кольчатые (окаймленные поры располагаются на концах колец)</a:t>
            </a:r>
          </a:p>
          <a:p>
            <a:endParaRPr lang="ru-RU" baseline="0" dirty="0" smtClean="0"/>
          </a:p>
          <a:p>
            <a:r>
              <a:rPr lang="ru-RU" baseline="0" dirty="0" smtClean="0"/>
              <a:t>2. Спиральные (одно или </a:t>
            </a:r>
            <a:r>
              <a:rPr lang="ru-RU" baseline="0" dirty="0" err="1" smtClean="0"/>
              <a:t>двухспиральные</a:t>
            </a:r>
            <a:r>
              <a:rPr lang="ru-RU" baseline="0" dirty="0" smtClean="0"/>
              <a:t>)</a:t>
            </a:r>
          </a:p>
          <a:p>
            <a:endParaRPr lang="ru-RU" baseline="0" dirty="0" smtClean="0"/>
          </a:p>
          <a:p>
            <a:r>
              <a:rPr lang="ru-RU" baseline="0" dirty="0" smtClean="0"/>
              <a:t>3.Лестничные </a:t>
            </a:r>
          </a:p>
          <a:p>
            <a:endParaRPr lang="ru-RU" baseline="0" dirty="0" smtClean="0"/>
          </a:p>
          <a:p>
            <a:r>
              <a:rPr lang="ru-RU" baseline="0" dirty="0" smtClean="0"/>
              <a:t>4.Сетчатые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Сосуды вторичной ксилемы бывают только одного вида – </a:t>
            </a:r>
            <a:r>
              <a:rPr lang="ru-RU" b="1" i="1" baseline="0" dirty="0" smtClean="0"/>
              <a:t>пористые или точечные</a:t>
            </a:r>
            <a:endParaRPr lang="ru-RU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Остальные элементы</a:t>
            </a:r>
            <a:r>
              <a:rPr lang="ru-RU" baseline="0" dirty="0" smtClean="0"/>
              <a:t> ксилемы, кроме проводящего, это тяжевая паренхима (это </a:t>
            </a:r>
            <a:r>
              <a:rPr lang="ru-RU" baseline="0" dirty="0" err="1" smtClean="0"/>
              <a:t>паренхимная</a:t>
            </a:r>
            <a:r>
              <a:rPr lang="ru-RU" baseline="0" dirty="0" smtClean="0"/>
              <a:t> ткань) и лубяные волокна (это механическая ткань)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Флоэма это</a:t>
            </a:r>
            <a:r>
              <a:rPr lang="ru-RU" baseline="0" dirty="0" smtClean="0"/>
              <a:t> комплексная ткань, состоящая из 3 элементов.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Основная функция – транспорт продуктов фотосинтеза и воды от листа к корню (вниз) и к плодам (вверх)</a:t>
            </a:r>
          </a:p>
          <a:p>
            <a:endParaRPr lang="ru-RU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Проводящий элемент это ситовидный элемент, представлен клетками, у которых отмирает протопласт, а сохраняется только мембрана.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Ситовидный элементы бывает двух видов</a:t>
            </a:r>
          </a:p>
          <a:p>
            <a:endParaRPr lang="ru-RU" baseline="0" dirty="0" smtClean="0"/>
          </a:p>
          <a:p>
            <a:pPr marL="228600" indent="-228600">
              <a:buAutoNum type="arabicPeriod"/>
            </a:pPr>
            <a:r>
              <a:rPr lang="ru-RU" baseline="0" dirty="0" smtClean="0"/>
              <a:t>Ситовидные клетки (встречаются у высших споровых и голосеменных)</a:t>
            </a:r>
          </a:p>
          <a:p>
            <a:pPr marL="228600" indent="-228600">
              <a:buAutoNum type="arabicPeriod"/>
            </a:pPr>
            <a:endParaRPr lang="ru-RU" baseline="0" dirty="0" smtClean="0"/>
          </a:p>
          <a:p>
            <a:pPr marL="228600" indent="-228600">
              <a:buAutoNum type="arabicPeriod"/>
            </a:pPr>
            <a:r>
              <a:rPr lang="ru-RU" baseline="0" dirty="0" smtClean="0"/>
              <a:t>Ситовидные трубки с клетками спутницами (покрытосеменные)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Ситовидная трубка</a:t>
            </a:r>
            <a:r>
              <a:rPr lang="ru-RU" baseline="0" dirty="0" smtClean="0"/>
              <a:t> на концах имеет ситовидные отверстия, между которыми располагается межклетник.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Это вместе называется ситовидная пластинка.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Которая может быть </a:t>
            </a:r>
            <a:r>
              <a:rPr lang="ru-RU" b="1" i="1" baseline="0" dirty="0" smtClean="0"/>
              <a:t>простой и сложной  </a:t>
            </a:r>
            <a:r>
              <a:rPr lang="ru-RU" b="0" i="0" baseline="0" dirty="0" smtClean="0"/>
              <a:t>в зависимости от количества ситовидных отверстий</a:t>
            </a:r>
            <a:endParaRPr lang="ru-RU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Пример</a:t>
            </a:r>
            <a:r>
              <a:rPr lang="ru-RU" baseline="0" dirty="0" smtClean="0"/>
              <a:t> простой пластинки у тыквы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Клетки спутницы находятся</a:t>
            </a:r>
            <a:r>
              <a:rPr lang="ru-RU" baseline="0" dirty="0" smtClean="0"/>
              <a:t> рядом, через них осуществляется вся жизнедеятельность ситовидной трубки (имеется активное ядро, между спутницами и ситовидными трубками имеются </a:t>
            </a:r>
            <a:r>
              <a:rPr lang="ru-RU" baseline="0" dirty="0" err="1" smtClean="0"/>
              <a:t>плазмодесмы</a:t>
            </a:r>
            <a:r>
              <a:rPr lang="ru-RU" baseline="0" dirty="0" smtClean="0"/>
              <a:t>, для обмена веществами)</a:t>
            </a:r>
          </a:p>
          <a:p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Вторичная флоэма по другому называется</a:t>
            </a:r>
            <a:r>
              <a:rPr lang="ru-RU" b="1" dirty="0" smtClean="0"/>
              <a:t> луб</a:t>
            </a:r>
          </a:p>
          <a:p>
            <a:endParaRPr lang="ru-RU" dirty="0" smtClean="0"/>
          </a:p>
          <a:p>
            <a:r>
              <a:rPr lang="ru-RU" dirty="0" smtClean="0"/>
              <a:t>А</a:t>
            </a:r>
            <a:r>
              <a:rPr lang="ru-RU" baseline="0" dirty="0" smtClean="0"/>
              <a:t> волокна механической ткани, которые входят в состав- </a:t>
            </a:r>
            <a:r>
              <a:rPr lang="ru-RU" b="1" baseline="0" dirty="0" smtClean="0"/>
              <a:t>лубяные волокна</a:t>
            </a:r>
          </a:p>
          <a:p>
            <a:endParaRPr lang="ru-RU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В народе их называют лыко и из него вяжут лапти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Проводящие ткани в органах</a:t>
            </a:r>
            <a:r>
              <a:rPr lang="ru-RU" baseline="0" dirty="0" smtClean="0"/>
              <a:t> растений</a:t>
            </a:r>
            <a:r>
              <a:rPr lang="ru-RU" dirty="0" smtClean="0"/>
              <a:t> собраны в пучки.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</a:t>
            </a:r>
            <a:r>
              <a:rPr lang="ru-RU" baseline="0" dirty="0" smtClean="0"/>
              <a:t> состав пучков входят флоэма и ксилема.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Насчитывается несколько видов пучков, в зависимости от расположения флоэм и ксилемы:</a:t>
            </a:r>
          </a:p>
          <a:p>
            <a:endParaRPr lang="ru-RU" baseline="0" dirty="0" smtClean="0"/>
          </a:p>
          <a:p>
            <a:r>
              <a:rPr lang="ru-RU" baseline="0" dirty="0" smtClean="0"/>
              <a:t>Если имеются только первичные флоэма и ксилема, то они прилегают бок о бок друг с другом и такой пучок получил название</a:t>
            </a:r>
            <a:r>
              <a:rPr lang="ru-RU" b="1" baseline="0" dirty="0" smtClean="0"/>
              <a:t> коллатеральный</a:t>
            </a:r>
          </a:p>
          <a:p>
            <a:r>
              <a:rPr lang="ru-RU" baseline="0" dirty="0" smtClean="0"/>
              <a:t>Пример – кукуруза (все однодольные)</a:t>
            </a:r>
          </a:p>
          <a:p>
            <a:endParaRPr lang="ru-RU" baseline="0" dirty="0" smtClean="0"/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Если первичная и вторичная ксилема окружается с двух сторон флоэмой (первичной и вторичной)</a:t>
            </a:r>
            <a:r>
              <a:rPr lang="ru-RU" baseline="0" dirty="0" smtClean="0"/>
              <a:t> то такой пучок</a:t>
            </a:r>
            <a:r>
              <a:rPr lang="ru-RU" b="0" baseline="0" dirty="0" smtClean="0"/>
              <a:t> называется </a:t>
            </a:r>
            <a:r>
              <a:rPr lang="ru-RU" b="1" baseline="0" dirty="0" err="1" smtClean="0"/>
              <a:t>биколлатеральный</a:t>
            </a:r>
            <a:endParaRPr lang="ru-RU" b="1" baseline="0" dirty="0" smtClean="0"/>
          </a:p>
          <a:p>
            <a:pPr eaLnBrk="1" hangingPunct="1">
              <a:buFont typeface="Arial" charset="0"/>
              <a:buNone/>
            </a:pPr>
            <a:endParaRPr lang="ru-RU" b="1" baseline="0" dirty="0" smtClean="0"/>
          </a:p>
          <a:p>
            <a:pPr eaLnBrk="1" hangingPunct="1">
              <a:buFont typeface="Arial" charset="0"/>
              <a:buNone/>
            </a:pPr>
            <a:r>
              <a:rPr lang="ru-RU" b="0" baseline="0" dirty="0" smtClean="0"/>
              <a:t>Пример – тыква</a:t>
            </a:r>
          </a:p>
          <a:p>
            <a:pPr eaLnBrk="1" hangingPunct="1">
              <a:buFont typeface="Arial" charset="0"/>
              <a:buNone/>
            </a:pPr>
            <a:endParaRPr lang="ru-RU" b="0" baseline="0" dirty="0" smtClean="0"/>
          </a:p>
          <a:p>
            <a:pPr eaLnBrk="1" hangingPunct="1">
              <a:buFont typeface="Arial" charset="0"/>
              <a:buNone/>
            </a:pPr>
            <a:r>
              <a:rPr lang="ru-RU" b="0" baseline="0" dirty="0" smtClean="0"/>
              <a:t>Если ксилема располагается лучами, а флоэма между ней, то такой пучок получил название </a:t>
            </a:r>
            <a:r>
              <a:rPr lang="ru-RU" b="1" baseline="0" dirty="0" smtClean="0"/>
              <a:t>радиальный</a:t>
            </a:r>
            <a:endParaRPr lang="ru-RU" b="1" dirty="0" smtClean="0"/>
          </a:p>
          <a:p>
            <a:pPr eaLnBrk="1" hangingPunct="1">
              <a:buFont typeface="Arial" charset="0"/>
              <a:buNone/>
            </a:pPr>
            <a:endParaRPr lang="ru-RU" dirty="0" smtClean="0"/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Ну и если ксилема располагается</a:t>
            </a:r>
            <a:r>
              <a:rPr lang="ru-RU" baseline="0" dirty="0" smtClean="0"/>
              <a:t> вокруг </a:t>
            </a:r>
            <a:r>
              <a:rPr lang="ru-RU" baseline="0" dirty="0" err="1" smtClean="0"/>
              <a:t>флоэмы,или</a:t>
            </a:r>
            <a:r>
              <a:rPr lang="ru-RU" baseline="0" dirty="0" smtClean="0"/>
              <a:t> наоборот, флоэма вокруг ксилемы то такой пучок получил название </a:t>
            </a:r>
            <a:r>
              <a:rPr lang="ru-RU" b="1" baseline="0" dirty="0" smtClean="0"/>
              <a:t>концентрический.</a:t>
            </a:r>
            <a:endParaRPr lang="ru-RU" b="1" dirty="0" smtClean="0"/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слайде показаны схематические изображение</a:t>
            </a:r>
            <a:r>
              <a:rPr lang="ru-RU" baseline="0" dirty="0" smtClean="0"/>
              <a:t> пучков.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Синим показана флоэма, красным – ксилема, зеленым, прослойка камбия между ними.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Рисунок </a:t>
            </a:r>
            <a:r>
              <a:rPr lang="ru-RU" dirty="0" err="1" smtClean="0"/>
              <a:t>биколлатерального</a:t>
            </a:r>
            <a:r>
              <a:rPr lang="ru-RU" dirty="0" smtClean="0"/>
              <a:t> пучка стебля</a:t>
            </a:r>
            <a:r>
              <a:rPr lang="ru-RU" baseline="0" dirty="0" smtClean="0"/>
              <a:t> тыквы.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Зарисовать, обозначит и раскрасить цветами.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DC0EE-F1B6-43CB-8DBD-013CBF7B1DDC}" type="slidenum">
              <a:rPr lang="ru-RU" smtClean="0"/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909D7-1D3E-45AA-90B0-A95D76B83B24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05F7E-A587-41F6-AD3C-628720C5502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mtClean="0"/>
              <a:t>Проводящие ткани</a:t>
            </a:r>
            <a:br>
              <a:rPr lang="ru-RU" smtClean="0"/>
            </a:br>
            <a:r>
              <a:rPr lang="ru-RU" sz="4000" smtClean="0"/>
              <a:t>(транспорт на большие расстояния)</a:t>
            </a:r>
          </a:p>
        </p:txBody>
      </p:sp>
      <p:sp>
        <p:nvSpPr>
          <p:cNvPr id="573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Флоэма ( восходящий ток + нисходящий)</a:t>
            </a:r>
          </a:p>
          <a:p>
            <a:pPr eaLnBrk="1" hangingPunct="1"/>
            <a:r>
              <a:rPr lang="ru-RU" dirty="0" smtClean="0"/>
              <a:t>Ксилема (восходящий ток)</a:t>
            </a:r>
          </a:p>
          <a:p>
            <a:pPr eaLnBrk="1" hangingPunct="1">
              <a:buFont typeface="Arial" charset="0"/>
              <a:buNone/>
            </a:pPr>
            <a:r>
              <a:rPr lang="ru-RU" b="1" dirty="0" err="1" smtClean="0"/>
              <a:t>Симпластный</a:t>
            </a:r>
            <a:r>
              <a:rPr lang="ru-RU" dirty="0" smtClean="0"/>
              <a:t> транспорт (</a:t>
            </a:r>
            <a:r>
              <a:rPr lang="ru-RU" dirty="0" err="1" smtClean="0"/>
              <a:t>транспорт</a:t>
            </a:r>
            <a:r>
              <a:rPr lang="ru-RU" dirty="0" smtClean="0"/>
              <a:t> по цитоплазме, по протопластам)</a:t>
            </a:r>
          </a:p>
          <a:p>
            <a:pPr eaLnBrk="1" hangingPunct="1">
              <a:buFont typeface="Arial" charset="0"/>
              <a:buNone/>
            </a:pPr>
            <a:r>
              <a:rPr lang="ru-RU" b="1" dirty="0" err="1" smtClean="0"/>
              <a:t>Апопластный</a:t>
            </a:r>
            <a:r>
              <a:rPr lang="ru-RU" dirty="0" smtClean="0"/>
              <a:t> транспорт (</a:t>
            </a:r>
            <a:r>
              <a:rPr lang="ru-RU" dirty="0" err="1" smtClean="0"/>
              <a:t>транспорт</a:t>
            </a:r>
            <a:r>
              <a:rPr lang="ru-RU" dirty="0" smtClean="0"/>
              <a:t> по клеточной стенке, межклетникам) </a:t>
            </a:r>
          </a:p>
          <a:p>
            <a:pPr eaLnBrk="1" hangingPunct="1">
              <a:buFont typeface="Arial" charset="0"/>
              <a:buNone/>
            </a:pPr>
            <a:endParaRPr lang="ru-RU" dirty="0" smtClean="0"/>
          </a:p>
          <a:p>
            <a:pPr eaLnBrk="1" hangingPunct="1">
              <a:buFont typeface="Arial" charset="0"/>
              <a:buNone/>
            </a:pPr>
            <a:r>
              <a:rPr lang="ru-RU" dirty="0" err="1" smtClean="0"/>
              <a:t>Эндопластный</a:t>
            </a:r>
            <a:r>
              <a:rPr lang="ru-RU" dirty="0" smtClean="0"/>
              <a:t> транспорт (ЭПС + вакуоли)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Арсений\Desktop\Безымянолло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63713"/>
            <a:ext cx="8229600" cy="4198937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593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Вода и минеральные соли – по ксилеме вверх от корня и в стороны (листья и </a:t>
            </a:r>
            <a:r>
              <a:rPr lang="ru-RU" dirty="0" err="1" smtClean="0"/>
              <a:t>тд</a:t>
            </a:r>
            <a:r>
              <a:rPr lang="ru-RU" dirty="0" smtClean="0"/>
              <a:t>.)</a:t>
            </a:r>
          </a:p>
          <a:p>
            <a:pPr eaLnBrk="1" hangingPunct="1"/>
            <a:r>
              <a:rPr lang="ru-RU" dirty="0" smtClean="0"/>
              <a:t> По флоэме – перенос веществ вверх и вниз;</a:t>
            </a:r>
          </a:p>
          <a:p>
            <a:pPr eaLnBrk="1" hangingPunct="1"/>
            <a:endParaRPr lang="ru-RU" dirty="0" smtClean="0"/>
          </a:p>
          <a:p>
            <a:pPr algn="ctr" eaLnBrk="1" hangingPunct="1">
              <a:buFont typeface="Arial" charset="0"/>
              <a:buNone/>
            </a:pPr>
            <a:r>
              <a:rPr lang="ru-RU" b="1" dirty="0" smtClean="0"/>
              <a:t>Ксилема и флоэма имеют сходную структуру по строению:</a:t>
            </a:r>
          </a:p>
          <a:p>
            <a:pPr algn="ctr" eaLnBrk="1" hangingPunct="1">
              <a:buFont typeface="Arial" charset="0"/>
              <a:buNone/>
            </a:pPr>
            <a:r>
              <a:rPr lang="ru-RU" b="1" dirty="0" smtClean="0"/>
              <a:t>Комплексные ткани (несколько типов элементов)</a:t>
            </a:r>
          </a:p>
          <a:p>
            <a:pPr algn="ctr" eaLnBrk="1" hangingPunct="1">
              <a:buFont typeface="Arial" charset="0"/>
              <a:buNone/>
            </a:pPr>
            <a:endParaRPr lang="ru-RU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Комплексные проводящие ткани</a:t>
            </a:r>
          </a:p>
        </p:txBody>
      </p:sp>
      <p:sp>
        <p:nvSpPr>
          <p:cNvPr id="604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Собственно проводящие элементы</a:t>
            </a:r>
          </a:p>
          <a:p>
            <a:pPr eaLnBrk="1" hangingPunct="1"/>
            <a:r>
              <a:rPr lang="ru-RU" dirty="0" smtClean="0"/>
              <a:t>Механические клетки</a:t>
            </a:r>
          </a:p>
          <a:p>
            <a:pPr eaLnBrk="1" hangingPunct="1"/>
            <a:r>
              <a:rPr lang="ru-RU" dirty="0" err="1" smtClean="0"/>
              <a:t>Паренхимные</a:t>
            </a:r>
            <a:r>
              <a:rPr lang="ru-RU" dirty="0" smtClean="0"/>
              <a:t> клетки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200" dirty="0" smtClean="0"/>
              <a:t>Ксилема</a:t>
            </a:r>
            <a:br>
              <a:rPr lang="ru-RU" sz="3200" dirty="0" smtClean="0"/>
            </a:br>
            <a:r>
              <a:rPr lang="ru-RU" sz="3200" dirty="0" smtClean="0"/>
              <a:t>обеспечивает восходящий </a:t>
            </a:r>
            <a:r>
              <a:rPr lang="ru-RU" sz="3200" dirty="0" smtClean="0"/>
              <a:t>ток водных растворов минеральных солей, сахаров, </a:t>
            </a:r>
            <a:r>
              <a:rPr lang="ru-RU" sz="3200" dirty="0" err="1" smtClean="0"/>
              <a:t>аминоксилот</a:t>
            </a:r>
            <a:r>
              <a:rPr lang="ru-RU" sz="3200" dirty="0" smtClean="0"/>
              <a:t>.</a:t>
            </a:r>
          </a:p>
        </p:txBody>
      </p:sp>
      <p:sp>
        <p:nvSpPr>
          <p:cNvPr id="61443" name="Содержимое 2"/>
          <p:cNvSpPr>
            <a:spLocks noGrp="1"/>
          </p:cNvSpPr>
          <p:nvPr>
            <p:ph idx="1"/>
          </p:nvPr>
        </p:nvSpPr>
        <p:spPr>
          <a:xfrm>
            <a:off x="683568" y="16288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Arial" charset="0"/>
              <a:buNone/>
            </a:pPr>
            <a:r>
              <a:rPr lang="ru-RU" dirty="0" smtClean="0"/>
              <a:t>1) Проводящий элемент (мертвые клетки, </a:t>
            </a:r>
            <a:r>
              <a:rPr lang="ru-RU" dirty="0" err="1" smtClean="0"/>
              <a:t>одревеснивевшие</a:t>
            </a:r>
            <a:r>
              <a:rPr lang="ru-RU" dirty="0" smtClean="0"/>
              <a:t>, разрушается мембрана).</a:t>
            </a:r>
          </a:p>
          <a:p>
            <a:pPr eaLnBrk="1" hangingPunct="1">
              <a:buFont typeface="Arial" charset="0"/>
              <a:buNone/>
            </a:pPr>
            <a:r>
              <a:rPr lang="ru-RU" b="1" dirty="0" err="1" smtClean="0"/>
              <a:t>Трахеиды</a:t>
            </a:r>
            <a:r>
              <a:rPr lang="ru-RU" dirty="0"/>
              <a:t> </a:t>
            </a:r>
            <a:r>
              <a:rPr lang="ru-RU" dirty="0"/>
              <a:t> </a:t>
            </a:r>
            <a:r>
              <a:rPr lang="ru-RU" dirty="0" smtClean="0"/>
              <a:t>(обеспечивают </a:t>
            </a:r>
            <a:r>
              <a:rPr lang="ru-RU" dirty="0" err="1" smtClean="0"/>
              <a:t>апопластный</a:t>
            </a:r>
            <a:r>
              <a:rPr lang="ru-RU" dirty="0" smtClean="0"/>
              <a:t> </a:t>
            </a:r>
            <a:r>
              <a:rPr lang="ru-RU" dirty="0" smtClean="0"/>
              <a:t>транспорт).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Окаймленные поры. Вытянутые клетки, </a:t>
            </a:r>
            <a:r>
              <a:rPr lang="ru-RU" dirty="0" smtClean="0"/>
              <a:t>скошенные </a:t>
            </a:r>
            <a:r>
              <a:rPr lang="ru-RU" dirty="0" smtClean="0"/>
              <a:t>концы. </a:t>
            </a:r>
            <a:r>
              <a:rPr lang="ru-RU" dirty="0" err="1" smtClean="0"/>
              <a:t>Плауновидные,Папортники</a:t>
            </a:r>
            <a:r>
              <a:rPr lang="ru-RU" dirty="0" smtClean="0"/>
              <a:t>, Голосеменные, Покрытосеменные некоторые.</a:t>
            </a:r>
          </a:p>
          <a:p>
            <a:pPr eaLnBrk="1" hangingPunct="1">
              <a:buFont typeface="Arial" charset="0"/>
              <a:buNone/>
            </a:pPr>
            <a:r>
              <a:rPr lang="ru-RU" b="1" dirty="0" smtClean="0"/>
              <a:t>Сосуды (трахеи). </a:t>
            </a:r>
            <a:r>
              <a:rPr lang="ru-RU" dirty="0" smtClean="0"/>
              <a:t>Сквозные отверстия вместо окаймленных пор. Большинство покрытосеменных.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Арсений\Desktop\6778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27088" y="1052513"/>
            <a:ext cx="7634287" cy="4525962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2467" name="Picture 2" descr="C:\Users\Арсений\Desktop\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5000" y="1600200"/>
            <a:ext cx="5334000" cy="4525963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Арсений\Desktop\676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41463" y="1600200"/>
            <a:ext cx="6061075" cy="4525963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Арсений\Desktop\677гшг8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1628775"/>
            <a:ext cx="8229600" cy="3770313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6563" name="Picture 2" descr="C:\Users\Арсений\Desktop\677гшг8шщ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1650" y="1600200"/>
            <a:ext cx="8140700" cy="4525963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Арсений\Desktop\677гшг8шгшгщ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92288"/>
            <a:ext cx="8229600" cy="4141787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Заголовок 1"/>
          <p:cNvSpPr>
            <a:spLocks noGrp="1"/>
          </p:cNvSpPr>
          <p:nvPr>
            <p:ph type="title"/>
          </p:nvPr>
        </p:nvSpPr>
        <p:spPr>
          <a:xfrm>
            <a:off x="684213" y="17002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dirty="0" smtClean="0"/>
              <a:t>У растений только с первичной меристемой образуются виды первичной ксилемы:</a:t>
            </a:r>
          </a:p>
        </p:txBody>
      </p:sp>
      <p:sp>
        <p:nvSpPr>
          <p:cNvPr id="68611" name="Содержимое 2"/>
          <p:cNvSpPr>
            <a:spLocks noGrp="1"/>
          </p:cNvSpPr>
          <p:nvPr>
            <p:ph idx="1"/>
          </p:nvPr>
        </p:nvSpPr>
        <p:spPr>
          <a:xfrm>
            <a:off x="914400" y="1844824"/>
            <a:ext cx="8229600" cy="4525963"/>
          </a:xfrm>
        </p:spPr>
        <p:txBody>
          <a:bodyPr/>
          <a:lstStyle/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Однодольные и Высшие споровые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003232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dirty="0" smtClean="0"/>
              <a:t>У растений, имеющих камбий (вторичная меристема)</a:t>
            </a:r>
            <a:br>
              <a:rPr lang="ru-RU" sz="4000" dirty="0" smtClean="0"/>
            </a:br>
            <a:r>
              <a:rPr lang="ru-RU" sz="4000" dirty="0" smtClean="0"/>
              <a:t>образуется вторичная ксилема:</a:t>
            </a:r>
          </a:p>
        </p:txBody>
      </p:sp>
      <p:sp>
        <p:nvSpPr>
          <p:cNvPr id="69635" name="Содержимое 2"/>
          <p:cNvSpPr>
            <a:spLocks noGrp="1"/>
          </p:cNvSpPr>
          <p:nvPr>
            <p:ph idx="1"/>
          </p:nvPr>
        </p:nvSpPr>
        <p:spPr>
          <a:xfrm>
            <a:off x="914400" y="2636912"/>
            <a:ext cx="8229600" cy="4525962"/>
          </a:xfrm>
        </p:spPr>
        <p:txBody>
          <a:bodyPr/>
          <a:lstStyle/>
          <a:p>
            <a:pPr eaLnBrk="1" hangingPunct="1"/>
            <a:r>
              <a:rPr lang="ru-RU" dirty="0" smtClean="0"/>
              <a:t>Двудольные и Голосеменные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0659" name="Picture 2" descr="C:\Users\Арсений\Desktop\677гшг8шгшгшггщ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917700"/>
            <a:ext cx="8229600" cy="3890963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16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2) Тяжевая паренхима (паренхимная)</a:t>
            </a:r>
          </a:p>
          <a:p>
            <a:pPr eaLnBrk="1" hangingPunct="1"/>
            <a:r>
              <a:rPr lang="ru-RU" smtClean="0"/>
              <a:t>3) Лубяные Волокна (механическая)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Флоэма</a:t>
            </a:r>
          </a:p>
        </p:txBody>
      </p:sp>
      <p:sp>
        <p:nvSpPr>
          <p:cNvPr id="727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Продукты фотосинтеза и воды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1) Проводящий элемент – </a:t>
            </a:r>
            <a:r>
              <a:rPr lang="ru-RU" b="1" dirty="0" err="1" smtClean="0"/>
              <a:t>Ситовидиные</a:t>
            </a:r>
            <a:r>
              <a:rPr lang="ru-RU" b="1" dirty="0" smtClean="0"/>
              <a:t> элементы</a:t>
            </a:r>
            <a:r>
              <a:rPr lang="ru-RU" dirty="0" smtClean="0"/>
              <a:t>(сохраняется мембрана)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 а)Ситовидные клетки (Споровые и Голосеменные)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б)Ситовидные трубки с клетками-спутницами</a:t>
            </a:r>
          </a:p>
          <a:p>
            <a:pPr eaLnBrk="1" hangingPunct="1">
              <a:buFont typeface="Arial" charset="0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Арсений\Desktop\677гшг8шгшгшгггшгщ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1663" y="1600200"/>
            <a:ext cx="7940675" cy="4525963"/>
          </a:xfr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mtClean="0"/>
              <a:t>Простая ситовидная пластинка тыквы</a:t>
            </a:r>
          </a:p>
        </p:txBody>
      </p:sp>
      <p:pic>
        <p:nvPicPr>
          <p:cNvPr id="74755" name="Picture 2" descr="C:\Users\Арсений\Desktop\677гшг8шгшгшгггшгщгшг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43063"/>
            <a:ext cx="8229600" cy="4440237"/>
          </a:xfr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80728"/>
            <a:ext cx="6500525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Вторичная флоэма - луб</a:t>
            </a:r>
          </a:p>
        </p:txBody>
      </p:sp>
      <p:sp>
        <p:nvSpPr>
          <p:cNvPr id="7680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Лыко - лапти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Заголовок 1"/>
          <p:cNvSpPr>
            <a:spLocks noGrp="1"/>
          </p:cNvSpPr>
          <p:nvPr>
            <p:ph type="title"/>
          </p:nvPr>
        </p:nvSpPr>
        <p:spPr>
          <a:xfrm>
            <a:off x="323850" y="-17145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Проводящие пучки</a:t>
            </a:r>
          </a:p>
        </p:txBody>
      </p:sp>
      <p:sp>
        <p:nvSpPr>
          <p:cNvPr id="77827" name="Содержимое 2"/>
          <p:cNvSpPr>
            <a:spLocks noGrp="1"/>
          </p:cNvSpPr>
          <p:nvPr>
            <p:ph idx="1"/>
          </p:nvPr>
        </p:nvSpPr>
        <p:spPr>
          <a:xfrm>
            <a:off x="323850" y="765175"/>
            <a:ext cx="8640763" cy="4525963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ru-RU" dirty="0" smtClean="0"/>
              <a:t>Комплексы проводящих тканей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В состав входят флоэма и ксилема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Несколько видов, в зависимости от расположения их: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Ткани бок о бок - Кукуруза – </a:t>
            </a:r>
            <a:r>
              <a:rPr lang="ru-RU" b="1" dirty="0" smtClean="0"/>
              <a:t>коллатеральные </a:t>
            </a:r>
            <a:r>
              <a:rPr lang="ru-RU" dirty="0" smtClean="0"/>
              <a:t>проводящие пучки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Ксилема с двух сторон граничит с флоэмой – </a:t>
            </a:r>
          </a:p>
          <a:p>
            <a:pPr eaLnBrk="1" hangingPunct="1">
              <a:buFont typeface="Arial" charset="0"/>
              <a:buNone/>
            </a:pPr>
            <a:r>
              <a:rPr lang="ru-RU" b="1" dirty="0" err="1" smtClean="0"/>
              <a:t>биколлатеральные</a:t>
            </a:r>
            <a:endParaRPr lang="ru-RU" b="1" dirty="0" smtClean="0"/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Ксилема лучами – между ней флоэма -</a:t>
            </a:r>
            <a:r>
              <a:rPr lang="ru-RU" b="1" dirty="0" smtClean="0"/>
              <a:t>радиальные</a:t>
            </a:r>
          </a:p>
          <a:p>
            <a:pPr eaLnBrk="1" hangingPunct="1">
              <a:buFont typeface="Arial" charset="0"/>
              <a:buNone/>
            </a:pPr>
            <a:r>
              <a:rPr lang="ru-RU" dirty="0" smtClean="0"/>
              <a:t>Ксилема, а вокруг флоэма </a:t>
            </a:r>
            <a:r>
              <a:rPr lang="ru-RU" b="1" dirty="0" smtClean="0"/>
              <a:t>- концентрические</a:t>
            </a:r>
          </a:p>
          <a:p>
            <a:pPr eaLnBrk="1" hangingPunct="1">
              <a:buFont typeface="Arial" charset="0"/>
              <a:buNone/>
            </a:pPr>
            <a:r>
              <a:rPr lang="ru-RU" b="1" dirty="0" smtClean="0"/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Арсений\Desktop\677гшг8шгшгшгггшгщггнгншг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63700"/>
            <a:ext cx="8229600" cy="4398963"/>
          </a:xfr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Арсений\Desktop\677гшг8шгшгшгггшгщггншщшгншг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908050"/>
            <a:ext cx="5329238" cy="5041900"/>
          </a:xfr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847</Words>
  <Application>Microsoft Office PowerPoint</Application>
  <PresentationFormat>Экран (4:3)</PresentationFormat>
  <Paragraphs>170</Paragraphs>
  <Slides>23</Slides>
  <Notes>23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Проводящие ткани (транспорт на большие расстояния)</vt:lpstr>
      <vt:lpstr>Слайд 2</vt:lpstr>
      <vt:lpstr>Слайд 3</vt:lpstr>
      <vt:lpstr>Комплексные проводящие ткани</vt:lpstr>
      <vt:lpstr>Ксилема обеспечивает восходящий ток водных растворов минеральных солей, сахаров, аминоксилот.</vt:lpstr>
      <vt:lpstr>Слайд 6</vt:lpstr>
      <vt:lpstr>Слайд 7</vt:lpstr>
      <vt:lpstr>Слайд 8</vt:lpstr>
      <vt:lpstr>Слайд 9</vt:lpstr>
      <vt:lpstr>Слайд 10</vt:lpstr>
      <vt:lpstr>Слайд 11</vt:lpstr>
      <vt:lpstr>У растений только с первичной меристемой образуются виды первичной ксилемы:</vt:lpstr>
      <vt:lpstr>У растений, имеющих камбий (вторичная меристема) образуется вторичная ксилема:</vt:lpstr>
      <vt:lpstr>Слайд 14</vt:lpstr>
      <vt:lpstr>Слайд 15</vt:lpstr>
      <vt:lpstr>Флоэма</vt:lpstr>
      <vt:lpstr>Слайд 17</vt:lpstr>
      <vt:lpstr>Простая ситовидная пластинка тыквы</vt:lpstr>
      <vt:lpstr>Слайд 19</vt:lpstr>
      <vt:lpstr>Вторичная флоэма - луб</vt:lpstr>
      <vt:lpstr>Проводящие пучки</vt:lpstr>
      <vt:lpstr>Слайд 22</vt:lpstr>
      <vt:lpstr>Слайд 23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Проводящие ткани (транспорт на большие расстояния)</dc:title>
  <dc:creator>Arsenij</dc:creator>
  <cp:lastModifiedBy> </cp:lastModifiedBy>
  <cp:revision>1</cp:revision>
  <dcterms:created xsi:type="dcterms:W3CDTF">2020-03-17T13:54:18Z</dcterms:created>
  <dcterms:modified xsi:type="dcterms:W3CDTF">2020-03-17T14:35:22Z</dcterms:modified>
</cp:coreProperties>
</file>