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7"/>
  </p:notesMasterIdLst>
  <p:sldIdLst>
    <p:sldId id="257" r:id="rId2"/>
    <p:sldId id="256" r:id="rId3"/>
    <p:sldId id="330" r:id="rId4"/>
    <p:sldId id="331" r:id="rId5"/>
    <p:sldId id="258" r:id="rId6"/>
    <p:sldId id="259" r:id="rId7"/>
    <p:sldId id="269" r:id="rId8"/>
    <p:sldId id="270" r:id="rId9"/>
    <p:sldId id="271" r:id="rId10"/>
    <p:sldId id="260" r:id="rId11"/>
    <p:sldId id="263" r:id="rId12"/>
    <p:sldId id="261" r:id="rId13"/>
    <p:sldId id="262" r:id="rId14"/>
    <p:sldId id="264" r:id="rId15"/>
    <p:sldId id="265" r:id="rId16"/>
    <p:sldId id="267" r:id="rId17"/>
    <p:sldId id="266" r:id="rId18"/>
    <p:sldId id="268" r:id="rId19"/>
    <p:sldId id="272" r:id="rId20"/>
    <p:sldId id="273" r:id="rId21"/>
    <p:sldId id="274" r:id="rId22"/>
    <p:sldId id="275" r:id="rId23"/>
    <p:sldId id="341" r:id="rId24"/>
    <p:sldId id="342" r:id="rId25"/>
    <p:sldId id="277" r:id="rId26"/>
    <p:sldId id="278" r:id="rId27"/>
    <p:sldId id="279" r:id="rId28"/>
    <p:sldId id="281" r:id="rId29"/>
    <p:sldId id="280" r:id="rId30"/>
    <p:sldId id="340" r:id="rId31"/>
    <p:sldId id="282" r:id="rId32"/>
    <p:sldId id="339" r:id="rId33"/>
    <p:sldId id="283" r:id="rId34"/>
    <p:sldId id="284" r:id="rId35"/>
    <p:sldId id="332" r:id="rId36"/>
    <p:sldId id="333" r:id="rId37"/>
    <p:sldId id="285" r:id="rId38"/>
    <p:sldId id="286" r:id="rId39"/>
    <p:sldId id="334" r:id="rId40"/>
    <p:sldId id="287" r:id="rId41"/>
    <p:sldId id="290" r:id="rId42"/>
    <p:sldId id="292" r:id="rId43"/>
    <p:sldId id="291" r:id="rId44"/>
    <p:sldId id="293" r:id="rId45"/>
    <p:sldId id="295" r:id="rId46"/>
    <p:sldId id="294" r:id="rId47"/>
    <p:sldId id="338" r:id="rId48"/>
    <p:sldId id="296" r:id="rId49"/>
    <p:sldId id="297" r:id="rId50"/>
    <p:sldId id="298" r:id="rId51"/>
    <p:sldId id="343" r:id="rId52"/>
    <p:sldId id="344" r:id="rId53"/>
    <p:sldId id="299" r:id="rId54"/>
    <p:sldId id="300" r:id="rId55"/>
    <p:sldId id="301" r:id="rId56"/>
    <p:sldId id="302" r:id="rId57"/>
    <p:sldId id="303" r:id="rId58"/>
    <p:sldId id="304" r:id="rId59"/>
    <p:sldId id="305" r:id="rId60"/>
    <p:sldId id="306" r:id="rId61"/>
    <p:sldId id="307" r:id="rId62"/>
    <p:sldId id="337" r:id="rId63"/>
    <p:sldId id="335" r:id="rId64"/>
    <p:sldId id="336" r:id="rId65"/>
    <p:sldId id="309" r:id="rId66"/>
    <p:sldId id="310" r:id="rId67"/>
    <p:sldId id="322" r:id="rId68"/>
    <p:sldId id="313" r:id="rId69"/>
    <p:sldId id="311" r:id="rId70"/>
    <p:sldId id="318" r:id="rId71"/>
    <p:sldId id="315" r:id="rId72"/>
    <p:sldId id="319" r:id="rId73"/>
    <p:sldId id="312" r:id="rId74"/>
    <p:sldId id="314" r:id="rId75"/>
    <p:sldId id="316" r:id="rId76"/>
    <p:sldId id="320" r:id="rId77"/>
    <p:sldId id="324" r:id="rId78"/>
    <p:sldId id="323" r:id="rId79"/>
    <p:sldId id="325" r:id="rId80"/>
    <p:sldId id="326" r:id="rId81"/>
    <p:sldId id="327" r:id="rId82"/>
    <p:sldId id="328" r:id="rId83"/>
    <p:sldId id="329" r:id="rId84"/>
    <p:sldId id="345" r:id="rId85"/>
    <p:sldId id="346" r:id="rId8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20"/>
    <p:restoredTop sz="86918" autoAdjust="0"/>
  </p:normalViewPr>
  <p:slideViewPr>
    <p:cSldViewPr>
      <p:cViewPr varScale="1">
        <p:scale>
          <a:sx n="73" d="100"/>
          <a:sy n="73" d="100"/>
        </p:scale>
        <p:origin x="-129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DBCE75-54A1-420A-8027-EADAD9D843E0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E7057D6-A6C6-470D-B79F-462ACABDFDEF}">
      <dgm:prSet phldrT="[Текст]"/>
      <dgm:spPr/>
      <dgm:t>
        <a:bodyPr/>
        <a:lstStyle/>
        <a:p>
          <a:r>
            <a:rPr lang="ru-RU" dirty="0" smtClean="0">
              <a:latin typeface="Constantia" pitchFamily="18" charset="0"/>
            </a:rPr>
            <a:t>Первичная</a:t>
          </a:r>
          <a:endParaRPr lang="ru-RU" dirty="0">
            <a:latin typeface="Constantia" pitchFamily="18" charset="0"/>
          </a:endParaRPr>
        </a:p>
      </dgm:t>
    </dgm:pt>
    <dgm:pt modelId="{FC22B9EB-D44B-46F7-8700-6EBEF183DC13}" type="parTrans" cxnId="{083D689B-8285-4C67-A568-0FE43CDEB88F}">
      <dgm:prSet/>
      <dgm:spPr/>
      <dgm:t>
        <a:bodyPr/>
        <a:lstStyle/>
        <a:p>
          <a:endParaRPr lang="ru-RU"/>
        </a:p>
      </dgm:t>
    </dgm:pt>
    <dgm:pt modelId="{D1173848-1A78-4A1D-9085-B313486767BA}" type="sibTrans" cxnId="{083D689B-8285-4C67-A568-0FE43CDEB88F}">
      <dgm:prSet/>
      <dgm:spPr/>
      <dgm:t>
        <a:bodyPr/>
        <a:lstStyle/>
        <a:p>
          <a:endParaRPr lang="ru-RU"/>
        </a:p>
      </dgm:t>
    </dgm:pt>
    <dgm:pt modelId="{0FEFC8C0-FC26-424D-AD38-AD737F974E55}">
      <dgm:prSet phldrT="[Текст]"/>
      <dgm:spPr/>
      <dgm:t>
        <a:bodyPr/>
        <a:lstStyle/>
        <a:p>
          <a:r>
            <a:rPr lang="ru-RU" dirty="0" smtClean="0">
              <a:latin typeface="Constantia" pitchFamily="18" charset="0"/>
            </a:rPr>
            <a:t>Образуется при делении клетки</a:t>
          </a:r>
          <a:endParaRPr lang="ru-RU" dirty="0">
            <a:latin typeface="Constantia" pitchFamily="18" charset="0"/>
          </a:endParaRPr>
        </a:p>
      </dgm:t>
    </dgm:pt>
    <dgm:pt modelId="{FFD44C3B-878E-45EE-B2A4-FD2C79055150}" type="parTrans" cxnId="{1DBB4407-5242-4DA5-AA24-639F85ADC216}">
      <dgm:prSet/>
      <dgm:spPr/>
      <dgm:t>
        <a:bodyPr/>
        <a:lstStyle/>
        <a:p>
          <a:endParaRPr lang="ru-RU"/>
        </a:p>
      </dgm:t>
    </dgm:pt>
    <dgm:pt modelId="{809BF29F-F403-4449-9A03-4CF0DBBBC9EE}" type="sibTrans" cxnId="{1DBB4407-5242-4DA5-AA24-639F85ADC216}">
      <dgm:prSet/>
      <dgm:spPr/>
      <dgm:t>
        <a:bodyPr/>
        <a:lstStyle/>
        <a:p>
          <a:endParaRPr lang="ru-RU"/>
        </a:p>
      </dgm:t>
    </dgm:pt>
    <dgm:pt modelId="{451530C1-BACA-4821-B09B-43B4E4B65FA3}">
      <dgm:prSet phldrT="[Текст]"/>
      <dgm:spPr/>
      <dgm:t>
        <a:bodyPr/>
        <a:lstStyle/>
        <a:p>
          <a:r>
            <a:rPr lang="ru-RU" dirty="0" smtClean="0">
              <a:latin typeface="Constantia" pitchFamily="18" charset="0"/>
            </a:rPr>
            <a:t>Имеет относительно стандартный состав</a:t>
          </a:r>
          <a:endParaRPr lang="ru-RU" dirty="0">
            <a:latin typeface="Constantia" pitchFamily="18" charset="0"/>
          </a:endParaRPr>
        </a:p>
      </dgm:t>
    </dgm:pt>
    <dgm:pt modelId="{343EB67A-4A0A-4D66-B505-F7CDFAE029C3}" type="parTrans" cxnId="{1B59A6C3-EA3A-42A8-A0E7-A425AE71D145}">
      <dgm:prSet/>
      <dgm:spPr/>
      <dgm:t>
        <a:bodyPr/>
        <a:lstStyle/>
        <a:p>
          <a:endParaRPr lang="ru-RU"/>
        </a:p>
      </dgm:t>
    </dgm:pt>
    <dgm:pt modelId="{90D1F5D1-6A1C-4850-A3B2-6998D5FA09DC}" type="sibTrans" cxnId="{1B59A6C3-EA3A-42A8-A0E7-A425AE71D145}">
      <dgm:prSet/>
      <dgm:spPr/>
      <dgm:t>
        <a:bodyPr/>
        <a:lstStyle/>
        <a:p>
          <a:endParaRPr lang="ru-RU"/>
        </a:p>
      </dgm:t>
    </dgm:pt>
    <dgm:pt modelId="{3243C196-E4DF-4631-8923-9E919C5001EA}">
      <dgm:prSet phldrT="[Текст]"/>
      <dgm:spPr/>
      <dgm:t>
        <a:bodyPr/>
        <a:lstStyle/>
        <a:p>
          <a:r>
            <a:rPr lang="ru-RU" dirty="0" smtClean="0"/>
            <a:t>Вторичная</a:t>
          </a:r>
          <a:endParaRPr lang="ru-RU" dirty="0"/>
        </a:p>
      </dgm:t>
    </dgm:pt>
    <dgm:pt modelId="{AA0B1CC9-1083-42DE-87B4-3EDF705E2E85}" type="parTrans" cxnId="{A33E548B-4DFF-4811-B714-5AD4AD8ABC53}">
      <dgm:prSet/>
      <dgm:spPr/>
      <dgm:t>
        <a:bodyPr/>
        <a:lstStyle/>
        <a:p>
          <a:endParaRPr lang="ru-RU"/>
        </a:p>
      </dgm:t>
    </dgm:pt>
    <dgm:pt modelId="{0991FC39-8FC8-438D-9C52-F1003C9E081C}" type="sibTrans" cxnId="{A33E548B-4DFF-4811-B714-5AD4AD8ABC53}">
      <dgm:prSet/>
      <dgm:spPr/>
      <dgm:t>
        <a:bodyPr/>
        <a:lstStyle/>
        <a:p>
          <a:endParaRPr lang="ru-RU"/>
        </a:p>
      </dgm:t>
    </dgm:pt>
    <dgm:pt modelId="{6A0D710B-7A7B-468A-97ED-F8042C7537B0}">
      <dgm:prSet phldrT="[Текст]"/>
      <dgm:spPr/>
      <dgm:t>
        <a:bodyPr/>
        <a:lstStyle/>
        <a:p>
          <a:r>
            <a:rPr lang="ru-RU" dirty="0" smtClean="0">
              <a:latin typeface="Constantia" pitchFamily="18" charset="0"/>
            </a:rPr>
            <a:t>Образуется в процессе дифференцировки</a:t>
          </a:r>
          <a:endParaRPr lang="ru-RU" dirty="0">
            <a:latin typeface="Constantia" pitchFamily="18" charset="0"/>
          </a:endParaRPr>
        </a:p>
      </dgm:t>
    </dgm:pt>
    <dgm:pt modelId="{6F99AAB3-0AC6-4C7E-AC0D-2D08E56A8127}" type="parTrans" cxnId="{993C78DE-F043-4C47-B885-FE0A52802AF0}">
      <dgm:prSet/>
      <dgm:spPr/>
      <dgm:t>
        <a:bodyPr/>
        <a:lstStyle/>
        <a:p>
          <a:endParaRPr lang="ru-RU"/>
        </a:p>
      </dgm:t>
    </dgm:pt>
    <dgm:pt modelId="{70018C28-7946-4E6C-AA61-185CB47425AE}" type="sibTrans" cxnId="{993C78DE-F043-4C47-B885-FE0A52802AF0}">
      <dgm:prSet/>
      <dgm:spPr/>
      <dgm:t>
        <a:bodyPr/>
        <a:lstStyle/>
        <a:p>
          <a:endParaRPr lang="ru-RU"/>
        </a:p>
      </dgm:t>
    </dgm:pt>
    <dgm:pt modelId="{2E31B1E1-69BF-4FD3-BB02-DE68A25B2C31}">
      <dgm:prSet phldrT="[Текст]"/>
      <dgm:spPr/>
      <dgm:t>
        <a:bodyPr/>
        <a:lstStyle/>
        <a:p>
          <a:r>
            <a:rPr lang="ru-RU" dirty="0" smtClean="0">
              <a:latin typeface="Constantia" pitchFamily="18" charset="0"/>
            </a:rPr>
            <a:t>Имеет </a:t>
          </a:r>
          <a:r>
            <a:rPr lang="ru-RU" dirty="0" err="1" smtClean="0">
              <a:latin typeface="Constantia" pitchFamily="18" charset="0"/>
            </a:rPr>
            <a:t>тканеспецифичный</a:t>
          </a:r>
          <a:r>
            <a:rPr lang="ru-RU" dirty="0" smtClean="0">
              <a:latin typeface="Constantia" pitchFamily="18" charset="0"/>
            </a:rPr>
            <a:t> состав</a:t>
          </a:r>
          <a:endParaRPr lang="ru-RU" dirty="0">
            <a:latin typeface="Constantia" pitchFamily="18" charset="0"/>
          </a:endParaRPr>
        </a:p>
      </dgm:t>
    </dgm:pt>
    <dgm:pt modelId="{ED03ACE4-419B-48CA-B060-C216F67FB16F}" type="parTrans" cxnId="{4E1DABAD-0CD5-45FA-B29D-EBBA9D9E267C}">
      <dgm:prSet/>
      <dgm:spPr/>
      <dgm:t>
        <a:bodyPr/>
        <a:lstStyle/>
        <a:p>
          <a:endParaRPr lang="ru-RU"/>
        </a:p>
      </dgm:t>
    </dgm:pt>
    <dgm:pt modelId="{759B1811-050B-4660-93E2-A04C2F8D26D5}" type="sibTrans" cxnId="{4E1DABAD-0CD5-45FA-B29D-EBBA9D9E267C}">
      <dgm:prSet/>
      <dgm:spPr/>
      <dgm:t>
        <a:bodyPr/>
        <a:lstStyle/>
        <a:p>
          <a:endParaRPr lang="ru-RU"/>
        </a:p>
      </dgm:t>
    </dgm:pt>
    <dgm:pt modelId="{FEA0FA50-1DAF-4274-9CD4-8D8D22F326BB}" type="pres">
      <dgm:prSet presAssocID="{E2DBCE75-54A1-420A-8027-EADAD9D843E0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89926A0-B4FA-48AB-8CE1-74B9E2EC4E5B}" type="pres">
      <dgm:prSet presAssocID="{9E7057D6-A6C6-470D-B79F-462ACABDFDEF}" presName="linNode" presStyleCnt="0"/>
      <dgm:spPr/>
    </dgm:pt>
    <dgm:pt modelId="{4C6890D6-AAF1-482B-959A-39891B2662D0}" type="pres">
      <dgm:prSet presAssocID="{9E7057D6-A6C6-470D-B79F-462ACABDFDEF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BF3D0F-B474-40CC-B48D-3F24D78F9FD6}" type="pres">
      <dgm:prSet presAssocID="{9E7057D6-A6C6-470D-B79F-462ACABDFDEF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9A36CF-881C-44BE-8EEA-E92D7DBDF868}" type="pres">
      <dgm:prSet presAssocID="{D1173848-1A78-4A1D-9085-B313486767BA}" presName="spacing" presStyleCnt="0"/>
      <dgm:spPr/>
    </dgm:pt>
    <dgm:pt modelId="{81BFFFBF-643C-4A80-B7B1-4893F9E4EBA2}" type="pres">
      <dgm:prSet presAssocID="{3243C196-E4DF-4631-8923-9E919C5001EA}" presName="linNode" presStyleCnt="0"/>
      <dgm:spPr/>
    </dgm:pt>
    <dgm:pt modelId="{D8E7A307-DAF0-460D-A0C5-51A77AC6E040}" type="pres">
      <dgm:prSet presAssocID="{3243C196-E4DF-4631-8923-9E919C5001EA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0B635C-80B2-43A8-AA00-B46498E90900}" type="pres">
      <dgm:prSet presAssocID="{3243C196-E4DF-4631-8923-9E919C5001EA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8EC424D-4185-4138-8A54-8389B2EFCFA4}" type="presOf" srcId="{6A0D710B-7A7B-468A-97ED-F8042C7537B0}" destId="{010B635C-80B2-43A8-AA00-B46498E90900}" srcOrd="0" destOrd="0" presId="urn:microsoft.com/office/officeart/2005/8/layout/vList6"/>
    <dgm:cxn modelId="{993C78DE-F043-4C47-B885-FE0A52802AF0}" srcId="{3243C196-E4DF-4631-8923-9E919C5001EA}" destId="{6A0D710B-7A7B-468A-97ED-F8042C7537B0}" srcOrd="0" destOrd="0" parTransId="{6F99AAB3-0AC6-4C7E-AC0D-2D08E56A8127}" sibTransId="{70018C28-7946-4E6C-AA61-185CB47425AE}"/>
    <dgm:cxn modelId="{AAAF7E43-F086-49A5-B046-F4B0AFBB8C99}" type="presOf" srcId="{0FEFC8C0-FC26-424D-AD38-AD737F974E55}" destId="{07BF3D0F-B474-40CC-B48D-3F24D78F9FD6}" srcOrd="0" destOrd="0" presId="urn:microsoft.com/office/officeart/2005/8/layout/vList6"/>
    <dgm:cxn modelId="{1DBB4407-5242-4DA5-AA24-639F85ADC216}" srcId="{9E7057D6-A6C6-470D-B79F-462ACABDFDEF}" destId="{0FEFC8C0-FC26-424D-AD38-AD737F974E55}" srcOrd="0" destOrd="0" parTransId="{FFD44C3B-878E-45EE-B2A4-FD2C79055150}" sibTransId="{809BF29F-F403-4449-9A03-4CF0DBBBC9EE}"/>
    <dgm:cxn modelId="{CE7F8551-C112-4B99-AE04-C5A35FD07055}" type="presOf" srcId="{2E31B1E1-69BF-4FD3-BB02-DE68A25B2C31}" destId="{010B635C-80B2-43A8-AA00-B46498E90900}" srcOrd="0" destOrd="1" presId="urn:microsoft.com/office/officeart/2005/8/layout/vList6"/>
    <dgm:cxn modelId="{083D689B-8285-4C67-A568-0FE43CDEB88F}" srcId="{E2DBCE75-54A1-420A-8027-EADAD9D843E0}" destId="{9E7057D6-A6C6-470D-B79F-462ACABDFDEF}" srcOrd="0" destOrd="0" parTransId="{FC22B9EB-D44B-46F7-8700-6EBEF183DC13}" sibTransId="{D1173848-1A78-4A1D-9085-B313486767BA}"/>
    <dgm:cxn modelId="{A33E548B-4DFF-4811-B714-5AD4AD8ABC53}" srcId="{E2DBCE75-54A1-420A-8027-EADAD9D843E0}" destId="{3243C196-E4DF-4631-8923-9E919C5001EA}" srcOrd="1" destOrd="0" parTransId="{AA0B1CC9-1083-42DE-87B4-3EDF705E2E85}" sibTransId="{0991FC39-8FC8-438D-9C52-F1003C9E081C}"/>
    <dgm:cxn modelId="{1B59A6C3-EA3A-42A8-A0E7-A425AE71D145}" srcId="{9E7057D6-A6C6-470D-B79F-462ACABDFDEF}" destId="{451530C1-BACA-4821-B09B-43B4E4B65FA3}" srcOrd="1" destOrd="0" parTransId="{343EB67A-4A0A-4D66-B505-F7CDFAE029C3}" sibTransId="{90D1F5D1-6A1C-4850-A3B2-6998D5FA09DC}"/>
    <dgm:cxn modelId="{B492D4AF-266E-4ED9-9801-57F7C0525CFB}" type="presOf" srcId="{451530C1-BACA-4821-B09B-43B4E4B65FA3}" destId="{07BF3D0F-B474-40CC-B48D-3F24D78F9FD6}" srcOrd="0" destOrd="1" presId="urn:microsoft.com/office/officeart/2005/8/layout/vList6"/>
    <dgm:cxn modelId="{4E1DABAD-0CD5-45FA-B29D-EBBA9D9E267C}" srcId="{3243C196-E4DF-4631-8923-9E919C5001EA}" destId="{2E31B1E1-69BF-4FD3-BB02-DE68A25B2C31}" srcOrd="1" destOrd="0" parTransId="{ED03ACE4-419B-48CA-B060-C216F67FB16F}" sibTransId="{759B1811-050B-4660-93E2-A04C2F8D26D5}"/>
    <dgm:cxn modelId="{D9E96EF1-8871-4ECD-8346-A5FB92E63D10}" type="presOf" srcId="{9E7057D6-A6C6-470D-B79F-462ACABDFDEF}" destId="{4C6890D6-AAF1-482B-959A-39891B2662D0}" srcOrd="0" destOrd="0" presId="urn:microsoft.com/office/officeart/2005/8/layout/vList6"/>
    <dgm:cxn modelId="{03ECAF1A-B3A5-4B76-99C8-2474996D492F}" type="presOf" srcId="{E2DBCE75-54A1-420A-8027-EADAD9D843E0}" destId="{FEA0FA50-1DAF-4274-9CD4-8D8D22F326BB}" srcOrd="0" destOrd="0" presId="urn:microsoft.com/office/officeart/2005/8/layout/vList6"/>
    <dgm:cxn modelId="{1BA57C96-AC8F-4A92-9CC4-B35FA42E23B1}" type="presOf" srcId="{3243C196-E4DF-4631-8923-9E919C5001EA}" destId="{D8E7A307-DAF0-460D-A0C5-51A77AC6E040}" srcOrd="0" destOrd="0" presId="urn:microsoft.com/office/officeart/2005/8/layout/vList6"/>
    <dgm:cxn modelId="{EB6FFD26-B50F-4CF8-808F-626FDBAF3FF8}" type="presParOf" srcId="{FEA0FA50-1DAF-4274-9CD4-8D8D22F326BB}" destId="{E89926A0-B4FA-48AB-8CE1-74B9E2EC4E5B}" srcOrd="0" destOrd="0" presId="urn:microsoft.com/office/officeart/2005/8/layout/vList6"/>
    <dgm:cxn modelId="{8286C473-ADD5-42BB-AF23-A364ACEAD9F1}" type="presParOf" srcId="{E89926A0-B4FA-48AB-8CE1-74B9E2EC4E5B}" destId="{4C6890D6-AAF1-482B-959A-39891B2662D0}" srcOrd="0" destOrd="0" presId="urn:microsoft.com/office/officeart/2005/8/layout/vList6"/>
    <dgm:cxn modelId="{C289647F-4122-42B4-B8F9-7E525CA6638A}" type="presParOf" srcId="{E89926A0-B4FA-48AB-8CE1-74B9E2EC4E5B}" destId="{07BF3D0F-B474-40CC-B48D-3F24D78F9FD6}" srcOrd="1" destOrd="0" presId="urn:microsoft.com/office/officeart/2005/8/layout/vList6"/>
    <dgm:cxn modelId="{B830DC33-D98C-45CC-A748-21A242DCBC79}" type="presParOf" srcId="{FEA0FA50-1DAF-4274-9CD4-8D8D22F326BB}" destId="{159A36CF-881C-44BE-8EEA-E92D7DBDF868}" srcOrd="1" destOrd="0" presId="urn:microsoft.com/office/officeart/2005/8/layout/vList6"/>
    <dgm:cxn modelId="{39382477-EE15-4753-85CF-BF58EC4C4E3C}" type="presParOf" srcId="{FEA0FA50-1DAF-4274-9CD4-8D8D22F326BB}" destId="{81BFFFBF-643C-4A80-B7B1-4893F9E4EBA2}" srcOrd="2" destOrd="0" presId="urn:microsoft.com/office/officeart/2005/8/layout/vList6"/>
    <dgm:cxn modelId="{7BBE7D06-45DA-41A0-AD63-D9B9995E4FED}" type="presParOf" srcId="{81BFFFBF-643C-4A80-B7B1-4893F9E4EBA2}" destId="{D8E7A307-DAF0-460D-A0C5-51A77AC6E040}" srcOrd="0" destOrd="0" presId="urn:microsoft.com/office/officeart/2005/8/layout/vList6"/>
    <dgm:cxn modelId="{7D37E524-FD8A-4316-A640-63C0D18461D1}" type="presParOf" srcId="{81BFFFBF-643C-4A80-B7B1-4893F9E4EBA2}" destId="{010B635C-80B2-43A8-AA00-B46498E90900}" srcOrd="1" destOrd="0" presId="urn:microsoft.com/office/officeart/2005/8/layout/vList6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image" Target="../media/image2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90B450-0F36-4186-93E4-31861EBE02AC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3218FE-A2CE-43B3-932C-EAD29C1424D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237D2-4450-4E27-BAEC-A78EE1FED081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1BC42-975E-49CE-AC8B-4762DF406F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237D2-4450-4E27-BAEC-A78EE1FED081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1BC42-975E-49CE-AC8B-4762DF406F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237D2-4450-4E27-BAEC-A78EE1FED081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1BC42-975E-49CE-AC8B-4762DF406F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237D2-4450-4E27-BAEC-A78EE1FED081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1BC42-975E-49CE-AC8B-4762DF406F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237D2-4450-4E27-BAEC-A78EE1FED081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1BC42-975E-49CE-AC8B-4762DF406F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237D2-4450-4E27-BAEC-A78EE1FED081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1BC42-975E-49CE-AC8B-4762DF406F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237D2-4450-4E27-BAEC-A78EE1FED081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1BC42-975E-49CE-AC8B-4762DF406F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237D2-4450-4E27-BAEC-A78EE1FED081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1BC42-975E-49CE-AC8B-4762DF406F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237D2-4450-4E27-BAEC-A78EE1FED081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1BC42-975E-49CE-AC8B-4762DF406F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237D2-4450-4E27-BAEC-A78EE1FED081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1BC42-975E-49CE-AC8B-4762DF406F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237D2-4450-4E27-BAEC-A78EE1FED081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1BC42-975E-49CE-AC8B-4762DF406F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8237D2-4450-4E27-BAEC-A78EE1FED081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51BC42-975E-49CE-AC8B-4762DF406FD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google.pt/url?sa=i&amp;rct=j&amp;q=&amp;esrc=s&amp;source=images&amp;cd=&amp;cad=rja&amp;uact=8&amp;ved=0CAcQjRxqFQoTCJrTi5bb_ccCFQdpFAodkDEKoA&amp;url=https://audioboom.com/boos/794583-topic-4-04-cellulose-microfibrils&amp;psig=AFQjCNEgdZH7BHdTOz2gnNeibkdxeIxO4w&amp;ust=1442567043716641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pt/url?sa=i&amp;rct=j&amp;q=&amp;esrc=s&amp;source=images&amp;cd=&amp;cad=rja&amp;uact=8&amp;ved=0CAcQjRxqFQoTCIvJroLM_McCFUtWFAodZNEL-Q&amp;url=http://www.infoescola.com/plantas/familia-poaceae/&amp;psig=AFQjCNFfgzpjvnb0VcgItyVxz34mZKFX_A&amp;ust=1442528613701279" TargetMode="External"/><Relationship Id="rId3" Type="http://schemas.openxmlformats.org/officeDocument/2006/relationships/hyperlink" Target="http://www.google.pt/url?sa=i&amp;rct=j&amp;q=&amp;esrc=s&amp;source=images&amp;cd=&amp;cad=rja&amp;uact=8&amp;ved=0CAcQjRxqFQoTCKCc4tHN_McCFQpcFAod3CAFzw&amp;url=http://www.hopspress.com/Books/Botany_in_a_Day.APG.htm&amp;psig=AFQjCNEO0RP72sa5S5jwIZOJGWJ3NLuXhg&amp;ust=1442529036660579" TargetMode="External"/><Relationship Id="rId7" Type="http://schemas.openxmlformats.org/officeDocument/2006/relationships/image" Target="../media/image1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hyperlink" Target="http://www.google.pt/url?sa=i&amp;rct=j&amp;q=&amp;esrc=s&amp;source=images&amp;cd=&amp;cad=rja&amp;uact=8&amp;ved=0CAcQjRxqFQoTCIn5mYzN_McCFUnNFAodHVgJ-g&amp;url=http://botany.csdl.tamu.edu/FLORA/Wilson/tfp/are/arepage2.htm&amp;psig=AFQjCNE3Qxvti507eWd9iIl0T8tMQeGQvQ&amp;ust=1442528839812896" TargetMode="External"/><Relationship Id="rId4" Type="http://schemas.openxmlformats.org/officeDocument/2006/relationships/image" Target="../media/image13.jpeg"/><Relationship Id="rId9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mrise.com/user/KittyCLawe/?page=12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google.pt/url?sa=i&amp;rct=j&amp;q=&amp;esrc=s&amp;source=images&amp;cd=&amp;cad=rja&amp;uact=8&amp;ved=0CAcQjRxqFQoTCMmh5NrH_ccCFQPVFAodTb4GGA&amp;url=http://www.reluctantgourmet.com/sugar-free-pectin/&amp;psig=AFQjCNFkIoFkn0ns2TLrqKpNGoicXPPESg&amp;ust=1442561815939687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1.jpeg"/><Relationship Id="rId5" Type="http://schemas.openxmlformats.org/officeDocument/2006/relationships/hyperlink" Target="http://www.google.pt/url?sa=i&amp;rct=j&amp;q=&amp;esrc=s&amp;source=images&amp;cd=&amp;cad=rja&amp;uact=8&amp;ved=0CAcQjRxqFQoTCIi63YXg_scCFUi3FAodmhcD4Q&amp;url=http://www.tutorsglobe.com/homework-help/botany/structure-of-the-cell-wall-73291.aspx&amp;psig=AFQjCNEEjKFceqIhXzoJJ6RBNDlXWmeP1g&amp;ust=1442602613898673" TargetMode="External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wmf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764704"/>
            <a:ext cx="8315201" cy="5328592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ru-RU" sz="3300" b="1" dirty="0" smtClean="0">
                <a:solidFill>
                  <a:schemeClr val="tx1"/>
                </a:solidFill>
              </a:rPr>
              <a:t>Физиология растений. Под ред. проф. Ермакова И.П. М.: Академия, 2007</a:t>
            </a:r>
          </a:p>
          <a:p>
            <a:pPr lvl="0"/>
            <a:r>
              <a:rPr lang="ru-RU" sz="3300" b="1" dirty="0" smtClean="0">
                <a:solidFill>
                  <a:schemeClr val="tx1"/>
                </a:solidFill>
              </a:rPr>
              <a:t>Кузнецов В.В., Дмитриева Г.А. Физиология растений. М.: Высшая школа, 2005</a:t>
            </a:r>
          </a:p>
          <a:p>
            <a:pPr lvl="0"/>
            <a:r>
              <a:rPr lang="ru-RU" sz="3300" b="1" dirty="0">
                <a:solidFill>
                  <a:schemeClr val="tx1"/>
                </a:solidFill>
              </a:rPr>
              <a:t>Медведев С.С. Физиология растений.</a:t>
            </a:r>
            <a:r>
              <a:rPr lang="ru-RU" sz="3300" b="1" i="1" dirty="0">
                <a:solidFill>
                  <a:schemeClr val="tx1"/>
                </a:solidFill>
              </a:rPr>
              <a:t> </a:t>
            </a:r>
            <a:r>
              <a:rPr lang="ru-RU" sz="3300" b="1" dirty="0">
                <a:solidFill>
                  <a:schemeClr val="tx1"/>
                </a:solidFill>
              </a:rPr>
              <a:t>Учебник. СПб.: Изд-во СПб. ун-та, 2004. 336 с. </a:t>
            </a:r>
            <a:endParaRPr lang="ru-RU" sz="3300" b="1" dirty="0" smtClean="0">
              <a:solidFill>
                <a:schemeClr val="tx1"/>
              </a:solidFill>
            </a:endParaRPr>
          </a:p>
          <a:p>
            <a:pPr lvl="0"/>
            <a:endParaRPr lang="ru-RU" sz="3300" b="1" dirty="0">
              <a:solidFill>
                <a:schemeClr val="tx1"/>
              </a:solidFill>
            </a:endParaRPr>
          </a:p>
          <a:p>
            <a:pPr lvl="0"/>
            <a:r>
              <a:rPr lang="ru-RU" sz="3300" b="1" dirty="0" smtClean="0">
                <a:solidFill>
                  <a:schemeClr val="tx1"/>
                </a:solidFill>
              </a:rPr>
              <a:t>Лекционные курсы на платформе </a:t>
            </a:r>
            <a:r>
              <a:rPr lang="en-US" sz="3300" b="1" dirty="0" smtClean="0">
                <a:solidFill>
                  <a:schemeClr val="tx1"/>
                </a:solidFill>
              </a:rPr>
              <a:t>YouTube </a:t>
            </a:r>
            <a:endParaRPr lang="ru-RU" sz="3300" b="1" dirty="0" smtClean="0">
              <a:solidFill>
                <a:schemeClr val="tx1"/>
              </a:solidFill>
            </a:endParaRPr>
          </a:p>
          <a:p>
            <a:pPr lvl="0"/>
            <a:r>
              <a:rPr lang="ru-RU" sz="3300" b="1" dirty="0" smtClean="0">
                <a:solidFill>
                  <a:schemeClr val="tx1"/>
                </a:solidFill>
              </a:rPr>
              <a:t>Носов  А.М. МГУ. Физиология растений.</a:t>
            </a:r>
          </a:p>
          <a:p>
            <a:pPr lvl="0"/>
            <a:r>
              <a:rPr lang="ru-RU" sz="3300" b="1" dirty="0" smtClean="0">
                <a:solidFill>
                  <a:schemeClr val="tx1"/>
                </a:solidFill>
              </a:rPr>
              <a:t>Чуб В.В. МГУ. Физиология растений</a:t>
            </a:r>
          </a:p>
          <a:p>
            <a:pPr lvl="0"/>
            <a:endParaRPr lang="ru-RU" sz="3300" b="1" dirty="0">
              <a:solidFill>
                <a:schemeClr val="tx1"/>
              </a:solidFill>
            </a:endParaRPr>
          </a:p>
          <a:p>
            <a:pPr lvl="0"/>
            <a:r>
              <a:rPr lang="ru-RU" sz="3300" b="1" dirty="0" smtClean="0">
                <a:solidFill>
                  <a:schemeClr val="tx1"/>
                </a:solidFill>
              </a:rPr>
              <a:t>Лекционный курс на платформе Открытое образование</a:t>
            </a:r>
          </a:p>
          <a:p>
            <a:pPr lvl="0"/>
            <a:r>
              <a:rPr lang="ru-RU" sz="3300" b="1" dirty="0" smtClean="0">
                <a:solidFill>
                  <a:schemeClr val="tx1"/>
                </a:solidFill>
              </a:rPr>
              <a:t>Чуб В.В. МГУ. Физиология растений</a:t>
            </a:r>
            <a:endParaRPr lang="ru-RU" sz="3300" b="1" dirty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25\Desktop\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0"/>
            <a:ext cx="7916863" cy="1988840"/>
          </a:xfrm>
          <a:prstGeom prst="rect">
            <a:avLst/>
          </a:prstGeom>
          <a:noFill/>
        </p:spPr>
      </p:pic>
      <p:pic>
        <p:nvPicPr>
          <p:cNvPr id="1028" name="Picture 4" descr="C:\Users\25\Desktop\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628800"/>
            <a:ext cx="8532440" cy="45365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71472" y="-214338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Отличия растительной от животной клетки 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500034" y="785794"/>
            <a:ext cx="8229600" cy="5857916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 smtClean="0"/>
              <a:t>К</a:t>
            </a:r>
            <a:r>
              <a:rPr lang="ru-RU" b="1" dirty="0" smtClean="0"/>
              <a:t>леточная </a:t>
            </a:r>
            <a:r>
              <a:rPr lang="ru-RU" b="1" dirty="0" smtClean="0"/>
              <a:t>стенка </a:t>
            </a:r>
            <a:r>
              <a:rPr lang="ru-RU" dirty="0" smtClean="0"/>
              <a:t>– механический каркас, который оказывает давление на плазмалемму и позволяет клетке поддерживать форму. </a:t>
            </a:r>
            <a:endParaRPr lang="ru-RU" dirty="0" smtClean="0"/>
          </a:p>
          <a:p>
            <a:r>
              <a:rPr lang="ru-RU" dirty="0" smtClean="0"/>
              <a:t>Клеточная </a:t>
            </a:r>
            <a:r>
              <a:rPr lang="ru-RU" dirty="0" smtClean="0"/>
              <a:t>стенка пронизана </a:t>
            </a:r>
            <a:r>
              <a:rPr lang="ru-RU" b="1" dirty="0" err="1" smtClean="0"/>
              <a:t>плазмодесмами</a:t>
            </a:r>
            <a:r>
              <a:rPr lang="ru-RU" dirty="0" smtClean="0"/>
              <a:t>, которые соединяют внутренние пространства соседних </a:t>
            </a:r>
            <a:r>
              <a:rPr lang="ru-RU" dirty="0" smtClean="0"/>
              <a:t>клеток.</a:t>
            </a:r>
            <a:endParaRPr lang="ru-RU" b="1" dirty="0" smtClean="0"/>
          </a:p>
          <a:p>
            <a:r>
              <a:rPr lang="ru-RU" dirty="0" smtClean="0"/>
              <a:t>Также </a:t>
            </a:r>
            <a:r>
              <a:rPr lang="ru-RU" dirty="0" smtClean="0"/>
              <a:t>у растительных клеток есть различные</a:t>
            </a:r>
            <a:r>
              <a:rPr lang="ru-RU" b="1" dirty="0" smtClean="0"/>
              <a:t> пластиды </a:t>
            </a:r>
            <a:r>
              <a:rPr lang="ru-RU" dirty="0" smtClean="0"/>
              <a:t>– хлоропласты, хромопласты, амилопласты и т. д. </a:t>
            </a:r>
            <a:endParaRPr lang="ru-RU" dirty="0" smtClean="0"/>
          </a:p>
          <a:p>
            <a:r>
              <a:rPr lang="ru-RU" dirty="0" smtClean="0"/>
              <a:t>Важным </a:t>
            </a:r>
            <a:r>
              <a:rPr lang="ru-RU" dirty="0" smtClean="0"/>
              <a:t>отличием</a:t>
            </a:r>
            <a:r>
              <a:rPr lang="ru-RU" b="1" dirty="0" smtClean="0"/>
              <a:t> </a:t>
            </a:r>
            <a:r>
              <a:rPr lang="ru-RU" b="1" dirty="0" err="1" smtClean="0"/>
              <a:t>вакуолярной</a:t>
            </a:r>
            <a:r>
              <a:rPr lang="ru-RU" b="1" dirty="0" smtClean="0"/>
              <a:t> </a:t>
            </a:r>
            <a:r>
              <a:rPr lang="ru-RU" dirty="0" smtClean="0"/>
              <a:t>системы растений является возможность формирования крупных </a:t>
            </a:r>
            <a:r>
              <a:rPr lang="ru-RU" b="1" dirty="0" smtClean="0"/>
              <a:t>запасающих вакуолей. </a:t>
            </a:r>
            <a:endParaRPr lang="ru-RU" b="1" dirty="0" smtClean="0"/>
          </a:p>
          <a:p>
            <a:r>
              <a:rPr lang="ru-RU" dirty="0" smtClean="0"/>
              <a:t>Особенностью</a:t>
            </a:r>
            <a:r>
              <a:rPr lang="ru-RU" b="1" dirty="0" smtClean="0"/>
              <a:t> </a:t>
            </a:r>
            <a:r>
              <a:rPr lang="ru-RU" b="1" dirty="0" err="1" smtClean="0"/>
              <a:t>цитоскелета</a:t>
            </a:r>
            <a:r>
              <a:rPr lang="ru-RU" b="1" dirty="0" smtClean="0"/>
              <a:t> </a:t>
            </a:r>
            <a:r>
              <a:rPr lang="ru-RU" dirty="0" smtClean="0"/>
              <a:t>растений является</a:t>
            </a:r>
            <a:r>
              <a:rPr lang="ru-RU" b="1" dirty="0" smtClean="0"/>
              <a:t> отсутствие центриолей</a:t>
            </a:r>
            <a:r>
              <a:rPr lang="ru-RU" dirty="0" smtClean="0"/>
              <a:t>. Напротив, в растительной клетке может быть несколько центров организации микротрубочек, расположенных в разных частях клетки. </a:t>
            </a:r>
            <a:endParaRPr lang="ru-RU" dirty="0" smtClean="0"/>
          </a:p>
          <a:p>
            <a:r>
              <a:rPr lang="ru-RU" dirty="0" smtClean="0"/>
              <a:t>Также </a:t>
            </a:r>
            <a:r>
              <a:rPr lang="ru-RU" dirty="0" smtClean="0"/>
              <a:t>для растительной клетки характерна</a:t>
            </a:r>
            <a:r>
              <a:rPr lang="ru-RU" b="1" dirty="0" smtClean="0"/>
              <a:t> </a:t>
            </a:r>
            <a:r>
              <a:rPr lang="ru-RU" b="1" dirty="0" err="1" smtClean="0"/>
              <a:t>тотипотентность</a:t>
            </a:r>
            <a:r>
              <a:rPr lang="ru-RU" dirty="0" smtClean="0"/>
              <a:t>, то есть способностью любой живой растительной клетки в определённых условиях </a:t>
            </a:r>
            <a:r>
              <a:rPr lang="ru-RU" dirty="0" err="1" smtClean="0"/>
              <a:t>дедифференцироваться</a:t>
            </a:r>
            <a:r>
              <a:rPr lang="ru-RU" dirty="0" smtClean="0"/>
              <a:t> и давать начало новому растению. 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Протопласт, </a:t>
            </a:r>
            <a:r>
              <a:rPr lang="ru-RU" dirty="0" err="1" smtClean="0"/>
              <a:t>симпласт</a:t>
            </a:r>
            <a:r>
              <a:rPr lang="ru-RU" dirty="0" smtClean="0"/>
              <a:t> и </a:t>
            </a:r>
            <a:r>
              <a:rPr lang="ru-RU" dirty="0" err="1" smtClean="0"/>
              <a:t>апопласт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/>
              <a:t>Протопласт</a:t>
            </a:r>
            <a:r>
              <a:rPr lang="ru-RU" dirty="0" smtClean="0"/>
              <a:t> – живое содержимое клетки, за исключением клеточной стенки.</a:t>
            </a:r>
          </a:p>
          <a:p>
            <a:r>
              <a:rPr lang="ru-RU" dirty="0" smtClean="0"/>
              <a:t>Протопласты </a:t>
            </a:r>
            <a:r>
              <a:rPr lang="ru-RU" dirty="0" smtClean="0"/>
              <a:t>растительной клетки через поры клеточных стенок связаны между собой </a:t>
            </a:r>
            <a:r>
              <a:rPr lang="ru-RU" dirty="0" err="1" smtClean="0"/>
              <a:t>плазмодесмами</a:t>
            </a:r>
            <a:r>
              <a:rPr lang="ru-RU" dirty="0" smtClean="0"/>
              <a:t>, которые соединяют их в цитоплазматическое целое – </a:t>
            </a:r>
            <a:r>
              <a:rPr lang="ru-RU" b="1" dirty="0" err="1" smtClean="0"/>
              <a:t>симпласт</a:t>
            </a:r>
            <a:r>
              <a:rPr lang="ru-RU" b="1" dirty="0" smtClean="0"/>
              <a:t>.</a:t>
            </a:r>
          </a:p>
          <a:p>
            <a:r>
              <a:rPr lang="ru-RU" dirty="0" smtClean="0"/>
              <a:t>Поскольку клеточные стенки клеток одной ткани или органа непосредственно контактируют друг с другом, то возникает единая система клеточных стенок, которая называется</a:t>
            </a:r>
            <a:r>
              <a:rPr lang="ru-RU" b="1" dirty="0" smtClean="0"/>
              <a:t> </a:t>
            </a:r>
            <a:r>
              <a:rPr lang="ru-RU" b="1" dirty="0" err="1" smtClean="0"/>
              <a:t>апопластом</a:t>
            </a:r>
            <a:r>
              <a:rPr lang="ru-RU" dirty="0" smtClean="0"/>
              <a:t>. </a:t>
            </a:r>
            <a:endParaRPr lang="ru-RU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7772400" cy="1143000"/>
          </a:xfrm>
        </p:spPr>
        <p:txBody>
          <a:bodyPr/>
          <a:lstStyle/>
          <a:p>
            <a:r>
              <a:rPr lang="ru-RU" sz="2800" b="1" dirty="0">
                <a:latin typeface="Constantia" pitchFamily="18" charset="0"/>
              </a:rPr>
              <a:t>Моносахариды полимеров КС – производные глюкозы</a:t>
            </a:r>
            <a:endParaRPr lang="ru-RU" sz="2800" dirty="0">
              <a:latin typeface="Constantia" pitchFamily="18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295400"/>
            <a:ext cx="7772400" cy="4800600"/>
          </a:xfrm>
        </p:spPr>
        <p:txBody>
          <a:bodyPr/>
          <a:lstStyle/>
          <a:p>
            <a:endParaRPr lang="ru-RU" b="1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 cstate="print">
            <a:lum bright="-18000" contrast="24000"/>
          </a:blip>
          <a:srcRect/>
          <a:stretch>
            <a:fillRect/>
          </a:stretch>
        </p:blipFill>
        <p:spPr bwMode="auto">
          <a:xfrm>
            <a:off x="395536" y="1268760"/>
            <a:ext cx="8080835" cy="5149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Овал 4"/>
          <p:cNvSpPr/>
          <p:nvPr/>
        </p:nvSpPr>
        <p:spPr>
          <a:xfrm>
            <a:off x="3419872" y="1412776"/>
            <a:ext cx="1512168" cy="122413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395536" y="4653136"/>
            <a:ext cx="1512168" cy="122413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467544" y="1268760"/>
            <a:ext cx="1512168" cy="122413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3419872" y="4077072"/>
            <a:ext cx="1512168" cy="122413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285750" y="13049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</a:rPr>
              <a:t>Целлюлоза – инертный и прочный материал</a:t>
            </a:r>
            <a:endParaRPr lang="ru-RU" sz="3200" b="1" dirty="0">
              <a:latin typeface="Constantia" pitchFamily="18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0" y="1412776"/>
            <a:ext cx="5148064" cy="5445224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latin typeface="Constantia" pitchFamily="18" charset="0"/>
              </a:rPr>
              <a:t>За счет </a:t>
            </a:r>
            <a:r>
              <a:rPr lang="ru-RU" dirty="0" err="1" smtClean="0">
                <a:latin typeface="Constantia" pitchFamily="18" charset="0"/>
              </a:rPr>
              <a:t>псевдокристаллической</a:t>
            </a:r>
            <a:r>
              <a:rPr lang="ru-RU" dirty="0" smtClean="0">
                <a:latin typeface="Constantia" pitchFamily="18" charset="0"/>
              </a:rPr>
              <a:t> структуры целлюлоза является весьма прочной</a:t>
            </a:r>
          </a:p>
          <a:p>
            <a:r>
              <a:rPr lang="ru-RU" dirty="0" smtClean="0">
                <a:latin typeface="Constantia" pitchFamily="18" charset="0"/>
              </a:rPr>
              <a:t>Она также с трудом поддается ферментативному разрушению (устойчивость к </a:t>
            </a:r>
            <a:r>
              <a:rPr lang="ru-RU" dirty="0" err="1" smtClean="0">
                <a:latin typeface="Constantia" pitchFamily="18" charset="0"/>
              </a:rPr>
              <a:t>патогенам</a:t>
            </a:r>
            <a:r>
              <a:rPr lang="ru-RU" dirty="0" smtClean="0">
                <a:latin typeface="Constantia" pitchFamily="18" charset="0"/>
              </a:rPr>
              <a:t>), оно начинается в аморфных зонах</a:t>
            </a:r>
          </a:p>
          <a:p>
            <a:r>
              <a:rPr lang="ru-RU" dirty="0" smtClean="0">
                <a:latin typeface="Constantia" pitchFamily="18" charset="0"/>
              </a:rPr>
              <a:t>Целлюлозная </a:t>
            </a:r>
            <a:r>
              <a:rPr lang="ru-RU" dirty="0" err="1" smtClean="0">
                <a:latin typeface="Constantia" pitchFamily="18" charset="0"/>
              </a:rPr>
              <a:t>микрофибрилла</a:t>
            </a:r>
            <a:r>
              <a:rPr lang="ru-RU" dirty="0" smtClean="0">
                <a:latin typeface="Constantia" pitchFamily="18" charset="0"/>
              </a:rPr>
              <a:t> иногда может включать в себя «застрявшие» цепочки </a:t>
            </a:r>
            <a:r>
              <a:rPr lang="ru-RU" dirty="0" err="1" smtClean="0">
                <a:latin typeface="Constantia" pitchFamily="18" charset="0"/>
              </a:rPr>
              <a:t>сшивочных</a:t>
            </a:r>
            <a:r>
              <a:rPr lang="ru-RU" dirty="0" smtClean="0">
                <a:latin typeface="Constantia" pitchFamily="18" charset="0"/>
              </a:rPr>
              <a:t> </a:t>
            </a:r>
            <a:r>
              <a:rPr lang="ru-RU" dirty="0" err="1" smtClean="0">
                <a:latin typeface="Constantia" pitchFamily="18" charset="0"/>
              </a:rPr>
              <a:t>гликанов</a:t>
            </a:r>
            <a:r>
              <a:rPr lang="ru-RU" dirty="0" smtClean="0">
                <a:latin typeface="Constantia" pitchFamily="18" charset="0"/>
              </a:rPr>
              <a:t>, которые уменьшают ее структурированность в аморфных областях</a:t>
            </a:r>
          </a:p>
          <a:p>
            <a:endParaRPr lang="ru-RU" dirty="0" smtClean="0">
              <a:latin typeface="Constantia" pitchFamily="18" charset="0"/>
            </a:endParaRPr>
          </a:p>
          <a:p>
            <a:endParaRPr lang="ru-RU" dirty="0">
              <a:latin typeface="Constantia" pitchFamily="18" charset="0"/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 cstate="print">
            <a:lum contrast="24000"/>
          </a:blip>
          <a:srcRect/>
          <a:stretch>
            <a:fillRect/>
          </a:stretch>
        </p:blipFill>
        <p:spPr bwMode="auto">
          <a:xfrm>
            <a:off x="6156176" y="1556792"/>
            <a:ext cx="2041525" cy="204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 cstate="print">
            <a:lum contrast="24000"/>
          </a:blip>
          <a:srcRect/>
          <a:stretch>
            <a:fillRect/>
          </a:stretch>
        </p:blipFill>
        <p:spPr bwMode="auto">
          <a:xfrm>
            <a:off x="6689576" y="3842792"/>
            <a:ext cx="1249363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32376" y="5214392"/>
            <a:ext cx="2073275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25\Desktop\00029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38712" y="1600200"/>
            <a:ext cx="5266575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25\Desktop\1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0"/>
            <a:ext cx="752937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25\Desktop\6767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3" y="57610"/>
            <a:ext cx="6192688" cy="65036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latin typeface="Constantia" pitchFamily="18" charset="0"/>
              </a:rPr>
              <a:t>Сшивочные</a:t>
            </a:r>
            <a:r>
              <a:rPr lang="ru-RU" dirty="0" smtClean="0">
                <a:latin typeface="Constantia" pitchFamily="18" charset="0"/>
              </a:rPr>
              <a:t> </a:t>
            </a:r>
            <a:r>
              <a:rPr lang="ru-RU" dirty="0" err="1" smtClean="0">
                <a:latin typeface="Constantia" pitchFamily="18" charset="0"/>
              </a:rPr>
              <a:t>гликаны</a:t>
            </a:r>
            <a:endParaRPr lang="ru-RU" dirty="0">
              <a:latin typeface="Constant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2776"/>
            <a:ext cx="8686800" cy="2836912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latin typeface="Constantia" pitchFamily="18" charset="0"/>
              </a:rPr>
              <a:t>Разветвленные полимеры, тесно взаимодействующие с целлюлозой («гемицеллюлозы»)</a:t>
            </a:r>
          </a:p>
          <a:p>
            <a:r>
              <a:rPr lang="ru-RU" dirty="0" smtClean="0">
                <a:latin typeface="Constantia" pitchFamily="18" charset="0"/>
              </a:rPr>
              <a:t>Сшивают между собой </a:t>
            </a:r>
            <a:r>
              <a:rPr lang="ru-RU" dirty="0" err="1" smtClean="0">
                <a:latin typeface="Constantia" pitchFamily="18" charset="0"/>
              </a:rPr>
              <a:t>микрофибриллы</a:t>
            </a:r>
            <a:r>
              <a:rPr lang="ru-RU" dirty="0" smtClean="0">
                <a:latin typeface="Constantia" pitchFamily="18" charset="0"/>
              </a:rPr>
              <a:t>, связывают соседние, внедряются в них, определяют расстояние между ними</a:t>
            </a:r>
          </a:p>
          <a:p>
            <a:r>
              <a:rPr lang="ru-RU" dirty="0" smtClean="0">
                <a:latin typeface="Constantia" pitchFamily="18" charset="0"/>
              </a:rPr>
              <a:t>В основном нейтральные молекулы</a:t>
            </a:r>
            <a:endParaRPr lang="ru-RU" dirty="0">
              <a:latin typeface="Constantia" pitchFamily="18" charset="0"/>
            </a:endParaRPr>
          </a:p>
        </p:txBody>
      </p:sp>
      <p:pic>
        <p:nvPicPr>
          <p:cNvPr id="106498" name="Picture 2" descr="https://d15mj6e6qmt1na.cloudfront.net/files/images/0257/0515/4-04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4077072"/>
            <a:ext cx="4673404" cy="2708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25\Desktop\88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73" name="Picture 25" descr="Rosaceae - Prunus amygdalus ? - Amygdalus communis var. amara From: Köhler’s Medizinal-Pflanzen in naturgetreuen Abbildungen mit kurz erläuterndem Texte. Atlas zur Pharmacopoea germanica, austriaca, belgica, danica, helvetica, hungarica, rossica, suecica, neerlandica, british pharmacopoeia, zum Code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32856"/>
            <a:ext cx="2191389" cy="26977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4471" name="Picture 23" descr="http://www.hopspress.com/Books/Images/Liliaceae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18687" y="3212976"/>
            <a:ext cx="2025313" cy="27446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4469" name="Picture 21" descr="http://caliban.mpiz-koeln.mpg.de/~stueber/koehler/COCOS2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8064" y="2780928"/>
            <a:ext cx="2119567" cy="31672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4461" name="Picture 13" descr="Картинки по запросу solanacea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59832" y="3212976"/>
            <a:ext cx="1857375" cy="2466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4451" name="Picture 3" descr="http://www.infoescola.com/wp-content/uploads/2010/12/poaceae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63888" y="836712"/>
            <a:ext cx="2060110" cy="27352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dirty="0" err="1" smtClean="0">
                <a:latin typeface="Constantia" pitchFamily="18" charset="0"/>
              </a:rPr>
              <a:t>Сшивочные</a:t>
            </a:r>
            <a:r>
              <a:rPr lang="ru-RU" dirty="0" smtClean="0">
                <a:latin typeface="Constantia" pitchFamily="18" charset="0"/>
              </a:rPr>
              <a:t> </a:t>
            </a:r>
            <a:r>
              <a:rPr lang="ru-RU" dirty="0" err="1" smtClean="0">
                <a:latin typeface="Constantia" pitchFamily="18" charset="0"/>
              </a:rPr>
              <a:t>гликаны</a:t>
            </a:r>
            <a:endParaRPr lang="ru-RU" dirty="0">
              <a:latin typeface="Constantia" pitchFamily="18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20725" y="1771675"/>
            <a:ext cx="2447925" cy="707886"/>
          </a:xfrm>
          <a:prstGeom prst="rect">
            <a:avLst/>
          </a:prstGeom>
          <a:solidFill>
            <a:srgbClr val="E9F5FF"/>
          </a:solidFill>
          <a:ln w="9525">
            <a:solidFill>
              <a:srgbClr val="66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0033CC"/>
                </a:solidFill>
                <a:latin typeface="Constantia" pitchFamily="18" charset="0"/>
              </a:rPr>
              <a:t>Ксилоглюканы (</a:t>
            </a:r>
            <a:r>
              <a:rPr lang="en-US" sz="2000" b="1">
                <a:solidFill>
                  <a:srgbClr val="0033CC"/>
                </a:solidFill>
                <a:latin typeface="Constantia" pitchFamily="18" charset="0"/>
              </a:rPr>
              <a:t>XyGs)</a:t>
            </a:r>
            <a:endParaRPr lang="ru-RU" sz="2000" b="1">
              <a:solidFill>
                <a:srgbClr val="0033CC"/>
              </a:solidFill>
              <a:latin typeface="Constantia" pitchFamily="18" charset="0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347864" y="1628800"/>
            <a:ext cx="2736304" cy="830997"/>
          </a:xfrm>
          <a:prstGeom prst="rect">
            <a:avLst/>
          </a:prstGeom>
          <a:solidFill>
            <a:srgbClr val="E9F5FF"/>
          </a:solidFill>
          <a:ln w="9525">
            <a:solidFill>
              <a:srgbClr val="6600FF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000" b="1" dirty="0" err="1">
                <a:solidFill>
                  <a:srgbClr val="0033CC"/>
                </a:solidFill>
                <a:latin typeface="Constantia" pitchFamily="18" charset="0"/>
              </a:rPr>
              <a:t>Гликаны</a:t>
            </a:r>
            <a:r>
              <a:rPr lang="ru-RU" sz="2000" b="1" dirty="0">
                <a:solidFill>
                  <a:srgbClr val="0033CC"/>
                </a:solidFill>
                <a:latin typeface="Constantia" pitchFamily="18" charset="0"/>
              </a:rPr>
              <a:t> со смешанной связью</a:t>
            </a:r>
          </a:p>
          <a:p>
            <a:pPr algn="ctr">
              <a:lnSpc>
                <a:spcPct val="80000"/>
              </a:lnSpc>
            </a:pPr>
            <a:r>
              <a:rPr lang="ru-RU" sz="2000" dirty="0">
                <a:solidFill>
                  <a:srgbClr val="0033CC"/>
                </a:solidFill>
                <a:latin typeface="Constantia" pitchFamily="18" charset="0"/>
              </a:rPr>
              <a:t>(злаки)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6012160" y="1916832"/>
            <a:ext cx="2556197" cy="837152"/>
          </a:xfrm>
          <a:prstGeom prst="rect">
            <a:avLst/>
          </a:prstGeom>
          <a:solidFill>
            <a:srgbClr val="E9F5FF"/>
          </a:solidFill>
          <a:ln w="9525">
            <a:solidFill>
              <a:srgbClr val="6600FF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000" b="1" dirty="0" err="1">
                <a:solidFill>
                  <a:srgbClr val="0033CC"/>
                </a:solidFill>
                <a:latin typeface="Constantia" pitchFamily="18" charset="0"/>
              </a:rPr>
              <a:t>Глюкуроно-арабиноксиланы</a:t>
            </a:r>
            <a:r>
              <a:rPr lang="ru-RU" sz="2000" b="1" dirty="0">
                <a:solidFill>
                  <a:srgbClr val="0033CC"/>
                </a:solidFill>
                <a:latin typeface="Constantia" pitchFamily="18" charset="0"/>
              </a:rPr>
              <a:t> (</a:t>
            </a:r>
            <a:r>
              <a:rPr lang="en-US" sz="2000" b="1" dirty="0">
                <a:solidFill>
                  <a:srgbClr val="0033CC"/>
                </a:solidFill>
                <a:latin typeface="Constantia" pitchFamily="18" charset="0"/>
              </a:rPr>
              <a:t>GAXs)</a:t>
            </a:r>
            <a:endParaRPr lang="ru-RU" sz="2000" b="1" dirty="0">
              <a:solidFill>
                <a:srgbClr val="0033CC"/>
              </a:solidFill>
              <a:latin typeface="Constantia" pitchFamily="18" charset="0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0" y="2995637"/>
            <a:ext cx="2016125" cy="1323439"/>
          </a:xfrm>
          <a:prstGeom prst="rect">
            <a:avLst/>
          </a:prstGeom>
          <a:solidFill>
            <a:schemeClr val="bg1"/>
          </a:solidFill>
          <a:ln w="9525">
            <a:solidFill>
              <a:srgbClr val="66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 dirty="0">
                <a:latin typeface="Constantia" pitchFamily="18" charset="0"/>
              </a:rPr>
              <a:t> </a:t>
            </a:r>
            <a:r>
              <a:rPr lang="ru-RU" sz="2000" b="1" dirty="0">
                <a:solidFill>
                  <a:srgbClr val="990099"/>
                </a:solidFill>
                <a:latin typeface="Constantia" pitchFamily="18" charset="0"/>
              </a:rPr>
              <a:t>Фуко</a:t>
            </a:r>
            <a:r>
              <a:rPr lang="en-US" sz="2000" b="1" dirty="0" smtClean="0">
                <a:solidFill>
                  <a:srgbClr val="990099"/>
                </a:solidFill>
                <a:latin typeface="Constantia" pitchFamily="18" charset="0"/>
              </a:rPr>
              <a:t>-</a:t>
            </a:r>
            <a:r>
              <a:rPr lang="en-US" sz="2000" b="1" dirty="0" err="1" smtClean="0">
                <a:solidFill>
                  <a:srgbClr val="990099"/>
                </a:solidFill>
                <a:latin typeface="Constantia" pitchFamily="18" charset="0"/>
              </a:rPr>
              <a:t>XyGs</a:t>
            </a:r>
            <a:endParaRPr lang="en-US" sz="2000" dirty="0">
              <a:latin typeface="Constantia" pitchFamily="18" charset="0"/>
            </a:endParaRPr>
          </a:p>
          <a:p>
            <a:pPr algn="ctr"/>
            <a:r>
              <a:rPr lang="ru-RU" sz="2000" dirty="0">
                <a:latin typeface="Constantia" pitchFamily="18" charset="0"/>
              </a:rPr>
              <a:t> (двудольные, </a:t>
            </a:r>
            <a:r>
              <a:rPr lang="ru-RU" sz="2000" dirty="0" err="1">
                <a:latin typeface="Constantia" pitchFamily="18" charset="0"/>
              </a:rPr>
              <a:t>некоммелиноидн</a:t>
            </a:r>
            <a:r>
              <a:rPr lang="ru-RU" sz="2000" dirty="0">
                <a:latin typeface="Constantia" pitchFamily="18" charset="0"/>
              </a:rPr>
              <a:t>.)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2123728" y="2996952"/>
            <a:ext cx="2447925" cy="707886"/>
          </a:xfrm>
          <a:prstGeom prst="rect">
            <a:avLst/>
          </a:prstGeom>
          <a:solidFill>
            <a:schemeClr val="bg1"/>
          </a:solidFill>
          <a:ln w="9525">
            <a:solidFill>
              <a:srgbClr val="66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000" b="1" dirty="0" err="1">
                <a:solidFill>
                  <a:srgbClr val="990099"/>
                </a:solidFill>
                <a:latin typeface="Constantia" pitchFamily="18" charset="0"/>
              </a:rPr>
              <a:t>Арабино</a:t>
            </a:r>
            <a:r>
              <a:rPr lang="ru-RU" sz="2000" b="1" dirty="0">
                <a:solidFill>
                  <a:srgbClr val="990099"/>
                </a:solidFill>
                <a:latin typeface="Constantia" pitchFamily="18" charset="0"/>
              </a:rPr>
              <a:t>-</a:t>
            </a:r>
            <a:r>
              <a:rPr lang="en-US" sz="2000" b="1" dirty="0" err="1" smtClean="0">
                <a:solidFill>
                  <a:srgbClr val="990099"/>
                </a:solidFill>
                <a:latin typeface="Constantia" pitchFamily="18" charset="0"/>
              </a:rPr>
              <a:t>XyGs</a:t>
            </a:r>
            <a:endParaRPr lang="ru-RU" sz="2000" dirty="0">
              <a:latin typeface="Constantia" pitchFamily="18" charset="0"/>
            </a:endParaRPr>
          </a:p>
          <a:p>
            <a:pPr algn="ctr"/>
            <a:r>
              <a:rPr lang="ru-RU" sz="2000" dirty="0" smtClean="0">
                <a:latin typeface="Constantia" pitchFamily="18" charset="0"/>
              </a:rPr>
              <a:t>(пасленовые</a:t>
            </a:r>
            <a:r>
              <a:rPr lang="ru-RU" sz="2000" dirty="0">
                <a:latin typeface="Constantia" pitchFamily="18" charset="0"/>
              </a:rPr>
              <a:t>, </a:t>
            </a:r>
            <a:r>
              <a:rPr lang="ru-RU" sz="2000" dirty="0" smtClean="0">
                <a:latin typeface="Constantia" pitchFamily="18" charset="0"/>
              </a:rPr>
              <a:t>мята)</a:t>
            </a:r>
            <a:endParaRPr lang="ru-RU" sz="2000" dirty="0">
              <a:latin typeface="Constantia" pitchFamily="18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720725" y="4437087"/>
            <a:ext cx="2483123" cy="1015663"/>
          </a:xfrm>
          <a:prstGeom prst="rect">
            <a:avLst/>
          </a:prstGeom>
          <a:solidFill>
            <a:schemeClr val="bg1"/>
          </a:solidFill>
          <a:ln w="9525">
            <a:solidFill>
              <a:srgbClr val="6600FF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Constantia" pitchFamily="18" charset="0"/>
              </a:rPr>
              <a:t> </a:t>
            </a:r>
            <a:r>
              <a:rPr lang="ru-RU" sz="2000" b="1" dirty="0">
                <a:solidFill>
                  <a:srgbClr val="990099"/>
                </a:solidFill>
                <a:latin typeface="Constantia" pitchFamily="18" charset="0"/>
              </a:rPr>
              <a:t>Нерегулярные</a:t>
            </a:r>
            <a:r>
              <a:rPr lang="en-US" sz="2000" b="1" dirty="0">
                <a:solidFill>
                  <a:srgbClr val="990099"/>
                </a:solidFill>
                <a:latin typeface="Constantia" pitchFamily="18" charset="0"/>
              </a:rPr>
              <a:t> </a:t>
            </a:r>
            <a:r>
              <a:rPr lang="en-US" sz="2000" b="1" dirty="0" err="1">
                <a:solidFill>
                  <a:srgbClr val="990099"/>
                </a:solidFill>
                <a:latin typeface="Constantia" pitchFamily="18" charset="0"/>
              </a:rPr>
              <a:t>XyGs</a:t>
            </a:r>
            <a:endParaRPr lang="ru-RU" sz="2000" b="1" dirty="0">
              <a:solidFill>
                <a:srgbClr val="990099"/>
              </a:solidFill>
              <a:latin typeface="Constantia" pitchFamily="18" charset="0"/>
            </a:endParaRPr>
          </a:p>
          <a:p>
            <a:r>
              <a:rPr lang="ru-RU" sz="2000" dirty="0" smtClean="0">
                <a:latin typeface="Constantia" pitchFamily="18" charset="0"/>
              </a:rPr>
              <a:t>(</a:t>
            </a:r>
            <a:r>
              <a:rPr lang="ru-RU" sz="2000" dirty="0" err="1" smtClean="0">
                <a:latin typeface="Constantia" pitchFamily="18" charset="0"/>
              </a:rPr>
              <a:t>коммелиноидные</a:t>
            </a:r>
            <a:r>
              <a:rPr lang="en-US" sz="2000" dirty="0">
                <a:latin typeface="Constantia" pitchFamily="18" charset="0"/>
              </a:rPr>
              <a:t>)</a:t>
            </a:r>
            <a:endParaRPr lang="ru-RU" sz="2000" dirty="0">
              <a:latin typeface="Constantia" pitchFamily="18" charset="0"/>
            </a:endParaRPr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4644008" y="3068960"/>
            <a:ext cx="2520279" cy="400110"/>
          </a:xfrm>
          <a:prstGeom prst="rect">
            <a:avLst/>
          </a:prstGeom>
          <a:solidFill>
            <a:schemeClr val="bg1"/>
          </a:solidFill>
          <a:ln w="9525">
            <a:solidFill>
              <a:srgbClr val="6600FF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 smtClean="0">
                <a:solidFill>
                  <a:srgbClr val="990099"/>
                </a:solidFill>
                <a:latin typeface="Constantia" pitchFamily="18" charset="0"/>
              </a:rPr>
              <a:t>Коммелиноидные</a:t>
            </a:r>
            <a:endParaRPr lang="ru-RU" sz="2000" b="1" dirty="0">
              <a:solidFill>
                <a:srgbClr val="990099"/>
              </a:solidFill>
              <a:latin typeface="Constantia" pitchFamily="18" charset="0"/>
            </a:endParaRPr>
          </a:p>
        </p:txBody>
      </p:sp>
      <p:sp>
        <p:nvSpPr>
          <p:cNvPr id="11" name="Text Box 12"/>
          <p:cNvSpPr txBox="1">
            <a:spLocks noChangeArrowheads="1"/>
          </p:cNvSpPr>
          <p:nvPr/>
        </p:nvSpPr>
        <p:spPr bwMode="auto">
          <a:xfrm>
            <a:off x="7200900" y="3068662"/>
            <a:ext cx="1889492" cy="400110"/>
          </a:xfrm>
          <a:prstGeom prst="rect">
            <a:avLst/>
          </a:prstGeom>
          <a:solidFill>
            <a:schemeClr val="bg1"/>
          </a:solidFill>
          <a:ln w="9525">
            <a:solidFill>
              <a:srgbClr val="66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000" b="1" dirty="0" err="1">
                <a:solidFill>
                  <a:srgbClr val="990099"/>
                </a:solidFill>
                <a:latin typeface="Constantia" pitchFamily="18" charset="0"/>
              </a:rPr>
              <a:t>Некоммелин</a:t>
            </a:r>
            <a:r>
              <a:rPr lang="ru-RU" sz="2000" b="1" dirty="0" smtClean="0">
                <a:solidFill>
                  <a:srgbClr val="990099"/>
                </a:solidFill>
                <a:latin typeface="Constantia" pitchFamily="18" charset="0"/>
              </a:rPr>
              <a:t>.</a:t>
            </a:r>
            <a:endParaRPr lang="en-US" sz="2000" b="1" dirty="0">
              <a:solidFill>
                <a:srgbClr val="990099"/>
              </a:solidFill>
              <a:latin typeface="Constantia" pitchFamily="18" charset="0"/>
            </a:endParaRPr>
          </a:p>
        </p:txBody>
      </p:sp>
      <p:sp>
        <p:nvSpPr>
          <p:cNvPr id="12" name="Line 13"/>
          <p:cNvSpPr>
            <a:spLocks noChangeShapeType="1"/>
          </p:cNvSpPr>
          <p:nvPr/>
        </p:nvSpPr>
        <p:spPr bwMode="auto">
          <a:xfrm flipH="1">
            <a:off x="3168650" y="1195412"/>
            <a:ext cx="719137" cy="433388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 type="triangle" w="med" len="lg"/>
          </a:ln>
          <a:effectLst/>
        </p:spPr>
        <p:txBody>
          <a:bodyPr/>
          <a:lstStyle/>
          <a:p>
            <a:endParaRPr lang="ru-RU" sz="2000">
              <a:latin typeface="Constantia" pitchFamily="18" charset="0"/>
            </a:endParaRPr>
          </a:p>
        </p:txBody>
      </p:sp>
      <p:sp>
        <p:nvSpPr>
          <p:cNvPr id="13" name="Line 14"/>
          <p:cNvSpPr>
            <a:spLocks noChangeShapeType="1"/>
          </p:cNvSpPr>
          <p:nvPr/>
        </p:nvSpPr>
        <p:spPr bwMode="auto">
          <a:xfrm>
            <a:off x="4608512" y="1195412"/>
            <a:ext cx="0" cy="360363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 type="triangle" w="med" len="lg"/>
          </a:ln>
          <a:effectLst/>
        </p:spPr>
        <p:txBody>
          <a:bodyPr/>
          <a:lstStyle/>
          <a:p>
            <a:endParaRPr lang="ru-RU" sz="2000">
              <a:latin typeface="Constantia" pitchFamily="18" charset="0"/>
            </a:endParaRPr>
          </a:p>
        </p:txBody>
      </p:sp>
      <p:sp>
        <p:nvSpPr>
          <p:cNvPr id="14" name="Line 15"/>
          <p:cNvSpPr>
            <a:spLocks noChangeShapeType="1"/>
          </p:cNvSpPr>
          <p:nvPr/>
        </p:nvSpPr>
        <p:spPr bwMode="auto">
          <a:xfrm>
            <a:off x="5400675" y="1195412"/>
            <a:ext cx="792162" cy="433388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 type="triangle" w="med" len="lg"/>
          </a:ln>
          <a:effectLst/>
        </p:spPr>
        <p:txBody>
          <a:bodyPr/>
          <a:lstStyle/>
          <a:p>
            <a:endParaRPr lang="ru-RU" sz="2000">
              <a:latin typeface="Constantia" pitchFamily="18" charset="0"/>
            </a:endParaRPr>
          </a:p>
        </p:txBody>
      </p:sp>
      <p:sp>
        <p:nvSpPr>
          <p:cNvPr id="16" name="Line 16"/>
          <p:cNvSpPr>
            <a:spLocks noChangeShapeType="1"/>
          </p:cNvSpPr>
          <p:nvPr/>
        </p:nvSpPr>
        <p:spPr bwMode="auto">
          <a:xfrm flipH="1">
            <a:off x="1548036" y="2636912"/>
            <a:ext cx="503237" cy="288925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 type="triangle" w="med" len="lg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7" name="Line 17"/>
          <p:cNvSpPr>
            <a:spLocks noChangeShapeType="1"/>
          </p:cNvSpPr>
          <p:nvPr/>
        </p:nvSpPr>
        <p:spPr bwMode="auto">
          <a:xfrm>
            <a:off x="2195736" y="2636912"/>
            <a:ext cx="431800" cy="288925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 type="triangle" w="med" len="lg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8" name="Line 18"/>
          <p:cNvSpPr>
            <a:spLocks noChangeShapeType="1"/>
          </p:cNvSpPr>
          <p:nvPr/>
        </p:nvSpPr>
        <p:spPr bwMode="auto">
          <a:xfrm>
            <a:off x="2124298" y="2636912"/>
            <a:ext cx="0" cy="1728788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 type="triangle" w="med" len="lg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9" name="Line 19"/>
          <p:cNvSpPr>
            <a:spLocks noChangeShapeType="1"/>
          </p:cNvSpPr>
          <p:nvPr/>
        </p:nvSpPr>
        <p:spPr bwMode="auto">
          <a:xfrm flipH="1">
            <a:off x="6301011" y="2709937"/>
            <a:ext cx="576262" cy="21590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 type="triangle" w="med" len="lg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0" name="Line 20"/>
          <p:cNvSpPr>
            <a:spLocks noChangeShapeType="1"/>
          </p:cNvSpPr>
          <p:nvPr/>
        </p:nvSpPr>
        <p:spPr bwMode="auto">
          <a:xfrm>
            <a:off x="7309073" y="2709937"/>
            <a:ext cx="431800" cy="21590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 type="triangle" w="med" len="lg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4449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79512" y="5842337"/>
            <a:ext cx="89644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Constantia" pitchFamily="18" charset="0"/>
              </a:rPr>
              <a:t>Половина однодольных растений - «</a:t>
            </a:r>
            <a:r>
              <a:rPr lang="ru-RU" sz="2000" dirty="0" err="1" smtClean="0">
                <a:latin typeface="Constantia" pitchFamily="18" charset="0"/>
              </a:rPr>
              <a:t>коммелиноидные</a:t>
            </a:r>
            <a:r>
              <a:rPr lang="ru-RU" sz="2000" dirty="0" smtClean="0">
                <a:latin typeface="Constantia" pitchFamily="18" charset="0"/>
              </a:rPr>
              <a:t>»: пальмы, </a:t>
            </a:r>
            <a:r>
              <a:rPr lang="ru-RU" sz="2000" dirty="0" err="1" smtClean="0">
                <a:latin typeface="Constantia" pitchFamily="18" charset="0"/>
              </a:rPr>
              <a:t>коммелиновые</a:t>
            </a:r>
            <a:r>
              <a:rPr lang="ru-RU" sz="2000" dirty="0" smtClean="0">
                <a:latin typeface="Constantia" pitchFamily="18" charset="0"/>
              </a:rPr>
              <a:t>, </a:t>
            </a:r>
            <a:r>
              <a:rPr lang="ru-RU" sz="2000" dirty="0" err="1" smtClean="0">
                <a:latin typeface="Constantia" pitchFamily="18" charset="0"/>
              </a:rPr>
              <a:t>бромелиевые</a:t>
            </a:r>
            <a:r>
              <a:rPr lang="ru-RU" sz="2000" dirty="0" smtClean="0">
                <a:latin typeface="Constantia" pitchFamily="18" charset="0"/>
              </a:rPr>
              <a:t>, имбирные и близкие к ним семейства, а также большинство осок и злаков.</a:t>
            </a:r>
            <a:endParaRPr lang="ru-RU" sz="2000" dirty="0">
              <a:latin typeface="Constantia" pitchFamily="18" charset="0"/>
            </a:endParaRPr>
          </a:p>
        </p:txBody>
      </p:sp>
      <p:sp>
        <p:nvSpPr>
          <p:cNvPr id="104453" name="AutoShape 5" descr="Картинки по запросу solanaceae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455" name="AutoShape 7" descr="Картинки по запросу solanaceae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457" name="AutoShape 9" descr="Картинки по запросу solanaceae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459" name="AutoShape 11" descr="Картинки по запросу solanaceae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463" name="AutoShape 15" descr="Картинки по запросу Arecaceae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465" name="AutoShape 17" descr="Картинки по запросу Arecaceae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467" name="AutoShape 19" descr="Картинки по запросу Arecaceae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260350"/>
            <a:ext cx="8281292" cy="360363"/>
          </a:xfrm>
          <a:noFill/>
          <a:ln/>
        </p:spPr>
        <p:txBody>
          <a:bodyPr>
            <a:noAutofit/>
          </a:bodyPr>
          <a:lstStyle/>
          <a:p>
            <a:r>
              <a:rPr lang="ru-RU" sz="3600" cap="none" dirty="0" err="1" smtClean="0">
                <a:latin typeface="Constantia" pitchFamily="18" charset="0"/>
              </a:rPr>
              <a:t>Ксилоглюканы</a:t>
            </a:r>
            <a:endParaRPr lang="ru-RU" sz="3600" cap="none" dirty="0">
              <a:latin typeface="Constantia" pitchFamily="18" charset="0"/>
            </a:endParaRPr>
          </a:p>
        </p:txBody>
      </p:sp>
      <p:pic>
        <p:nvPicPr>
          <p:cNvPr id="74756" name="Picture 4" descr="fig2_12a"/>
          <p:cNvPicPr>
            <a:picLocks noChangeAspect="1" noChangeArrowheads="1"/>
          </p:cNvPicPr>
          <p:nvPr/>
        </p:nvPicPr>
        <p:blipFill>
          <a:blip r:embed="rId2" cstate="print"/>
          <a:srcRect t="39993"/>
          <a:stretch>
            <a:fillRect/>
          </a:stretch>
        </p:blipFill>
        <p:spPr bwMode="auto">
          <a:xfrm>
            <a:off x="251520" y="620688"/>
            <a:ext cx="8564562" cy="32407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47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1520" y="1052736"/>
            <a:ext cx="6400800" cy="3587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000" b="1" dirty="0" smtClean="0">
                <a:solidFill>
                  <a:schemeClr val="tx1"/>
                </a:solidFill>
                <a:latin typeface="Constantia" pitchFamily="18" charset="0"/>
              </a:rPr>
              <a:t>(Фуко)</a:t>
            </a:r>
            <a:r>
              <a:rPr lang="ru-RU" sz="2000" b="1" dirty="0" err="1" smtClean="0">
                <a:solidFill>
                  <a:schemeClr val="tx1"/>
                </a:solidFill>
                <a:latin typeface="Constantia" pitchFamily="18" charset="0"/>
              </a:rPr>
              <a:t>ксилоглюканы</a:t>
            </a:r>
            <a:r>
              <a:rPr lang="ru-RU" sz="2000" b="1" dirty="0" smtClean="0">
                <a:solidFill>
                  <a:schemeClr val="tx1"/>
                </a:solidFill>
                <a:latin typeface="Constantia" pitchFamily="18" charset="0"/>
              </a:rPr>
              <a:t> двудольных</a:t>
            </a:r>
            <a:endParaRPr lang="ru-RU" sz="2000" b="1" dirty="0">
              <a:solidFill>
                <a:schemeClr val="tx1"/>
              </a:solidFill>
              <a:latin typeface="Constantia" pitchFamily="18" charset="0"/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flipH="1">
            <a:off x="5796136" y="764704"/>
            <a:ext cx="432048" cy="14401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6300192" y="1052736"/>
            <a:ext cx="0" cy="36004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3" descr="fig2_12b"/>
          <p:cNvPicPr>
            <a:picLocks noChangeAspect="1" noChangeArrowheads="1"/>
          </p:cNvPicPr>
          <p:nvPr/>
        </p:nvPicPr>
        <p:blipFill>
          <a:blip r:embed="rId3" cstate="print"/>
          <a:srcRect t="41920"/>
          <a:stretch>
            <a:fillRect/>
          </a:stretch>
        </p:blipFill>
        <p:spPr>
          <a:xfrm>
            <a:off x="251520" y="3701926"/>
            <a:ext cx="8569325" cy="3156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403648" y="5877272"/>
            <a:ext cx="6400800" cy="358775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(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Арабино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)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ксилоглюканы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 пасленовых и мяты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 flipH="1">
            <a:off x="5220072" y="3933056"/>
            <a:ext cx="432048" cy="14401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H="1">
            <a:off x="1763688" y="3933056"/>
            <a:ext cx="432048" cy="14401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3" descr="Картинки по запросу solanacea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88568" y="3789041"/>
            <a:ext cx="1789079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25" descr="Rosaceae - Prunus amygdalus ? - Amygdalus communis var. amara From: Köhler’s Medizinal-Pflanzen in naturgetreuen Abbildungen mit kurz erläuterndem Texte. Atlas zur Pharmacopoea germanica, austriaca, belgica, danica, helvetica, hungarica, rossica, suecica, neerlandica, british pharmacopoeia, zum Codex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710" y="620688"/>
            <a:ext cx="2015911" cy="24817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0"/>
            <a:ext cx="7772400" cy="1143000"/>
          </a:xfrm>
        </p:spPr>
        <p:txBody>
          <a:bodyPr>
            <a:normAutofit/>
          </a:bodyPr>
          <a:lstStyle/>
          <a:p>
            <a:r>
              <a:rPr lang="ru-RU" sz="3600" b="1" dirty="0">
                <a:latin typeface="Constantia" pitchFamily="18" charset="0"/>
              </a:rPr>
              <a:t>Функции </a:t>
            </a:r>
            <a:r>
              <a:rPr lang="ru-RU" sz="3600" b="1" dirty="0" smtClean="0">
                <a:latin typeface="Constantia" pitchFamily="18" charset="0"/>
              </a:rPr>
              <a:t>КС в КЛЕТКЕ</a:t>
            </a:r>
            <a:endParaRPr lang="ru-RU" sz="3600" b="1" dirty="0">
              <a:latin typeface="Constantia" pitchFamily="18" charset="0"/>
            </a:endParaRPr>
          </a:p>
        </p:txBody>
      </p:sp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2771800" y="980728"/>
            <a:ext cx="5562600" cy="4508927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ru-RU" dirty="0" smtClean="0">
                <a:solidFill>
                  <a:schemeClr val="bg1"/>
                </a:solidFill>
                <a:latin typeface="Constantia" pitchFamily="18" charset="0"/>
              </a:rPr>
              <a:t>Придавать клетке форму</a:t>
            </a: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ru-RU" dirty="0" smtClean="0">
                <a:solidFill>
                  <a:schemeClr val="bg1"/>
                </a:solidFill>
                <a:latin typeface="Constantia" pitchFamily="18" charset="0"/>
              </a:rPr>
              <a:t>Поддерживать её объем</a:t>
            </a:r>
            <a:endParaRPr lang="ru-RU" dirty="0">
              <a:solidFill>
                <a:schemeClr val="bg1"/>
              </a:solidFill>
              <a:latin typeface="Constantia" pitchFamily="18" charset="0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ru-RU" dirty="0" smtClean="0">
                <a:solidFill>
                  <a:schemeClr val="bg1"/>
                </a:solidFill>
                <a:latin typeface="Constantia" pitchFamily="18" charset="0"/>
              </a:rPr>
              <a:t>Защищать ее от внешних воздействий (механических и химических)</a:t>
            </a:r>
            <a:endParaRPr lang="ru-RU" dirty="0">
              <a:solidFill>
                <a:schemeClr val="bg1"/>
              </a:solidFill>
              <a:latin typeface="Constantia" pitchFamily="18" charset="0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ru-RU" dirty="0" smtClean="0">
                <a:solidFill>
                  <a:schemeClr val="bg1"/>
                </a:solidFill>
                <a:latin typeface="Constantia" pitchFamily="18" charset="0"/>
              </a:rPr>
              <a:t>Контролировать и направлять рост растяжением</a:t>
            </a:r>
            <a:endParaRPr lang="ru-RU" dirty="0">
              <a:solidFill>
                <a:schemeClr val="bg1"/>
              </a:solidFill>
              <a:latin typeface="Constantia" pitchFamily="18" charset="0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ru-RU" dirty="0" smtClean="0">
                <a:solidFill>
                  <a:schemeClr val="bg1"/>
                </a:solidFill>
                <a:latin typeface="Constantia" pitchFamily="18" charset="0"/>
              </a:rPr>
              <a:t>Фильтровать и накапливать вещества на подходе к клетке</a:t>
            </a:r>
            <a:endParaRPr lang="ru-RU" dirty="0">
              <a:solidFill>
                <a:schemeClr val="bg1"/>
              </a:solidFill>
              <a:latin typeface="Constantia" pitchFamily="18" charset="0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ru-RU" dirty="0" smtClean="0">
                <a:solidFill>
                  <a:schemeClr val="bg1"/>
                </a:solidFill>
                <a:latin typeface="Constantia" pitchFamily="18" charset="0"/>
              </a:rPr>
              <a:t>Служить для «каналом» для </a:t>
            </a:r>
            <a:r>
              <a:rPr lang="ru-RU" dirty="0" err="1" smtClean="0">
                <a:solidFill>
                  <a:schemeClr val="bg1"/>
                </a:solidFill>
                <a:latin typeface="Constantia" pitchFamily="18" charset="0"/>
              </a:rPr>
              <a:t>апопластного</a:t>
            </a:r>
            <a:r>
              <a:rPr lang="ru-RU" dirty="0" smtClean="0">
                <a:solidFill>
                  <a:schemeClr val="bg1"/>
                </a:solidFill>
                <a:latin typeface="Constantia" pitchFamily="18" charset="0"/>
              </a:rPr>
              <a:t> транспорта</a:t>
            </a:r>
            <a:endParaRPr lang="ru-RU" dirty="0">
              <a:solidFill>
                <a:schemeClr val="bg1"/>
              </a:solidFill>
              <a:latin typeface="Constantia" pitchFamily="18" charset="0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ru-RU" sz="3200" dirty="0" smtClean="0">
                <a:solidFill>
                  <a:srgbClr val="FFFF00"/>
                </a:solidFill>
                <a:latin typeface="Constantia" pitchFamily="18" charset="0"/>
              </a:rPr>
              <a:t>Передавать сигналы, в том числе о </a:t>
            </a:r>
            <a:r>
              <a:rPr lang="ru-RU" sz="3200" dirty="0" err="1" smtClean="0">
                <a:solidFill>
                  <a:srgbClr val="FFFF00"/>
                </a:solidFill>
                <a:latin typeface="Constantia" pitchFamily="18" charset="0"/>
              </a:rPr>
              <a:t>патогенах</a:t>
            </a:r>
            <a:endParaRPr lang="ru-RU" sz="3200" dirty="0">
              <a:solidFill>
                <a:srgbClr val="FFFF00"/>
              </a:solidFill>
              <a:latin typeface="Constantia" pitchFamily="18" charset="0"/>
            </a:endParaRPr>
          </a:p>
        </p:txBody>
      </p:sp>
      <p:pic>
        <p:nvPicPr>
          <p:cNvPr id="51205" name="Picture 5" descr="Cell wall structure showing membrane and cell wall in a plant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980728"/>
            <a:ext cx="1983257" cy="23827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09" name="Picture 9" descr="http://www.memrise.com/s3_proxy/?f=uploads/mems/2626210000130922031429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356992"/>
            <a:ext cx="2339752" cy="31170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http://www.reluctantgourmet.com/wp-content/uploads/2008/09/6d7013048d0c128a879704427738873c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6048" r="6257" b="7601"/>
          <a:stretch>
            <a:fillRect/>
          </a:stretch>
        </p:blipFill>
        <p:spPr bwMode="auto">
          <a:xfrm>
            <a:off x="0" y="0"/>
            <a:ext cx="2847589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8851" name="Text Box 3"/>
          <p:cNvSpPr txBox="1">
            <a:spLocks noChangeArrowheads="1"/>
          </p:cNvSpPr>
          <p:nvPr/>
        </p:nvSpPr>
        <p:spPr bwMode="auto">
          <a:xfrm>
            <a:off x="592138" y="12176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78852" name="Text Box 4"/>
          <p:cNvSpPr txBox="1">
            <a:spLocks noChangeArrowheads="1"/>
          </p:cNvSpPr>
          <p:nvPr/>
        </p:nvSpPr>
        <p:spPr bwMode="auto">
          <a:xfrm>
            <a:off x="1331913" y="1484313"/>
            <a:ext cx="2663825" cy="400110"/>
          </a:xfrm>
          <a:prstGeom prst="rect">
            <a:avLst/>
          </a:prstGeom>
          <a:solidFill>
            <a:srgbClr val="E9F5FF"/>
          </a:solidFill>
          <a:ln w="9525">
            <a:solidFill>
              <a:srgbClr val="66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0033CC"/>
                </a:solidFill>
                <a:latin typeface="Constantia" pitchFamily="18" charset="0"/>
              </a:rPr>
              <a:t>Галактуронаны </a:t>
            </a:r>
          </a:p>
        </p:txBody>
      </p:sp>
      <p:sp>
        <p:nvSpPr>
          <p:cNvPr id="78853" name="Text Box 5"/>
          <p:cNvSpPr txBox="1">
            <a:spLocks noChangeArrowheads="1"/>
          </p:cNvSpPr>
          <p:nvPr/>
        </p:nvSpPr>
        <p:spPr bwMode="auto">
          <a:xfrm>
            <a:off x="5632450" y="10017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78854" name="Text Box 6"/>
          <p:cNvSpPr txBox="1">
            <a:spLocks noChangeArrowheads="1"/>
          </p:cNvSpPr>
          <p:nvPr/>
        </p:nvSpPr>
        <p:spPr bwMode="auto">
          <a:xfrm>
            <a:off x="5508104" y="1412875"/>
            <a:ext cx="3023121" cy="400110"/>
          </a:xfrm>
          <a:prstGeom prst="rect">
            <a:avLst/>
          </a:prstGeom>
          <a:solidFill>
            <a:srgbClr val="E9F5FF"/>
          </a:solidFill>
          <a:ln w="9525">
            <a:solidFill>
              <a:srgbClr val="6600FF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10000"/>
              </a:spcBef>
              <a:spcAft>
                <a:spcPct val="10000"/>
              </a:spcAft>
            </a:pPr>
            <a:r>
              <a:rPr lang="ru-RU" sz="2000" b="1" dirty="0" err="1">
                <a:solidFill>
                  <a:srgbClr val="0033CC"/>
                </a:solidFill>
                <a:latin typeface="Constantia" pitchFamily="18" charset="0"/>
              </a:rPr>
              <a:t>Рамногалактуронаны</a:t>
            </a:r>
            <a:endParaRPr lang="ru-RU" sz="2000" b="1" dirty="0">
              <a:solidFill>
                <a:srgbClr val="0033CC"/>
              </a:solidFill>
              <a:latin typeface="Constantia" pitchFamily="18" charset="0"/>
            </a:endParaRPr>
          </a:p>
        </p:txBody>
      </p:sp>
      <p:sp>
        <p:nvSpPr>
          <p:cNvPr id="78855" name="Text Box 7"/>
          <p:cNvSpPr txBox="1">
            <a:spLocks noChangeArrowheads="1"/>
          </p:cNvSpPr>
          <p:nvPr/>
        </p:nvSpPr>
        <p:spPr bwMode="auto">
          <a:xfrm>
            <a:off x="250825" y="2492375"/>
            <a:ext cx="2449513" cy="707886"/>
          </a:xfrm>
          <a:prstGeom prst="rect">
            <a:avLst/>
          </a:prstGeom>
          <a:solidFill>
            <a:schemeClr val="bg1"/>
          </a:solidFill>
          <a:ln w="9525">
            <a:solidFill>
              <a:srgbClr val="66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000" b="1" dirty="0" err="1">
                <a:latin typeface="Constantia" pitchFamily="18" charset="0"/>
              </a:rPr>
              <a:t>Гомо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галактур</a:t>
            </a:r>
            <a:r>
              <a:rPr lang="ru-RU" sz="2000" b="1" dirty="0" err="1">
                <a:latin typeface="Constantia" pitchFamily="18" charset="0"/>
              </a:rPr>
              <a:t>онаны</a:t>
            </a:r>
            <a:r>
              <a:rPr lang="en-US" sz="2000" b="1" dirty="0">
                <a:latin typeface="Constantia" pitchFamily="18" charset="0"/>
              </a:rPr>
              <a:t> </a:t>
            </a:r>
            <a:endParaRPr lang="ru-RU" sz="2000" dirty="0">
              <a:latin typeface="Constantia" pitchFamily="18" charset="0"/>
            </a:endParaRPr>
          </a:p>
        </p:txBody>
      </p:sp>
      <p:sp>
        <p:nvSpPr>
          <p:cNvPr id="78856" name="Text Box 8"/>
          <p:cNvSpPr txBox="1">
            <a:spLocks noChangeArrowheads="1"/>
          </p:cNvSpPr>
          <p:nvPr/>
        </p:nvSpPr>
        <p:spPr bwMode="auto">
          <a:xfrm>
            <a:off x="2987675" y="2492375"/>
            <a:ext cx="2663825" cy="707886"/>
          </a:xfrm>
          <a:prstGeom prst="rect">
            <a:avLst/>
          </a:prstGeom>
          <a:solidFill>
            <a:schemeClr val="bg1"/>
          </a:solidFill>
          <a:ln w="9525">
            <a:solidFill>
              <a:srgbClr val="66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000" b="1" dirty="0" err="1">
                <a:latin typeface="Constantia" pitchFamily="18" charset="0"/>
              </a:rPr>
              <a:t>Ксило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галактур</a:t>
            </a:r>
            <a:r>
              <a:rPr lang="ru-RU" sz="2000" b="1" dirty="0" err="1">
                <a:latin typeface="Constantia" pitchFamily="18" charset="0"/>
              </a:rPr>
              <a:t>онаны</a:t>
            </a:r>
            <a:endParaRPr lang="ru-RU" sz="2000" b="1" dirty="0">
              <a:latin typeface="Constantia" pitchFamily="18" charset="0"/>
            </a:endParaRPr>
          </a:p>
        </p:txBody>
      </p:sp>
      <p:sp>
        <p:nvSpPr>
          <p:cNvPr id="78857" name="Text Box 9"/>
          <p:cNvSpPr txBox="1">
            <a:spLocks noChangeArrowheads="1"/>
          </p:cNvSpPr>
          <p:nvPr/>
        </p:nvSpPr>
        <p:spPr bwMode="auto">
          <a:xfrm>
            <a:off x="1692275" y="3213100"/>
            <a:ext cx="3273588" cy="400110"/>
          </a:xfrm>
          <a:prstGeom prst="rect">
            <a:avLst/>
          </a:prstGeom>
          <a:solidFill>
            <a:schemeClr val="bg1"/>
          </a:solidFill>
          <a:ln w="9525">
            <a:solidFill>
              <a:srgbClr val="66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000" dirty="0">
                <a:latin typeface="Constantia" pitchFamily="18" charset="0"/>
              </a:rPr>
              <a:t> </a:t>
            </a:r>
            <a:r>
              <a:rPr lang="ru-RU" sz="2000" b="1" dirty="0" err="1">
                <a:latin typeface="Constantia" pitchFamily="18" charset="0"/>
              </a:rPr>
              <a:t>Рамно</a:t>
            </a:r>
            <a:r>
              <a:rPr lang="ru-RU" sz="2000" b="1" dirty="0" err="1">
                <a:solidFill>
                  <a:schemeClr val="accent2">
                    <a:lumMod val="75000"/>
                  </a:schemeClr>
                </a:solidFill>
                <a:latin typeface="Constantia" pitchFamily="18" charset="0"/>
              </a:rPr>
              <a:t>галактур</a:t>
            </a:r>
            <a:r>
              <a:rPr lang="ru-RU" sz="2000" b="1" dirty="0" err="1">
                <a:latin typeface="Constantia" pitchFamily="18" charset="0"/>
              </a:rPr>
              <a:t>онаны</a:t>
            </a:r>
            <a:r>
              <a:rPr lang="ru-RU" sz="2000" b="1" dirty="0">
                <a:latin typeface="Constantia" pitchFamily="18" charset="0"/>
              </a:rPr>
              <a:t> </a:t>
            </a:r>
            <a:r>
              <a:rPr lang="en-US" sz="2000" b="1" dirty="0">
                <a:latin typeface="Constantia" pitchFamily="18" charset="0"/>
              </a:rPr>
              <a:t>II</a:t>
            </a:r>
            <a:endParaRPr lang="ru-RU" sz="2000" b="1" dirty="0">
              <a:latin typeface="Constantia" pitchFamily="18" charset="0"/>
            </a:endParaRPr>
          </a:p>
        </p:txBody>
      </p:sp>
      <p:sp>
        <p:nvSpPr>
          <p:cNvPr id="78858" name="Text Box 10"/>
          <p:cNvSpPr txBox="1">
            <a:spLocks noChangeArrowheads="1"/>
          </p:cNvSpPr>
          <p:nvPr/>
        </p:nvSpPr>
        <p:spPr bwMode="auto">
          <a:xfrm>
            <a:off x="6084888" y="2492375"/>
            <a:ext cx="2663825" cy="707886"/>
          </a:xfrm>
          <a:prstGeom prst="rect">
            <a:avLst/>
          </a:prstGeom>
          <a:solidFill>
            <a:schemeClr val="bg1"/>
          </a:solidFill>
          <a:ln w="9525">
            <a:solidFill>
              <a:srgbClr val="66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000" b="1" dirty="0" err="1">
                <a:latin typeface="Constantia" pitchFamily="18" charset="0"/>
              </a:rPr>
              <a:t>Рамногалактуронаны</a:t>
            </a:r>
            <a:r>
              <a:rPr lang="ru-RU" sz="2000" b="1" dirty="0">
                <a:latin typeface="Constantia" pitchFamily="18" charset="0"/>
              </a:rPr>
              <a:t> </a:t>
            </a:r>
            <a:r>
              <a:rPr lang="en-US" sz="2000" b="1" dirty="0">
                <a:latin typeface="Constantia" pitchFamily="18" charset="0"/>
              </a:rPr>
              <a:t>I</a:t>
            </a:r>
            <a:endParaRPr lang="ru-RU" sz="2000" b="1" dirty="0">
              <a:latin typeface="Constantia" pitchFamily="18" charset="0"/>
            </a:endParaRPr>
          </a:p>
        </p:txBody>
      </p:sp>
      <p:sp>
        <p:nvSpPr>
          <p:cNvPr id="78859" name="Line 11"/>
          <p:cNvSpPr>
            <a:spLocks noChangeShapeType="1"/>
          </p:cNvSpPr>
          <p:nvPr/>
        </p:nvSpPr>
        <p:spPr bwMode="auto">
          <a:xfrm flipH="1">
            <a:off x="3348038" y="908050"/>
            <a:ext cx="719137" cy="433388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 type="triangle" w="med" len="lg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8860" name="Line 12"/>
          <p:cNvSpPr>
            <a:spLocks noChangeShapeType="1"/>
          </p:cNvSpPr>
          <p:nvPr/>
        </p:nvSpPr>
        <p:spPr bwMode="auto">
          <a:xfrm>
            <a:off x="5580063" y="908050"/>
            <a:ext cx="792162" cy="433388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 type="triangle" w="med" len="lg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8861" name="Line 13"/>
          <p:cNvSpPr>
            <a:spLocks noChangeShapeType="1"/>
          </p:cNvSpPr>
          <p:nvPr/>
        </p:nvSpPr>
        <p:spPr bwMode="auto">
          <a:xfrm flipH="1">
            <a:off x="1835150" y="1989138"/>
            <a:ext cx="503238" cy="288925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 type="triangle" w="med" len="lg"/>
          </a:ln>
          <a:effectLst/>
        </p:spPr>
        <p:txBody>
          <a:bodyPr/>
          <a:lstStyle/>
          <a:p>
            <a:endParaRPr lang="ru-RU" sz="2000">
              <a:latin typeface="Constantia" pitchFamily="18" charset="0"/>
            </a:endParaRPr>
          </a:p>
        </p:txBody>
      </p:sp>
      <p:sp>
        <p:nvSpPr>
          <p:cNvPr id="78862" name="Line 14"/>
          <p:cNvSpPr>
            <a:spLocks noChangeShapeType="1"/>
          </p:cNvSpPr>
          <p:nvPr/>
        </p:nvSpPr>
        <p:spPr bwMode="auto">
          <a:xfrm>
            <a:off x="3203575" y="1989138"/>
            <a:ext cx="431800" cy="288925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 type="triangle" w="med" len="lg"/>
          </a:ln>
          <a:effectLst/>
        </p:spPr>
        <p:txBody>
          <a:bodyPr/>
          <a:lstStyle/>
          <a:p>
            <a:endParaRPr lang="ru-RU" sz="2000">
              <a:latin typeface="Constantia" pitchFamily="18" charset="0"/>
            </a:endParaRPr>
          </a:p>
        </p:txBody>
      </p:sp>
      <p:sp>
        <p:nvSpPr>
          <p:cNvPr id="78863" name="Line 15"/>
          <p:cNvSpPr>
            <a:spLocks noChangeShapeType="1"/>
          </p:cNvSpPr>
          <p:nvPr/>
        </p:nvSpPr>
        <p:spPr bwMode="auto">
          <a:xfrm>
            <a:off x="2843213" y="2060575"/>
            <a:ext cx="0" cy="1008063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 type="triangle" w="med" len="lg"/>
          </a:ln>
          <a:effectLst/>
        </p:spPr>
        <p:txBody>
          <a:bodyPr/>
          <a:lstStyle/>
          <a:p>
            <a:endParaRPr lang="ru-RU" sz="2000">
              <a:latin typeface="Constantia" pitchFamily="18" charset="0"/>
            </a:endParaRPr>
          </a:p>
        </p:txBody>
      </p:sp>
      <p:sp>
        <p:nvSpPr>
          <p:cNvPr id="78864" name="Line 16"/>
          <p:cNvSpPr>
            <a:spLocks noChangeShapeType="1"/>
          </p:cNvSpPr>
          <p:nvPr/>
        </p:nvSpPr>
        <p:spPr bwMode="auto">
          <a:xfrm>
            <a:off x="7164388" y="1916113"/>
            <a:ext cx="0" cy="433387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 type="triangle" w="med" len="lg"/>
          </a:ln>
          <a:effectLst/>
        </p:spPr>
        <p:txBody>
          <a:bodyPr/>
          <a:lstStyle/>
          <a:p>
            <a:endParaRPr lang="ru-RU" sz="2000">
              <a:latin typeface="Constantia" pitchFamily="18" charset="0"/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Constantia" pitchFamily="18" charset="0"/>
              </a:rPr>
              <a:t>Пектины</a:t>
            </a:r>
            <a:endParaRPr lang="ru-RU" dirty="0">
              <a:latin typeface="Constantia" pitchFamily="18" charset="0"/>
            </a:endParaRPr>
          </a:p>
        </p:txBody>
      </p:sp>
      <p:sp>
        <p:nvSpPr>
          <p:cNvPr id="18" name="Содержимое 17"/>
          <p:cNvSpPr>
            <a:spLocks noGrp="1"/>
          </p:cNvSpPr>
          <p:nvPr>
            <p:ph idx="1"/>
          </p:nvPr>
        </p:nvSpPr>
        <p:spPr>
          <a:xfrm>
            <a:off x="251520" y="3717032"/>
            <a:ext cx="8435280" cy="2592328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>
                <a:latin typeface="Constantia" pitchFamily="18" charset="0"/>
              </a:rPr>
              <a:t>Пектины – кислые полимеры (</a:t>
            </a:r>
            <a:r>
              <a:rPr lang="ru-RU" dirty="0" err="1" smtClean="0">
                <a:latin typeface="Constantia" pitchFamily="18" charset="0"/>
              </a:rPr>
              <a:t>галактуроновая</a:t>
            </a:r>
            <a:r>
              <a:rPr lang="ru-RU" dirty="0" smtClean="0">
                <a:latin typeface="Constantia" pitchFamily="18" charset="0"/>
              </a:rPr>
              <a:t> кислота), могут сшиваться между собой кальцием</a:t>
            </a:r>
          </a:p>
          <a:p>
            <a:r>
              <a:rPr lang="ru-RU" dirty="0" smtClean="0">
                <a:latin typeface="Constantia" pitchFamily="18" charset="0"/>
              </a:rPr>
              <a:t>Пектины – </a:t>
            </a:r>
            <a:r>
              <a:rPr lang="ru-RU" dirty="0" err="1" smtClean="0">
                <a:latin typeface="Constantia" pitchFamily="18" charset="0"/>
              </a:rPr>
              <a:t>высокоразветвленные</a:t>
            </a:r>
            <a:r>
              <a:rPr lang="ru-RU" dirty="0" smtClean="0">
                <a:latin typeface="Constantia" pitchFamily="18" charset="0"/>
              </a:rPr>
              <a:t> полимеры</a:t>
            </a:r>
          </a:p>
          <a:p>
            <a:r>
              <a:rPr lang="ru-RU" dirty="0" smtClean="0">
                <a:latin typeface="Constantia" pitchFamily="18" charset="0"/>
              </a:rPr>
              <a:t>Пектины формируют гель, заполняющий каркас</a:t>
            </a:r>
          </a:p>
          <a:p>
            <a:r>
              <a:rPr lang="ru-RU" dirty="0" smtClean="0">
                <a:latin typeface="Constantia" pitchFamily="18" charset="0"/>
              </a:rPr>
              <a:t>Пектины определяют размер пор КС</a:t>
            </a:r>
            <a:endParaRPr lang="ru-RU" dirty="0">
              <a:latin typeface="Constantia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25\Desktop\145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4746" y="2564904"/>
            <a:ext cx="9278745" cy="29523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5" name="Picture 3" descr="fig2_16ab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b="15131"/>
          <a:stretch>
            <a:fillRect/>
          </a:stretch>
        </p:blipFill>
        <p:spPr>
          <a:xfrm>
            <a:off x="100878" y="1052736"/>
            <a:ext cx="5875054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188640"/>
            <a:ext cx="8229600" cy="1143000"/>
          </a:xfrm>
        </p:spPr>
        <p:txBody>
          <a:bodyPr/>
          <a:lstStyle/>
          <a:p>
            <a:r>
              <a:rPr lang="ru-RU" dirty="0" err="1" smtClean="0">
                <a:latin typeface="Constantia" pitchFamily="18" charset="0"/>
              </a:rPr>
              <a:t>Галактуронаны</a:t>
            </a:r>
            <a:endParaRPr lang="ru-RU" dirty="0">
              <a:latin typeface="Constantia" pitchFamily="18" charset="0"/>
            </a:endParaRPr>
          </a:p>
        </p:txBody>
      </p:sp>
      <p:pic>
        <p:nvPicPr>
          <p:cNvPr id="5" name="Picture 3" descr="fig2_17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3851920" y="3501008"/>
            <a:ext cx="5348272" cy="3356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796136" y="1268760"/>
            <a:ext cx="33478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>
                <a:latin typeface="Constantia" pitchFamily="18" charset="0"/>
              </a:rPr>
              <a:t>Гомогалактуронан</a:t>
            </a:r>
            <a:endParaRPr lang="ru-RU" dirty="0" smtClean="0">
              <a:latin typeface="Constantia" pitchFamily="18" charset="0"/>
            </a:endParaRPr>
          </a:p>
          <a:p>
            <a:endParaRPr lang="ru-RU" dirty="0" smtClean="0">
              <a:latin typeface="Constantia" pitchFamily="18" charset="0"/>
            </a:endParaRPr>
          </a:p>
          <a:p>
            <a:r>
              <a:rPr lang="ru-RU" dirty="0" err="1" smtClean="0">
                <a:latin typeface="Constantia" pitchFamily="18" charset="0"/>
              </a:rPr>
              <a:t>Ксилогалактуронан</a:t>
            </a:r>
            <a:endParaRPr lang="ru-RU" dirty="0" smtClean="0">
              <a:latin typeface="Constantia" pitchFamily="18" charset="0"/>
            </a:endParaRPr>
          </a:p>
          <a:p>
            <a:endParaRPr lang="ru-RU" dirty="0" smtClean="0">
              <a:latin typeface="Constantia" pitchFamily="18" charset="0"/>
            </a:endParaRPr>
          </a:p>
          <a:p>
            <a:r>
              <a:rPr lang="ru-RU" dirty="0" err="1" smtClean="0">
                <a:latin typeface="Constantia" pitchFamily="18" charset="0"/>
              </a:rPr>
              <a:t>Рамногалактуронан</a:t>
            </a:r>
            <a:r>
              <a:rPr lang="ru-RU" dirty="0" smtClean="0">
                <a:latin typeface="Constantia" pitchFamily="18" charset="0"/>
              </a:rPr>
              <a:t> II</a:t>
            </a:r>
            <a:endParaRPr lang="ru-RU" dirty="0">
              <a:latin typeface="Constantia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4293096"/>
            <a:ext cx="35283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Constantia" pitchFamily="18" charset="0"/>
              </a:rPr>
              <a:t>Центральная цепь только из </a:t>
            </a:r>
            <a:r>
              <a:rPr lang="ru-RU" dirty="0" err="1" smtClean="0">
                <a:latin typeface="Constantia" pitchFamily="18" charset="0"/>
              </a:rPr>
              <a:t>галактуроновой</a:t>
            </a:r>
            <a:r>
              <a:rPr lang="ru-RU" dirty="0" smtClean="0">
                <a:latin typeface="Constantia" pitchFamily="18" charset="0"/>
              </a:rPr>
              <a:t> кислоты, боковые ветви из других сахаров</a:t>
            </a:r>
            <a:endParaRPr lang="ru-RU" dirty="0">
              <a:latin typeface="Constantia" pitchFamily="18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4860032" y="1484784"/>
            <a:ext cx="936104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6" idx="1"/>
          </p:cNvCxnSpPr>
          <p:nvPr/>
        </p:nvCxnSpPr>
        <p:spPr>
          <a:xfrm flipH="1">
            <a:off x="5220072" y="2238256"/>
            <a:ext cx="576064" cy="75869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H="1">
            <a:off x="7452320" y="3140968"/>
            <a:ext cx="216024" cy="136815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25\Desktop\7878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263" y="1628800"/>
            <a:ext cx="8340045" cy="41044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Constantia" pitchFamily="18" charset="0"/>
              </a:rPr>
              <a:t>Клеточная стенка</a:t>
            </a:r>
            <a:endParaRPr lang="ru-RU" dirty="0">
              <a:latin typeface="Constantia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708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2495550" y="2057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ru-RU"/>
          </a:p>
        </p:txBody>
      </p:sp>
      <p:graphicFrame>
        <p:nvGraphicFramePr>
          <p:cNvPr id="21510" name="Object 6"/>
          <p:cNvGraphicFramePr>
            <a:graphicFrameLocks noChangeAspect="1"/>
          </p:cNvGraphicFramePr>
          <p:nvPr/>
        </p:nvGraphicFramePr>
        <p:xfrm>
          <a:off x="539552" y="1412776"/>
          <a:ext cx="4008884" cy="2648070"/>
        </p:xfrm>
        <a:graphic>
          <a:graphicData uri="http://schemas.openxmlformats.org/presentationml/2006/ole">
            <p:oleObj spid="_x0000_s10242" r:id="rId3" imgW="4153480" imgH="2742857" progId="">
              <p:embed/>
            </p:oleObj>
          </a:graphicData>
        </a:graphic>
      </p:graphicFrame>
      <p:sp>
        <p:nvSpPr>
          <p:cNvPr id="21513" name="Rectangle 9"/>
          <p:cNvSpPr>
            <a:spLocks noChangeArrowheads="1"/>
          </p:cNvSpPr>
          <p:nvPr/>
        </p:nvSpPr>
        <p:spPr bwMode="auto">
          <a:xfrm>
            <a:off x="2019300" y="20081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ru-RU"/>
          </a:p>
        </p:txBody>
      </p:sp>
      <p:graphicFrame>
        <p:nvGraphicFramePr>
          <p:cNvPr id="21512" name="Object 8"/>
          <p:cNvGraphicFramePr>
            <a:graphicFrameLocks noChangeAspect="1"/>
          </p:cNvGraphicFramePr>
          <p:nvPr/>
        </p:nvGraphicFramePr>
        <p:xfrm>
          <a:off x="4313434" y="1412776"/>
          <a:ext cx="4601966" cy="2664296"/>
        </p:xfrm>
        <a:graphic>
          <a:graphicData uri="http://schemas.openxmlformats.org/presentationml/2006/ole">
            <p:oleObj spid="_x0000_s10243" r:id="rId4" imgW="5106113" imgH="2838846" progId="">
              <p:embed/>
            </p:oleObj>
          </a:graphicData>
        </a:graphic>
      </p:graphicFrame>
      <p:sp>
        <p:nvSpPr>
          <p:cNvPr id="21515" name="Rectangle 11"/>
          <p:cNvSpPr>
            <a:spLocks noChangeArrowheads="1"/>
          </p:cNvSpPr>
          <p:nvPr/>
        </p:nvSpPr>
        <p:spPr bwMode="auto">
          <a:xfrm>
            <a:off x="2176463" y="2038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1516" name="Rectangle 1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>
                <a:latin typeface="Constantia" pitchFamily="18" charset="0"/>
              </a:rPr>
              <a:t>Формирование </a:t>
            </a:r>
            <a:r>
              <a:rPr lang="ru-RU" sz="3600" b="1" dirty="0" smtClean="0">
                <a:latin typeface="Constantia" pitchFamily="18" charset="0"/>
              </a:rPr>
              <a:t>первичной КС в процессе деления клетки</a:t>
            </a:r>
            <a:endParaRPr lang="ru-RU" sz="3600" b="1" dirty="0">
              <a:latin typeface="Constantia" pitchFamily="18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251520" y="4149080"/>
            <a:ext cx="8496944" cy="2160240"/>
          </a:xfrm>
        </p:spPr>
        <p:txBody>
          <a:bodyPr>
            <a:normAutofit/>
          </a:bodyPr>
          <a:lstStyle/>
          <a:p>
            <a:r>
              <a:rPr lang="ru-RU" dirty="0" smtClean="0"/>
              <a:t>Образуется срединная пластинка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229600" cy="1143000"/>
          </a:xfrm>
        </p:spPr>
        <p:txBody>
          <a:bodyPr/>
          <a:lstStyle/>
          <a:p>
            <a:r>
              <a:rPr lang="ru-RU" dirty="0" smtClean="0">
                <a:latin typeface="Constantia" pitchFamily="18" charset="0"/>
              </a:rPr>
              <a:t>Срединная пластинка</a:t>
            </a:r>
            <a:endParaRPr lang="ru-RU" dirty="0">
              <a:latin typeface="Constant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56792"/>
            <a:ext cx="4211960" cy="5301208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latin typeface="Constantia" pitchFamily="18" charset="0"/>
              </a:rPr>
              <a:t>Образуется при делении</a:t>
            </a:r>
          </a:p>
          <a:p>
            <a:r>
              <a:rPr lang="ru-RU" dirty="0" smtClean="0">
                <a:latin typeface="Constantia" pitchFamily="18" charset="0"/>
              </a:rPr>
              <a:t>Пролегает между первичными КС соседних клеток</a:t>
            </a:r>
          </a:p>
          <a:p>
            <a:r>
              <a:rPr lang="ru-RU" dirty="0" smtClean="0">
                <a:latin typeface="Constantia" pitchFamily="18" charset="0"/>
              </a:rPr>
              <a:t>Состоит из пектинов </a:t>
            </a:r>
          </a:p>
          <a:p>
            <a:r>
              <a:rPr lang="ru-RU" dirty="0" smtClean="0">
                <a:latin typeface="Constantia" pitchFamily="18" charset="0"/>
              </a:rPr>
              <a:t>Сразу после деления «</a:t>
            </a:r>
            <a:r>
              <a:rPr lang="ru-RU" dirty="0" err="1" smtClean="0">
                <a:latin typeface="Constantia" pitchFamily="18" charset="0"/>
              </a:rPr>
              <a:t>досинтезируются</a:t>
            </a:r>
            <a:r>
              <a:rPr lang="ru-RU" dirty="0" smtClean="0">
                <a:latin typeface="Constantia" pitchFamily="18" charset="0"/>
              </a:rPr>
              <a:t>» остальные компоненты первичной КС: целлюлоза и </a:t>
            </a:r>
            <a:r>
              <a:rPr lang="ru-RU" dirty="0" err="1" smtClean="0">
                <a:latin typeface="Constantia" pitchFamily="18" charset="0"/>
              </a:rPr>
              <a:t>гликаны</a:t>
            </a:r>
            <a:r>
              <a:rPr lang="ru-RU" dirty="0" smtClean="0">
                <a:latin typeface="Constantia" pitchFamily="18" charset="0"/>
              </a:rPr>
              <a:t>.</a:t>
            </a:r>
            <a:endParaRPr lang="ru-RU" dirty="0">
              <a:latin typeface="Constantia" pitchFamily="18" charset="0"/>
            </a:endParaRPr>
          </a:p>
        </p:txBody>
      </p:sp>
      <p:graphicFrame>
        <p:nvGraphicFramePr>
          <p:cNvPr id="110594" name="Object 2"/>
          <p:cNvGraphicFramePr>
            <a:graphicFrameLocks noChangeAspect="1"/>
          </p:cNvGraphicFramePr>
          <p:nvPr/>
        </p:nvGraphicFramePr>
        <p:xfrm>
          <a:off x="4067944" y="1196752"/>
          <a:ext cx="4189021" cy="2412876"/>
        </p:xfrm>
        <a:graphic>
          <a:graphicData uri="http://schemas.openxmlformats.org/presentationml/2006/ole">
            <p:oleObj spid="_x0000_s11266" r:id="rId3" imgW="4791744" imgH="2781688" progId="">
              <p:embed/>
            </p:oleObj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lum bright="-6000" contrast="6000"/>
          </a:blip>
          <a:srcRect/>
          <a:stretch>
            <a:fillRect/>
          </a:stretch>
        </p:blipFill>
        <p:spPr bwMode="auto">
          <a:xfrm>
            <a:off x="6333728" y="2999830"/>
            <a:ext cx="2810272" cy="3858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 descr="http://secure.tutorsglobe.com/CMSImages/504_electron%20micrograph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 r="8842" b="1404"/>
          <a:stretch>
            <a:fillRect/>
          </a:stretch>
        </p:blipFill>
        <p:spPr bwMode="auto">
          <a:xfrm>
            <a:off x="4079196" y="3573016"/>
            <a:ext cx="2248000" cy="26642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500834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Лигнины – сеть </a:t>
            </a:r>
            <a:r>
              <a:rPr lang="ru-RU" dirty="0" err="1" smtClean="0"/>
              <a:t>ковалентно</a:t>
            </a:r>
            <a:r>
              <a:rPr lang="ru-RU" dirty="0" smtClean="0"/>
              <a:t> сшитых ароматических соединений – </a:t>
            </a:r>
            <a:r>
              <a:rPr lang="ru-RU" dirty="0" err="1" smtClean="0"/>
              <a:t>фенилпропаноидов</a:t>
            </a:r>
            <a:r>
              <a:rPr lang="ru-RU" dirty="0" smtClean="0"/>
              <a:t> (</a:t>
            </a:r>
            <a:r>
              <a:rPr lang="ru-RU" dirty="0" err="1" smtClean="0"/>
              <a:t>кумаровый</a:t>
            </a:r>
            <a:r>
              <a:rPr lang="ru-RU" dirty="0" smtClean="0"/>
              <a:t>, </a:t>
            </a:r>
            <a:r>
              <a:rPr lang="ru-RU" dirty="0" err="1" smtClean="0"/>
              <a:t>конифериловый</a:t>
            </a:r>
            <a:r>
              <a:rPr lang="ru-RU" dirty="0" smtClean="0"/>
              <a:t> и </a:t>
            </a:r>
            <a:r>
              <a:rPr lang="ru-RU" dirty="0" err="1" smtClean="0"/>
              <a:t>синаповый</a:t>
            </a:r>
            <a:r>
              <a:rPr lang="ru-RU" dirty="0" smtClean="0"/>
              <a:t> спирты), </a:t>
            </a:r>
            <a:r>
              <a:rPr lang="ru-RU" dirty="0" err="1" smtClean="0"/>
              <a:t>полимеризующихся</a:t>
            </a:r>
            <a:r>
              <a:rPr lang="ru-RU" dirty="0" smtClean="0"/>
              <a:t> благодаря радикальным реакциям. Сшивки перечисленных мономеров имеют нерегулярную структуру. Полимеризация происходит благодаря ферментам, входящим в состав клеточной стенки. Лигнины могут быть обнаружены преимущественно во вторичных клеточных стенках некоторых тканей (ксилема, склеренхима</a:t>
            </a:r>
            <a:r>
              <a:rPr lang="ru-RU" b="1" dirty="0" smtClean="0">
                <a:solidFill>
                  <a:srgbClr val="FF0000"/>
                </a:solidFill>
              </a:rPr>
              <a:t>). Важно отметить, что после </a:t>
            </a:r>
            <a:r>
              <a:rPr lang="ru-RU" b="1" dirty="0" err="1" smtClean="0">
                <a:solidFill>
                  <a:srgbClr val="FF0000"/>
                </a:solidFill>
              </a:rPr>
              <a:t>лигнификации</a:t>
            </a:r>
            <a:r>
              <a:rPr lang="ru-RU" b="1" dirty="0" smtClean="0">
                <a:solidFill>
                  <a:srgbClr val="FF0000"/>
                </a:solidFill>
              </a:rPr>
              <a:t> клетка погибает</a:t>
            </a:r>
            <a:r>
              <a:rPr lang="ru-RU" dirty="0" smtClean="0"/>
              <a:t>. Лигнин придает ткани большую механическую прочность. </a:t>
            </a:r>
            <a:endParaRPr lang="ru-RU" dirty="0" smtClean="0"/>
          </a:p>
          <a:p>
            <a:r>
              <a:rPr lang="ru-RU" b="1" dirty="0" smtClean="0"/>
              <a:t>ОДРЕВЕСНЕВЕНИЕ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4290"/>
            <a:ext cx="9144000" cy="6500858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err="1" smtClean="0"/>
              <a:t>Суберин</a:t>
            </a:r>
            <a:r>
              <a:rPr lang="ru-RU" dirty="0" smtClean="0"/>
              <a:t> является полимером жирных кислот или спиртов с ароматическими веществами, входящим в состав вторичной клеточной стенки некоторых тканей (экзо- и энтодерма, феллема). Как и лигнин обладает нерегулярной структурой. Определяет гидрофобность клеточной стенки, создавая тем самым барьер, что будет важно при обсуждении нижнего концевого двигателя в лекции по водному обмену растений. </a:t>
            </a:r>
            <a:endParaRPr lang="ru-RU" dirty="0" smtClean="0"/>
          </a:p>
          <a:p>
            <a:r>
              <a:rPr lang="ru-RU" b="1" dirty="0" smtClean="0"/>
              <a:t>Кутин</a:t>
            </a:r>
            <a:r>
              <a:rPr lang="ru-RU" dirty="0" smtClean="0"/>
              <a:t> </a:t>
            </a:r>
            <a:r>
              <a:rPr lang="ru-RU" dirty="0" smtClean="0"/>
              <a:t>– полимер жирных кислот и спиртов, определяющий гидрофобные свойства внешнего слоя клеток эпидермиса и защищающий покрываемые органы от потери влаги. </a:t>
            </a:r>
            <a:endParaRPr lang="ru-RU" dirty="0" smtClean="0"/>
          </a:p>
          <a:p>
            <a:r>
              <a:rPr lang="ru-RU" b="1" dirty="0" smtClean="0"/>
              <a:t>ОПРОБКОВЕНИЕ</a:t>
            </a:r>
            <a:endParaRPr lang="ru-RU" b="1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25\Desktop\visualization_of_cellulose_synthases_in_arabidopsis_2_85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132856"/>
            <a:ext cx="8620125" cy="364628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25\Desktop\img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0641" y="0"/>
            <a:ext cx="8623359" cy="65582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Плазмолемма</a:t>
            </a:r>
            <a:endParaRPr lang="ru-RU" dirty="0"/>
          </a:p>
        </p:txBody>
      </p:sp>
      <p:pic>
        <p:nvPicPr>
          <p:cNvPr id="14338" name="Picture 2" descr="C:\Users\25\Desktop\7878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556792"/>
            <a:ext cx="8623524" cy="46805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25\Desktop\888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0"/>
            <a:ext cx="5976663" cy="7029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25\Desktop\999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548680"/>
            <a:ext cx="8445810" cy="56906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85728"/>
            <a:ext cx="9144000" cy="6286544"/>
          </a:xfrm>
        </p:spPr>
        <p:txBody>
          <a:bodyPr>
            <a:normAutofit lnSpcReduction="10000"/>
          </a:bodyPr>
          <a:lstStyle/>
          <a:p>
            <a:r>
              <a:rPr lang="ru-RU" b="1" dirty="0" smtClean="0"/>
              <a:t>Плазмалемма</a:t>
            </a:r>
            <a:r>
              <a:rPr lang="ru-RU" dirty="0" smtClean="0"/>
              <a:t> представлена липидным </a:t>
            </a:r>
            <a:r>
              <a:rPr lang="ru-RU" dirty="0" err="1" smtClean="0"/>
              <a:t>бислоем</a:t>
            </a:r>
            <a:r>
              <a:rPr lang="ru-RU" dirty="0" smtClean="0"/>
              <a:t>, липидный состав которого отличается от такового у животных. Основными жирными кислотами </a:t>
            </a:r>
            <a:r>
              <a:rPr lang="ru-RU" b="1" dirty="0" smtClean="0"/>
              <a:t>являются пальмитиновая, олеиновая, </a:t>
            </a:r>
            <a:r>
              <a:rPr lang="ru-RU" b="1" dirty="0" err="1" smtClean="0"/>
              <a:t>линолевая</a:t>
            </a:r>
            <a:r>
              <a:rPr lang="ru-RU" b="1" dirty="0" smtClean="0"/>
              <a:t> и линоленовая, в то время как стеариновая кислота практически отсутствует, а </a:t>
            </a:r>
            <a:r>
              <a:rPr lang="ru-RU" b="1" dirty="0" err="1" smtClean="0"/>
              <a:t>арахидоновая</a:t>
            </a:r>
            <a:r>
              <a:rPr lang="ru-RU" b="1" dirty="0" smtClean="0"/>
              <a:t> отсутствует вовсе</a:t>
            </a:r>
            <a:r>
              <a:rPr lang="ru-RU" dirty="0" smtClean="0"/>
              <a:t>. Кроме того, в составе растительной плазмалеммы </a:t>
            </a:r>
            <a:r>
              <a:rPr lang="ru-RU" b="1" i="1" dirty="0" smtClean="0"/>
              <a:t>практически отсутствует </a:t>
            </a:r>
            <a:r>
              <a:rPr lang="ru-RU" b="1" i="1" dirty="0" err="1" smtClean="0"/>
              <a:t>холестерол</a:t>
            </a:r>
            <a:r>
              <a:rPr lang="ru-RU" b="1" i="1" dirty="0" smtClean="0"/>
              <a:t> (обнаруживается в следовых количествах</a:t>
            </a:r>
            <a:r>
              <a:rPr lang="ru-RU" dirty="0" smtClean="0"/>
              <a:t>). Основными же </a:t>
            </a:r>
            <a:r>
              <a:rPr lang="ru-RU" dirty="0" err="1" smtClean="0"/>
              <a:t>стериновыми</a:t>
            </a:r>
            <a:r>
              <a:rPr lang="ru-RU" dirty="0" smtClean="0"/>
              <a:t> веществами здесь являются </a:t>
            </a:r>
            <a:r>
              <a:rPr lang="ru-RU" dirty="0" err="1" smtClean="0"/>
              <a:t>фитостеролы</a:t>
            </a:r>
            <a:r>
              <a:rPr lang="ru-RU" dirty="0" smtClean="0"/>
              <a:t>: </a:t>
            </a:r>
            <a:r>
              <a:rPr lang="ru-RU" b="1" dirty="0" err="1" smtClean="0"/>
              <a:t>кампостерол</a:t>
            </a:r>
            <a:r>
              <a:rPr lang="ru-RU" b="1" dirty="0" smtClean="0"/>
              <a:t>, </a:t>
            </a:r>
            <a:r>
              <a:rPr lang="ru-RU" b="1" dirty="0" err="1" smtClean="0"/>
              <a:t>ситостерол</a:t>
            </a:r>
            <a:r>
              <a:rPr lang="ru-RU" b="1" dirty="0" smtClean="0"/>
              <a:t> и </a:t>
            </a:r>
            <a:r>
              <a:rPr lang="ru-RU" b="1" dirty="0" err="1" smtClean="0"/>
              <a:t>стигмастерол</a:t>
            </a:r>
            <a:r>
              <a:rPr lang="ru-RU" b="1" dirty="0" smtClean="0"/>
              <a:t>.</a:t>
            </a:r>
            <a:endParaRPr lang="ru-RU" b="1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25\Desktop\999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908720"/>
            <a:ext cx="8068741" cy="31683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В отличие от животной плазмалеммы, растительная </a:t>
            </a:r>
            <a:r>
              <a:rPr lang="ru-RU" dirty="0" err="1" smtClean="0"/>
              <a:t>энергизируется</a:t>
            </a:r>
            <a:r>
              <a:rPr lang="ru-RU" dirty="0" smtClean="0"/>
              <a:t> в первую очередь за счёт протонного градиента (протоны выкачиваются протонными помпами из </a:t>
            </a:r>
            <a:r>
              <a:rPr lang="ru-RU" dirty="0" err="1" smtClean="0"/>
              <a:t>цитозоля</a:t>
            </a:r>
            <a:r>
              <a:rPr lang="ru-RU" dirty="0" smtClean="0"/>
              <a:t> в сторону клеточной стенки), а ее мембранный потенциал более высокий и составляет 100 – 250 мВ. Кроме того, растительная плазмалемма участвует в формировании </a:t>
            </a:r>
            <a:r>
              <a:rPr lang="ru-RU" dirty="0" err="1" smtClean="0"/>
              <a:t>плазмодесм</a:t>
            </a:r>
            <a:r>
              <a:rPr lang="ru-RU" dirty="0" smtClean="0"/>
              <a:t> и находится под воздействием </a:t>
            </a:r>
            <a:r>
              <a:rPr lang="ru-RU" dirty="0" err="1" smtClean="0"/>
              <a:t>тургорного</a:t>
            </a:r>
            <a:r>
              <a:rPr lang="ru-RU" dirty="0" smtClean="0"/>
              <a:t> давления, препятствующего проникновению воды в клетку.</a:t>
            </a:r>
            <a:endParaRPr lang="ru-RU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Эндоплазматический </a:t>
            </a:r>
            <a:r>
              <a:rPr lang="ru-RU" b="1" dirty="0" err="1"/>
              <a:t>ретикулум</a:t>
            </a:r>
            <a:r>
              <a:rPr lang="ru-RU" b="1" dirty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C:\Users\25\Desktop\66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0"/>
            <a:ext cx="4824536" cy="65984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14290"/>
            <a:ext cx="8229600" cy="4525963"/>
          </a:xfrm>
        </p:spPr>
        <p:txBody>
          <a:bodyPr/>
          <a:lstStyle/>
          <a:p>
            <a:r>
              <a:rPr lang="ru-RU" b="1" dirty="0" smtClean="0"/>
              <a:t>Эндоплазматический </a:t>
            </a:r>
            <a:r>
              <a:rPr lang="ru-RU" b="1" dirty="0" err="1" smtClean="0"/>
              <a:t>ретикулум</a:t>
            </a:r>
            <a:r>
              <a:rPr lang="ru-RU" b="1" dirty="0" smtClean="0"/>
              <a:t> (ЭПР) </a:t>
            </a:r>
            <a:r>
              <a:rPr lang="ru-RU" dirty="0" smtClean="0"/>
              <a:t>– </a:t>
            </a:r>
            <a:r>
              <a:rPr lang="ru-RU" dirty="0" err="1" smtClean="0"/>
              <a:t>одномембранный</a:t>
            </a:r>
            <a:r>
              <a:rPr lang="ru-RU" dirty="0" smtClean="0"/>
              <a:t> органоид, являющийся выростом и гомологом внешней ядерной мембраны. Он образует сеть, разветвляющуюся по всей клетке, и даже проходит внутри </a:t>
            </a:r>
            <a:r>
              <a:rPr lang="ru-RU" b="1" dirty="0" err="1" smtClean="0"/>
              <a:t>плазмодесмы</a:t>
            </a:r>
            <a:r>
              <a:rPr lang="ru-RU" b="1" dirty="0" smtClean="0"/>
              <a:t> </a:t>
            </a:r>
            <a:r>
              <a:rPr lang="ru-RU" dirty="0" smtClean="0"/>
              <a:t>таким образом, что эндоплазматические </a:t>
            </a:r>
            <a:r>
              <a:rPr lang="ru-RU" b="1" dirty="0" err="1" smtClean="0"/>
              <a:t>ретикулумы</a:t>
            </a:r>
            <a:r>
              <a:rPr lang="ru-RU" b="1" dirty="0" smtClean="0"/>
              <a:t> </a:t>
            </a:r>
            <a:r>
              <a:rPr lang="ru-RU" b="1" dirty="0" smtClean="0"/>
              <a:t>всех клеток оказываются соединенными в единую сеть</a:t>
            </a:r>
            <a:r>
              <a:rPr lang="ru-RU" dirty="0" smtClean="0"/>
              <a:t>. </a:t>
            </a:r>
            <a:endParaRPr lang="ru-RU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Функции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• </a:t>
            </a:r>
            <a:r>
              <a:rPr lang="ru-RU" dirty="0" err="1" smtClean="0"/>
              <a:t>способствовует</a:t>
            </a:r>
            <a:r>
              <a:rPr lang="ru-RU" dirty="0" smtClean="0"/>
              <a:t> правильному сворачиванию белка, правильному образованию </a:t>
            </a:r>
            <a:r>
              <a:rPr lang="ru-RU" dirty="0" err="1" smtClean="0"/>
              <a:t>дисульфидных</a:t>
            </a:r>
            <a:r>
              <a:rPr lang="ru-RU" dirty="0" smtClean="0"/>
              <a:t> мостиков; </a:t>
            </a:r>
            <a:endParaRPr lang="ru-RU" dirty="0" smtClean="0"/>
          </a:p>
          <a:p>
            <a:r>
              <a:rPr lang="ru-RU" dirty="0" smtClean="0"/>
              <a:t>• </a:t>
            </a:r>
            <a:r>
              <a:rPr lang="ru-RU" dirty="0" smtClean="0"/>
              <a:t>формирование четвертичной структуры белков; </a:t>
            </a:r>
            <a:endParaRPr lang="ru-RU" dirty="0" smtClean="0"/>
          </a:p>
          <a:p>
            <a:r>
              <a:rPr lang="ru-RU" dirty="0" smtClean="0"/>
              <a:t>• </a:t>
            </a:r>
            <a:r>
              <a:rPr lang="ru-RU" dirty="0" err="1" smtClean="0"/>
              <a:t>гликозилирование</a:t>
            </a:r>
            <a:r>
              <a:rPr lang="ru-RU" dirty="0" smtClean="0"/>
              <a:t> белков (присоединение к ним углеводов</a:t>
            </a:r>
            <a:r>
              <a:rPr lang="ru-RU" dirty="0" smtClean="0"/>
              <a:t>);</a:t>
            </a:r>
          </a:p>
          <a:p>
            <a:r>
              <a:rPr lang="ru-RU" dirty="0" smtClean="0"/>
              <a:t> </a:t>
            </a:r>
            <a:r>
              <a:rPr lang="ru-RU" dirty="0" smtClean="0"/>
              <a:t>• направление белков на транспорт в аппарат </a:t>
            </a:r>
            <a:r>
              <a:rPr lang="ru-RU" dirty="0" err="1" smtClean="0"/>
              <a:t>Гольджи</a:t>
            </a:r>
            <a:r>
              <a:rPr lang="ru-RU" dirty="0" smtClean="0"/>
              <a:t>;</a:t>
            </a:r>
          </a:p>
          <a:p>
            <a:r>
              <a:rPr lang="ru-RU" dirty="0" smtClean="0"/>
              <a:t>• </a:t>
            </a:r>
            <a:r>
              <a:rPr lang="ru-RU" dirty="0" smtClean="0"/>
              <a:t>хранение запасных белков; </a:t>
            </a:r>
            <a:endParaRPr lang="ru-RU" dirty="0" smtClean="0"/>
          </a:p>
          <a:p>
            <a:r>
              <a:rPr lang="ru-RU" dirty="0" smtClean="0"/>
              <a:t>• </a:t>
            </a:r>
            <a:r>
              <a:rPr lang="ru-RU" dirty="0" smtClean="0"/>
              <a:t>участвует в процессе деградации белков</a:t>
            </a:r>
            <a:r>
              <a:rPr lang="ru-RU" dirty="0" smtClean="0"/>
              <a:t>;</a:t>
            </a:r>
          </a:p>
          <a:p>
            <a:r>
              <a:rPr lang="ru-RU" dirty="0" smtClean="0"/>
              <a:t> </a:t>
            </a:r>
            <a:r>
              <a:rPr lang="ru-RU" dirty="0" smtClean="0"/>
              <a:t>• участвует в синтезе липидов и образовании липидных капель; </a:t>
            </a:r>
            <a:endParaRPr lang="ru-RU" dirty="0" smtClean="0"/>
          </a:p>
          <a:p>
            <a:r>
              <a:rPr lang="ru-RU" dirty="0" smtClean="0"/>
              <a:t>• </a:t>
            </a:r>
            <a:r>
              <a:rPr lang="ru-RU" dirty="0" smtClean="0"/>
              <a:t>способствует межклеточному взаимодействию, проходя по </a:t>
            </a:r>
            <a:r>
              <a:rPr lang="ru-RU" dirty="0" err="1" smtClean="0"/>
              <a:t>плазмодесмам</a:t>
            </a:r>
            <a:endParaRPr lang="ru-RU" dirty="0" smtClean="0"/>
          </a:p>
          <a:p>
            <a:r>
              <a:rPr lang="ru-RU" dirty="0" smtClean="0"/>
              <a:t>• </a:t>
            </a:r>
            <a:r>
              <a:rPr lang="ru-RU" dirty="0" smtClean="0"/>
              <a:t>является одним из депо ионов кальция.</a:t>
            </a:r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25\Desktop\slide-3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8607130" cy="62255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C:\Users\25\Desktop\88989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60648"/>
            <a:ext cx="7909590" cy="59375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smtClean="0"/>
              <a:t>Аппарат </a:t>
            </a:r>
            <a:r>
              <a:rPr lang="ru-RU" b="1" dirty="0" err="1" smtClean="0"/>
              <a:t>Гольджи</a:t>
            </a:r>
            <a:r>
              <a:rPr lang="ru-RU" b="1" dirty="0" smtClean="0"/>
              <a:t> (АГ) </a:t>
            </a:r>
            <a:r>
              <a:rPr lang="ru-RU" dirty="0" smtClean="0"/>
              <a:t>– совокупность </a:t>
            </a:r>
            <a:r>
              <a:rPr lang="ru-RU" dirty="0" err="1" smtClean="0"/>
              <a:t>одномембранных</a:t>
            </a:r>
            <a:r>
              <a:rPr lang="ru-RU" dirty="0" smtClean="0"/>
              <a:t> цистерн и пузырьков. АГ не образует единую пространственную сеть, вещества перемещаются между цистернами благодаря везикулярному транспорту (другая концепция гласит о том, что происходит созревание постоянно сменяющихся цистерн, однако подтвердить или опровергнуть какую-либо из гипотез пока не удалось).</a:t>
            </a:r>
            <a:endParaRPr lang="ru-RU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465138" y="1557338"/>
            <a:ext cx="8305800" cy="4939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just">
              <a:lnSpc>
                <a:spcPct val="125000"/>
              </a:lnSpc>
              <a:spcBef>
                <a:spcPct val="50000"/>
              </a:spcBef>
              <a:buFontTx/>
              <a:buAutoNum type="arabicPeriod"/>
              <a:defRPr/>
            </a:pPr>
            <a:r>
              <a:rPr lang="ru-RU" sz="2800" dirty="0" smtClean="0">
                <a:latin typeface="Trebuchet MS" pitchFamily="34" charset="0"/>
                <a:cs typeface="Times New Roman" pitchFamily="18" charset="0"/>
              </a:rPr>
              <a:t>«</a:t>
            </a:r>
            <a:r>
              <a:rPr lang="ru-RU" sz="2800" dirty="0">
                <a:latin typeface="Trebuchet MS" pitchFamily="34" charset="0"/>
                <a:cs typeface="Times New Roman" pitchFamily="18" charset="0"/>
              </a:rPr>
              <a:t>Дозревание» </a:t>
            </a:r>
            <a:r>
              <a:rPr lang="ru-RU" sz="2800" dirty="0" smtClean="0">
                <a:latin typeface="Trebuchet MS" pitchFamily="34" charset="0"/>
                <a:cs typeface="Times New Roman" pitchFamily="18" charset="0"/>
              </a:rPr>
              <a:t>(биохимическая модификация) белков секреторного </a:t>
            </a:r>
            <a:r>
              <a:rPr lang="ru-RU" sz="2800" dirty="0">
                <a:latin typeface="Trebuchet MS" pitchFamily="34" charset="0"/>
                <a:cs typeface="Times New Roman" pitchFamily="18" charset="0"/>
              </a:rPr>
              <a:t>пути</a:t>
            </a:r>
          </a:p>
          <a:p>
            <a:pPr marL="457200" indent="-457200" algn="just">
              <a:lnSpc>
                <a:spcPct val="125000"/>
              </a:lnSpc>
              <a:spcBef>
                <a:spcPct val="50000"/>
              </a:spcBef>
              <a:buFontTx/>
              <a:buAutoNum type="arabicPeriod"/>
              <a:defRPr/>
            </a:pPr>
            <a:r>
              <a:rPr lang="ru-RU" sz="2800" dirty="0">
                <a:latin typeface="Trebuchet MS" pitchFamily="34" charset="0"/>
                <a:cs typeface="Times New Roman" pitchFamily="18" charset="0"/>
              </a:rPr>
              <a:t>Биосинтез </a:t>
            </a:r>
            <a:r>
              <a:rPr lang="ru-RU" sz="2800" dirty="0" err="1" smtClean="0">
                <a:latin typeface="Trebuchet MS" pitchFamily="34" charset="0"/>
                <a:cs typeface="Times New Roman" pitchFamily="18" charset="0"/>
              </a:rPr>
              <a:t>нецеллюлозных</a:t>
            </a:r>
            <a:r>
              <a:rPr lang="ru-RU" sz="2800" dirty="0" smtClean="0">
                <a:latin typeface="Trebuchet MS" pitchFamily="34" charset="0"/>
                <a:cs typeface="Times New Roman" pitchFamily="18" charset="0"/>
              </a:rPr>
              <a:t> полисахаридов клеточной </a:t>
            </a:r>
            <a:r>
              <a:rPr lang="ru-RU" sz="2800" dirty="0">
                <a:latin typeface="Trebuchet MS" pitchFamily="34" charset="0"/>
                <a:cs typeface="Times New Roman" pitchFamily="18" charset="0"/>
              </a:rPr>
              <a:t>стенки</a:t>
            </a:r>
          </a:p>
          <a:p>
            <a:pPr marL="457200" indent="-457200" algn="just">
              <a:lnSpc>
                <a:spcPct val="125000"/>
              </a:lnSpc>
              <a:spcBef>
                <a:spcPct val="50000"/>
              </a:spcBef>
              <a:buFontTx/>
              <a:buAutoNum type="arabicPeriod"/>
              <a:defRPr/>
            </a:pPr>
            <a:r>
              <a:rPr lang="ru-RU" sz="2800" dirty="0" smtClean="0">
                <a:latin typeface="Trebuchet MS" pitchFamily="34" charset="0"/>
                <a:cs typeface="Times New Roman" pitchFamily="18" charset="0"/>
              </a:rPr>
              <a:t>Сортировка и распределение. </a:t>
            </a:r>
            <a:r>
              <a:rPr lang="ru-RU" sz="2800" dirty="0">
                <a:latin typeface="Trebuchet MS" pitchFamily="34" charset="0"/>
                <a:cs typeface="Times New Roman" pitchFamily="18" charset="0"/>
              </a:rPr>
              <a:t>Везикулярный транспорт. </a:t>
            </a:r>
            <a:r>
              <a:rPr lang="ru-RU" sz="2800" dirty="0" err="1">
                <a:latin typeface="Trebuchet MS" pitchFamily="34" charset="0"/>
                <a:cs typeface="Times New Roman" pitchFamily="18" charset="0"/>
              </a:rPr>
              <a:t>Рециклирование</a:t>
            </a:r>
            <a:r>
              <a:rPr lang="ru-RU" sz="2800" dirty="0">
                <a:latin typeface="Trebuchet MS" pitchFamily="34" charset="0"/>
                <a:cs typeface="Times New Roman" pitchFamily="18" charset="0"/>
              </a:rPr>
              <a:t> клеточных мембран.  </a:t>
            </a:r>
          </a:p>
          <a:p>
            <a:pPr marL="457200" indent="-457200">
              <a:spcBef>
                <a:spcPct val="50000"/>
              </a:spcBef>
              <a:defRPr/>
            </a:pPr>
            <a:endParaRPr lang="ru-RU" sz="2800" dirty="0">
              <a:solidFill>
                <a:schemeClr val="tx2"/>
              </a:solidFill>
              <a:latin typeface="Trebuchet MS" pitchFamily="34" charset="0"/>
            </a:endParaRPr>
          </a:p>
        </p:txBody>
      </p:sp>
      <p:sp>
        <p:nvSpPr>
          <p:cNvPr id="40965" name="Rectangle 5"/>
          <p:cNvSpPr>
            <a:spLocks noGrp="1" noChangeArrowheads="1"/>
          </p:cNvSpPr>
          <p:nvPr>
            <p:ph type="title"/>
          </p:nvPr>
        </p:nvSpPr>
        <p:spPr>
          <a:xfrm>
            <a:off x="731838" y="188913"/>
            <a:ext cx="7772400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4000" dirty="0" smtClean="0"/>
              <a:t>Функции аппарата </a:t>
            </a:r>
            <a:r>
              <a:rPr lang="ru-RU" sz="4000" dirty="0" err="1" smtClean="0"/>
              <a:t>Гольджи</a:t>
            </a:r>
            <a:endParaRPr lang="ru-RU" sz="4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8640762" cy="456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4"/>
          <p:cNvPicPr>
            <a:picLocks noChangeAspect="1" noChangeArrowheads="1"/>
          </p:cNvPicPr>
          <p:nvPr/>
        </p:nvPicPr>
        <p:blipFill>
          <a:blip r:embed="rId3" cstate="print">
            <a:lum bright="-6000" contrast="6000"/>
          </a:blip>
          <a:srcRect/>
          <a:stretch>
            <a:fillRect/>
          </a:stretch>
        </p:blipFill>
        <p:spPr bwMode="auto">
          <a:xfrm>
            <a:off x="1908175" y="1916113"/>
            <a:ext cx="6143625" cy="426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8538" y="5876925"/>
            <a:ext cx="54784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43808" y="2708920"/>
            <a:ext cx="48965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/>
              <a:t>ВАКУОЛИ</a:t>
            </a:r>
            <a:endParaRPr lang="ru-RU" sz="5400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25\Desktop\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556792"/>
            <a:ext cx="8448675" cy="37276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25\Desktop\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2636912"/>
            <a:ext cx="9108504" cy="16933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1412776"/>
            <a:ext cx="417646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/>
              <a:t>ПЕРОКСИСОМЫ</a:t>
            </a:r>
            <a:br>
              <a:rPr lang="ru-RU" sz="4400" dirty="0" smtClean="0"/>
            </a:br>
            <a:r>
              <a:rPr lang="ru-RU" sz="4400" dirty="0" smtClean="0"/>
              <a:t>ОЛЕОСОМЫ</a:t>
            </a:r>
            <a:br>
              <a:rPr lang="ru-RU" sz="4400" dirty="0" smtClean="0"/>
            </a:br>
            <a:r>
              <a:rPr lang="ru-RU" sz="4400" dirty="0" smtClean="0"/>
              <a:t>ГЛИОКСИСОМЫ</a:t>
            </a:r>
            <a:endParaRPr lang="ru-RU" sz="4400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25\Desktop\89898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404664"/>
            <a:ext cx="5056586" cy="6237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0" y="500042"/>
            <a:ext cx="9144000" cy="6143668"/>
          </a:xfrm>
        </p:spPr>
        <p:txBody>
          <a:bodyPr>
            <a:normAutofit fontScale="85000" lnSpcReduction="10000"/>
          </a:bodyPr>
          <a:lstStyle/>
          <a:p>
            <a:r>
              <a:rPr lang="ru-RU" i="1" dirty="0" err="1" smtClean="0"/>
              <a:t>Пероксисомы</a:t>
            </a:r>
            <a:r>
              <a:rPr lang="ru-RU" i="1" dirty="0" smtClean="0"/>
              <a:t> </a:t>
            </a:r>
            <a:r>
              <a:rPr lang="ru-RU" dirty="0" smtClean="0"/>
              <a:t>– </a:t>
            </a:r>
            <a:r>
              <a:rPr lang="ru-RU" dirty="0" err="1" smtClean="0"/>
              <a:t>одномембранные</a:t>
            </a:r>
            <a:r>
              <a:rPr lang="ru-RU" dirty="0" smtClean="0"/>
              <a:t> органеллы диаметром 0,5 – 1 мкм, в которых протекает множество различных биохимических процессов (как анаболических, так и </a:t>
            </a:r>
            <a:r>
              <a:rPr lang="ru-RU" dirty="0" err="1" smtClean="0"/>
              <a:t>катаболических</a:t>
            </a:r>
            <a:r>
              <a:rPr lang="ru-RU" dirty="0" smtClean="0"/>
              <a:t>), часто связанных с образованием активных форм кислорода. В отличие от животных, у которых процесс </a:t>
            </a:r>
            <a:r>
              <a:rPr lang="ru-RU" dirty="0" err="1" smtClean="0"/>
              <a:t>бета-окисления</a:t>
            </a:r>
            <a:r>
              <a:rPr lang="ru-RU" dirty="0" smtClean="0"/>
              <a:t> жирных кислот протекает в митохондриях, растения используют для этих целей </a:t>
            </a:r>
            <a:r>
              <a:rPr lang="ru-RU" dirty="0" err="1" smtClean="0"/>
              <a:t>пероксисому</a:t>
            </a:r>
            <a:r>
              <a:rPr lang="ru-RU" dirty="0" smtClean="0"/>
              <a:t>. Важной модификацией </a:t>
            </a:r>
            <a:r>
              <a:rPr lang="ru-RU" dirty="0" err="1" smtClean="0"/>
              <a:t>пероксисом</a:t>
            </a:r>
            <a:r>
              <a:rPr lang="ru-RU" dirty="0" smtClean="0"/>
              <a:t> могут являться</a:t>
            </a:r>
            <a:r>
              <a:rPr lang="ru-RU" b="1" dirty="0" smtClean="0"/>
              <a:t> </a:t>
            </a:r>
            <a:r>
              <a:rPr lang="ru-RU" b="1" dirty="0" err="1" smtClean="0"/>
              <a:t>глиоксисомы</a:t>
            </a:r>
            <a:r>
              <a:rPr lang="ru-RU" dirty="0" smtClean="0"/>
              <a:t>, необходимые для протекания одного из этапов превращения жиров в сахара. Одним из важнейших ферментов </a:t>
            </a:r>
            <a:r>
              <a:rPr lang="ru-RU" b="1" dirty="0" err="1" smtClean="0"/>
              <a:t>пероксисом</a:t>
            </a:r>
            <a:r>
              <a:rPr lang="ru-RU" dirty="0" smtClean="0"/>
              <a:t> является </a:t>
            </a:r>
            <a:r>
              <a:rPr lang="ru-RU" b="1" dirty="0" smtClean="0"/>
              <a:t>каталаза</a:t>
            </a:r>
            <a:r>
              <a:rPr lang="ru-RU" dirty="0" smtClean="0"/>
              <a:t>, осуществляющая превращение </a:t>
            </a:r>
            <a:r>
              <a:rPr lang="ru-RU" dirty="0" err="1" smtClean="0"/>
              <a:t>пероксида</a:t>
            </a:r>
            <a:r>
              <a:rPr lang="ru-RU" dirty="0" smtClean="0"/>
              <a:t> водорода в воду и кислород. Здесь она может присутствовать в таких количествах, что может начать образовывать кристаллы. </a:t>
            </a:r>
            <a:endParaRPr lang="ru-RU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25\Desktop\05031999200153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143000"/>
            <a:ext cx="6096000" cy="4572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627784" y="332656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i="1" dirty="0" smtClean="0"/>
              <a:t>ЯДРО</a:t>
            </a:r>
            <a:endParaRPr lang="ru-RU" sz="3600" i="1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25\Desktop\767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8604"/>
            <a:ext cx="8826310" cy="352839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642910" y="278605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42844" y="2071678"/>
            <a:ext cx="885831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Ядро –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двумембранная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органелла, мембраны которой пронизываются ядерными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порами.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Через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ядерные поры могут проходить ионы, молекулы малой молекулярной массы (до 10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кДа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), РНК, белки, имеющие последовательность NLS (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nuclear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localization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signal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– сигнал ядерной локализации).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ядре локализуется ДНК, поэтому здесь происходит ее репликация и транскрипция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Трансляция же, как и остальных эукариот протекает 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цитозоле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 таким образом, что процессы транскрипции и трансляции являются разобщенными в пространстве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25\Desktop\6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5810" y="332656"/>
            <a:ext cx="8728190" cy="61388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"/>
            <a:ext cx="9144000" cy="6858000"/>
          </a:xfrm>
        </p:spPr>
        <p:txBody>
          <a:bodyPr>
            <a:noAutofit/>
          </a:bodyPr>
          <a:lstStyle/>
          <a:p>
            <a:r>
              <a:rPr lang="ru-RU" sz="4000" dirty="0" smtClean="0"/>
              <a:t> </a:t>
            </a:r>
            <a:r>
              <a:rPr lang="ru-RU" sz="4000" dirty="0" smtClean="0"/>
              <a:t>Пластиды возникли в результате </a:t>
            </a:r>
            <a:r>
              <a:rPr lang="ru-RU" sz="4000" dirty="0" err="1" smtClean="0"/>
              <a:t>эндосимбиоза</a:t>
            </a:r>
            <a:r>
              <a:rPr lang="ru-RU" sz="4000" dirty="0" smtClean="0"/>
              <a:t>, а поэтому им присуще наличие </a:t>
            </a:r>
            <a:r>
              <a:rPr lang="ru-RU" sz="4000" dirty="0" err="1" smtClean="0"/>
              <a:t>двумембранной</a:t>
            </a:r>
            <a:r>
              <a:rPr lang="ru-RU" sz="4000" dirty="0" smtClean="0"/>
              <a:t> оболочки, собственного генома и белоксинтезирующей </a:t>
            </a:r>
            <a:r>
              <a:rPr lang="ru-RU" sz="4000" dirty="0" smtClean="0"/>
              <a:t>системы.</a:t>
            </a:r>
          </a:p>
          <a:p>
            <a:r>
              <a:rPr lang="ru-RU" sz="4000" dirty="0" smtClean="0"/>
              <a:t>Хлоропласты </a:t>
            </a:r>
            <a:r>
              <a:rPr lang="ru-RU" sz="4000" dirty="0" smtClean="0"/>
              <a:t>осуществляют фотосинтез и характеризуются хорошо развитой мембранной системой </a:t>
            </a:r>
            <a:endParaRPr lang="ru-RU" sz="4000" dirty="0" smtClean="0"/>
          </a:p>
          <a:p>
            <a:r>
              <a:rPr lang="ru-RU" sz="4000" dirty="0" smtClean="0"/>
              <a:t>Кроме </a:t>
            </a:r>
            <a:r>
              <a:rPr lang="ru-RU" sz="4000" dirty="0" smtClean="0"/>
              <a:t>того, в хлоропластах происходят некоторые этапы минерального питания. </a:t>
            </a:r>
            <a:endParaRPr lang="ru-RU" sz="4000" dirty="0" smtClean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47500" lnSpcReduction="20000"/>
          </a:bodyPr>
          <a:lstStyle/>
          <a:p>
            <a:r>
              <a:rPr lang="ru-RU" sz="3400" b="1" dirty="0" err="1" smtClean="0"/>
              <a:t>Пропластида</a:t>
            </a:r>
            <a:r>
              <a:rPr lang="ru-RU" sz="3400" dirty="0" smtClean="0"/>
              <a:t> (в англоязычной литературе также “</a:t>
            </a:r>
            <a:r>
              <a:rPr lang="ru-RU" sz="3400" dirty="0" err="1" smtClean="0"/>
              <a:t>пропласт</a:t>
            </a:r>
            <a:r>
              <a:rPr lang="ru-RU" sz="3400" dirty="0" smtClean="0"/>
              <a:t>”) – предшественник всех пластид, который можно обнаружить в клетках зародыша или </a:t>
            </a:r>
            <a:r>
              <a:rPr lang="ru-RU" sz="3400" dirty="0" err="1" smtClean="0"/>
              <a:t>меристематических</a:t>
            </a:r>
            <a:r>
              <a:rPr lang="ru-RU" sz="3400" dirty="0" smtClean="0"/>
              <a:t> Характеризуется неразвитой мембранной системой и выглядит как маленький </a:t>
            </a:r>
            <a:r>
              <a:rPr lang="ru-RU" sz="3400" dirty="0" err="1" smtClean="0"/>
              <a:t>двумембранный</a:t>
            </a:r>
            <a:r>
              <a:rPr lang="ru-RU" sz="3400" dirty="0" smtClean="0"/>
              <a:t> пузырек. </a:t>
            </a:r>
          </a:p>
          <a:p>
            <a:r>
              <a:rPr lang="ru-RU" sz="3400" b="1" dirty="0" smtClean="0"/>
              <a:t>Хромопласты – </a:t>
            </a:r>
            <a:r>
              <a:rPr lang="ru-RU" sz="3400" dirty="0" smtClean="0"/>
              <a:t>пластиды, накапливающие большое количество </a:t>
            </a:r>
            <a:r>
              <a:rPr lang="ru-RU" sz="3400" dirty="0" err="1" smtClean="0"/>
              <a:t>каротиноидов</a:t>
            </a:r>
            <a:r>
              <a:rPr lang="ru-RU" sz="3400" dirty="0" smtClean="0"/>
              <a:t>, придающих им красную или оранжевую окраску. Хромопласты могут быть обнаружены в лепестках или плодах многих растений.</a:t>
            </a:r>
          </a:p>
          <a:p>
            <a:r>
              <a:rPr lang="ru-RU" sz="3400" b="1" dirty="0" smtClean="0"/>
              <a:t> </a:t>
            </a:r>
            <a:r>
              <a:rPr lang="ru-RU" sz="3400" b="1" dirty="0" err="1" smtClean="0"/>
              <a:t>Геронтопласты</a:t>
            </a:r>
            <a:r>
              <a:rPr lang="ru-RU" sz="3400" b="1" dirty="0" smtClean="0"/>
              <a:t> </a:t>
            </a:r>
            <a:r>
              <a:rPr lang="ru-RU" sz="3400" dirty="0" smtClean="0"/>
              <a:t>– стареющие хлоропласты, хлорофилл в составе которых подвергся деградации, из-за чего они сменили окраску с зеленой на красную или желтую. Обнаруживаются в осенних листьях. </a:t>
            </a:r>
          </a:p>
          <a:p>
            <a:r>
              <a:rPr lang="ru-RU" sz="3400" b="1" dirty="0" smtClean="0"/>
              <a:t>Лейкопласты</a:t>
            </a:r>
            <a:r>
              <a:rPr lang="ru-RU" sz="3400" dirty="0" smtClean="0"/>
              <a:t> – бесцветные пластиды, обнаруживаемые в нефотосинтезирующих клетках (например, клетках корня). Участвуют в синтезе липидов и </a:t>
            </a:r>
            <a:r>
              <a:rPr lang="ru-RU" sz="3400" dirty="0" err="1" smtClean="0"/>
              <a:t>изопреноидов</a:t>
            </a:r>
            <a:r>
              <a:rPr lang="ru-RU" sz="3400" dirty="0" smtClean="0"/>
              <a:t>, включая вторичные метаболиты. </a:t>
            </a:r>
          </a:p>
          <a:p>
            <a:r>
              <a:rPr lang="ru-RU" sz="3400" b="1" dirty="0" smtClean="0"/>
              <a:t>Амилопласты </a:t>
            </a:r>
            <a:r>
              <a:rPr lang="ru-RU" sz="3400" dirty="0" smtClean="0"/>
              <a:t>– бесцветные пластиды, накапливающие крахмал. Могут быть обнаружены в запасающих органах (например, клубни картофеля). Интересной функцией амилопластов является участие рецепции </a:t>
            </a:r>
            <a:r>
              <a:rPr lang="ru-RU" sz="3400" dirty="0" err="1" smtClean="0"/>
              <a:t>гравитропизма</a:t>
            </a:r>
            <a:r>
              <a:rPr lang="ru-RU" sz="3400" dirty="0" smtClean="0"/>
              <a:t> в клетках корневого чехлика корня, где их крахмальные зерна выступают в качестве статолитов. Механизм данного явления до сих пор неизвестен, однако гипотеза была подтверждена благодаря созданию мутантов по образованию крахмальных зерен, у которых наблюдались серьёзные проблемы с </a:t>
            </a:r>
            <a:r>
              <a:rPr lang="ru-RU" sz="3400" dirty="0" err="1" smtClean="0"/>
              <a:t>гравитропизмом</a:t>
            </a:r>
            <a:r>
              <a:rPr lang="ru-RU" sz="3400" dirty="0" smtClean="0"/>
              <a:t>. </a:t>
            </a:r>
          </a:p>
          <a:p>
            <a:r>
              <a:rPr lang="ru-RU" sz="3400" b="1" dirty="0" err="1" smtClean="0"/>
              <a:t>Протеинопласты</a:t>
            </a:r>
            <a:r>
              <a:rPr lang="ru-RU" sz="3400" b="1" dirty="0" smtClean="0"/>
              <a:t> </a:t>
            </a:r>
            <a:r>
              <a:rPr lang="ru-RU" sz="3400" dirty="0" smtClean="0"/>
              <a:t>– пластиды, запасающие белки. Могут быть обнаружены, например, в семенах, запасающих белки (сем. Бобовые). </a:t>
            </a:r>
          </a:p>
          <a:p>
            <a:r>
              <a:rPr lang="ru-RU" sz="3400" b="1" dirty="0" smtClean="0"/>
              <a:t>Элайопласты </a:t>
            </a:r>
            <a:r>
              <a:rPr lang="ru-RU" sz="3400" dirty="0" smtClean="0"/>
              <a:t>– пластиды, запасающие липидные капельки. Могут быть обнаружены, например, в семенах масличных культур. </a:t>
            </a:r>
          </a:p>
          <a:p>
            <a:r>
              <a:rPr lang="ru-RU" sz="3400" dirty="0" smtClean="0"/>
              <a:t> </a:t>
            </a:r>
            <a:r>
              <a:rPr lang="ru-RU" sz="3400" b="1" dirty="0" err="1" smtClean="0"/>
              <a:t>Этиопласты</a:t>
            </a:r>
            <a:r>
              <a:rPr lang="ru-RU" sz="3400" b="1" dirty="0" smtClean="0"/>
              <a:t> </a:t>
            </a:r>
            <a:r>
              <a:rPr lang="ru-RU" sz="3400" dirty="0" smtClean="0"/>
              <a:t>– пластиды, обнаруживаемые в тканях, находящихся в состоянии этиоляции, когда растение испытывает серьезный дефицит освещения (например, семя, пробивающееся сквозь почву или проросший картофель). Такое растение активно ожидает появления света, ведь ресурсы семени или клубня ограничены. Поэтому в </a:t>
            </a:r>
            <a:r>
              <a:rPr lang="ru-RU" sz="3400" dirty="0" err="1" smtClean="0"/>
              <a:t>этиопластах</a:t>
            </a:r>
            <a:r>
              <a:rPr lang="ru-RU" sz="3400" dirty="0" smtClean="0"/>
              <a:t> находится строго упорядоченная структура – </a:t>
            </a:r>
            <a:r>
              <a:rPr lang="ru-RU" sz="3400" dirty="0" err="1" smtClean="0"/>
              <a:t>проламеллярное</a:t>
            </a:r>
            <a:r>
              <a:rPr lang="ru-RU" sz="3400" dirty="0" smtClean="0"/>
              <a:t> тело, из которого при появлении света моментально начнут развиваться мембранные структуры хлоропласта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25\Desktop\Fotosintez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04664"/>
            <a:ext cx="8013754" cy="51853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25\Desktop\0005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752"/>
            <a:ext cx="9093121" cy="45277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25\Desktop\Fotosintez-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583" y="476672"/>
            <a:ext cx="7341467" cy="55669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25\Desktop\Fotosintez-1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61975"/>
            <a:ext cx="6124575" cy="629602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275856" y="0"/>
            <a:ext cx="3007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Ядерный геном</a:t>
            </a:r>
            <a:endParaRPr lang="ru-RU" sz="3200" b="1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1124744"/>
            <a:ext cx="3863878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/>
              <a:t>Кольцевая ДНК</a:t>
            </a:r>
          </a:p>
          <a:p>
            <a:r>
              <a:rPr lang="ru-RU" sz="4400" dirty="0" smtClean="0"/>
              <a:t>Нет гистонов</a:t>
            </a:r>
          </a:p>
          <a:p>
            <a:r>
              <a:rPr lang="ru-RU" sz="4400" dirty="0" smtClean="0"/>
              <a:t>70</a:t>
            </a:r>
            <a:r>
              <a:rPr lang="en-US" sz="4400" dirty="0" smtClean="0"/>
              <a:t>S </a:t>
            </a:r>
            <a:r>
              <a:rPr lang="ru-RU" sz="4400" dirty="0" smtClean="0"/>
              <a:t>рибосомы</a:t>
            </a: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259632" y="548680"/>
            <a:ext cx="20046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СХОДСТВА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1187624" y="3789040"/>
            <a:ext cx="539192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РАЗЛИЧИЯ</a:t>
            </a:r>
            <a:br>
              <a:rPr lang="ru-RU" sz="3200" dirty="0" smtClean="0"/>
            </a:br>
            <a:r>
              <a:rPr lang="ru-RU" sz="3200" dirty="0" smtClean="0"/>
              <a:t>ЕСТЬ ИНТРОНЫ, СПЛАЙСИНГ</a:t>
            </a:r>
          </a:p>
          <a:p>
            <a:r>
              <a:rPr lang="ru-RU" sz="3200" dirty="0" smtClean="0"/>
              <a:t>Редактирование нуклеотидов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5703891" y="836712"/>
            <a:ext cx="34401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/>
              <a:t>ОТ БАКТЕРИЙ</a:t>
            </a:r>
            <a:endParaRPr lang="ru-RU" sz="4400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25\Desktop\8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72816"/>
            <a:ext cx="8266621" cy="27807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25\Desktop\anatom_rast_9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552691" cy="45090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25\Desktop\350px-Animal_mitochondrion_diagram_ru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124744"/>
            <a:ext cx="6504913" cy="41631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6901" y="980728"/>
            <a:ext cx="883709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ГЕНОМ МИТОХОНДРИЙ БОЛЬШЕ,ЧЕМ У ХЛОРОПЛАСТОВ</a:t>
            </a:r>
          </a:p>
          <a:p>
            <a:r>
              <a:rPr lang="ru-RU" sz="2800" dirty="0" smtClean="0"/>
              <a:t>НО МЕНЬШЕ КОДИРУЮЩИХ УЧАСТКОВ</a:t>
            </a:r>
            <a:endParaRPr lang="ru-RU" sz="2800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0" y="285728"/>
            <a:ext cx="9144000" cy="6572272"/>
          </a:xfrm>
        </p:spPr>
        <p:txBody>
          <a:bodyPr>
            <a:normAutofit/>
          </a:bodyPr>
          <a:lstStyle/>
          <a:p>
            <a:r>
              <a:rPr lang="ru-RU" b="1" dirty="0" smtClean="0"/>
              <a:t>Митохондрии</a:t>
            </a:r>
            <a:r>
              <a:rPr lang="ru-RU" dirty="0" smtClean="0"/>
              <a:t> – </a:t>
            </a:r>
            <a:r>
              <a:rPr lang="ru-RU" dirty="0" err="1" smtClean="0"/>
              <a:t>двумембранные</a:t>
            </a:r>
            <a:r>
              <a:rPr lang="ru-RU" dirty="0" smtClean="0"/>
              <a:t> органеллы, внутренняя мембрана которых для увеличения площади поверхности образует выросты – </a:t>
            </a:r>
            <a:r>
              <a:rPr lang="ru-RU" dirty="0" err="1" smtClean="0"/>
              <a:t>кристы</a:t>
            </a:r>
            <a:r>
              <a:rPr lang="ru-RU" dirty="0" smtClean="0"/>
              <a:t>. Эволюционно происходят из бактерий, а потому имеют собственную ДНК и </a:t>
            </a:r>
            <a:r>
              <a:rPr lang="ru-RU" dirty="0" err="1" smtClean="0"/>
              <a:t>белок-синтезирующую</a:t>
            </a:r>
            <a:r>
              <a:rPr lang="ru-RU" dirty="0" smtClean="0"/>
              <a:t> систему. Наружная мембрана является достаточно проницаемой и может пропускать даже белки размером до 10 </a:t>
            </a:r>
            <a:r>
              <a:rPr lang="ru-RU" dirty="0" err="1" smtClean="0"/>
              <a:t>кДа</a:t>
            </a:r>
            <a:r>
              <a:rPr lang="ru-RU" dirty="0" smtClean="0"/>
              <a:t>. Внутренняя мембрана же, необходимая для создания протонного градиента, напротив, избирательно проницаема и пропускает только те молекулы, для которых в ней имеются специальные </a:t>
            </a:r>
            <a:r>
              <a:rPr lang="ru-RU" dirty="0" smtClean="0"/>
              <a:t>переносчики.</a:t>
            </a:r>
            <a:endParaRPr lang="ru-RU" dirty="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25\Desktop\gvcQOqtzvt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196752"/>
            <a:ext cx="4824536" cy="402044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131840" y="404664"/>
            <a:ext cx="37444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/>
              <a:t>РИБОСОМА</a:t>
            </a:r>
            <a:endParaRPr lang="ru-RU" sz="4000" dirty="0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-285776"/>
            <a:ext cx="8229600" cy="1143000"/>
          </a:xfrm>
        </p:spPr>
        <p:txBody>
          <a:bodyPr/>
          <a:lstStyle/>
          <a:p>
            <a:r>
              <a:rPr lang="ru-RU" dirty="0" err="1" smtClean="0"/>
              <a:t>Цитоскелет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642918"/>
            <a:ext cx="8229600" cy="6215082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 err="1" smtClean="0"/>
              <a:t>Цитоскелет</a:t>
            </a:r>
            <a:r>
              <a:rPr lang="ru-RU" b="1" dirty="0" smtClean="0"/>
              <a:t> представляет несколько систем белковых нитей</a:t>
            </a:r>
            <a:r>
              <a:rPr lang="ru-RU" dirty="0" smtClean="0"/>
              <a:t>. Выделяют </a:t>
            </a:r>
            <a:r>
              <a:rPr lang="ru-RU" b="1" dirty="0" smtClean="0"/>
              <a:t>микротрубочки</a:t>
            </a:r>
            <a:r>
              <a:rPr lang="ru-RU" dirty="0" smtClean="0"/>
              <a:t> – полые трубки диаметром 25 нм, состоящие из белка </a:t>
            </a:r>
            <a:r>
              <a:rPr lang="ru-RU" dirty="0" err="1" smtClean="0"/>
              <a:t>тубулина</a:t>
            </a:r>
            <a:r>
              <a:rPr lang="ru-RU" dirty="0" smtClean="0"/>
              <a:t>, и </a:t>
            </a:r>
            <a:r>
              <a:rPr lang="ru-RU" b="1" dirty="0" err="1" smtClean="0"/>
              <a:t>микрофиламенты</a:t>
            </a:r>
            <a:r>
              <a:rPr lang="ru-RU" b="1" dirty="0" smtClean="0"/>
              <a:t> </a:t>
            </a:r>
            <a:r>
              <a:rPr lang="ru-RU" dirty="0" smtClean="0"/>
              <a:t>диаметром около 7 нм, состоящие из двух скрученных цепочек белка актина (рис. 1.5). Помимо микротрубочек и</a:t>
            </a:r>
            <a:r>
              <a:rPr lang="ru-RU" b="1" dirty="0" smtClean="0"/>
              <a:t> </a:t>
            </a:r>
            <a:r>
              <a:rPr lang="ru-RU" b="1" dirty="0" err="1" smtClean="0"/>
              <a:t>микрофиламентов</a:t>
            </a:r>
            <a:r>
              <a:rPr lang="ru-RU" b="1" dirty="0" smtClean="0"/>
              <a:t> </a:t>
            </a:r>
            <a:r>
              <a:rPr lang="ru-RU" dirty="0" smtClean="0"/>
              <a:t>выделяют также промежуточные </a:t>
            </a:r>
            <a:r>
              <a:rPr lang="ru-RU" dirty="0" err="1" smtClean="0"/>
              <a:t>филаменты</a:t>
            </a:r>
            <a:r>
              <a:rPr lang="ru-RU" dirty="0" smtClean="0"/>
              <a:t>, представленные у растений как минимум ядерными </a:t>
            </a:r>
            <a:r>
              <a:rPr lang="ru-RU" dirty="0" err="1" smtClean="0"/>
              <a:t>ламинами</a:t>
            </a:r>
            <a:r>
              <a:rPr lang="ru-RU" dirty="0" smtClean="0"/>
              <a:t>, одной из функций которых является поддержание структуры ядерной оболочки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Одной из важных функций </a:t>
            </a:r>
            <a:r>
              <a:rPr lang="ru-RU" dirty="0" err="1" smtClean="0"/>
              <a:t>цитоскелета</a:t>
            </a:r>
            <a:r>
              <a:rPr lang="ru-RU" dirty="0" smtClean="0"/>
              <a:t> является его использование </a:t>
            </a:r>
            <a:r>
              <a:rPr lang="ru-RU" b="1" dirty="0" smtClean="0"/>
              <a:t>моторными белками, </a:t>
            </a:r>
            <a:r>
              <a:rPr lang="ru-RU" dirty="0" smtClean="0"/>
              <a:t>участвующими, например, в процессах </a:t>
            </a:r>
            <a:r>
              <a:rPr lang="ru-RU" b="1" dirty="0" smtClean="0"/>
              <a:t>мембранного транспорта, в качестве “рельсов”</a:t>
            </a:r>
            <a:endParaRPr lang="ru-RU" b="1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25\Desktop\е76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8700" y="271463"/>
            <a:ext cx="7086600" cy="63150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25\Desktop\15-1.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4664"/>
            <a:ext cx="8229485" cy="50405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Физиология растений </a:t>
            </a:r>
            <a:r>
              <a:rPr lang="ru-RU" dirty="0" smtClean="0"/>
              <a:t>– наука, которая изучает закономерности жизненных процессов (фотосинтез, дыхание, минеральное и водное питание, рост и развитие и др.), их сущность и взаимосвязь с окружающими условиями. </a:t>
            </a:r>
            <a:endParaRPr lang="ru-RU" dirty="0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25\Desktop\274px-Stephen_Ha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714356"/>
            <a:ext cx="3393157" cy="424763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786050" y="0"/>
            <a:ext cx="3071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СТИВЕН ГЕЙЛС</a:t>
            </a:r>
            <a:endParaRPr lang="ru-RU" sz="3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214415" y="5429264"/>
            <a:ext cx="67151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1727 г. С.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Гейлс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установил, что движение воды по растению вызывают корневое давление и транспирация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25\Desktop\JPriestley_Portra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478361" cy="4852678"/>
          </a:xfrm>
          <a:prstGeom prst="rect">
            <a:avLst/>
          </a:prstGeom>
          <a:noFill/>
        </p:spPr>
      </p:pic>
      <p:pic>
        <p:nvPicPr>
          <p:cNvPr id="45059" name="Picture 3" descr="C:\Users\25\Desktop\1213-Fig.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62475" y="0"/>
            <a:ext cx="4581525" cy="4143375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85720" y="5357826"/>
            <a:ext cx="91010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1771 г. Дж. Пристли открыл способность зеленых растений выделять на свету кислород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25\Desktop\img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25\Desktop\img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357555" y="571480"/>
            <a:ext cx="52149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1782 г. Ж.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Сенебье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назвал поглощение СО2 на свету «углекислотным дыханием».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571480"/>
            <a:ext cx="728667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1800 г. Ж.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Сенебье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опубликовал пятитомный трактат «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Physiologie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vegetale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», в котором впервые определил физиологию растений как самостоятельную науку, собрал, обработал и осмыслил известные к тому времени данные, сформулировал основные задачи физиологии растений, определил ее предмет и используемые методы.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25\Desktop\img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25\Desktop\img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25\Desktop\img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3" y="144463"/>
            <a:ext cx="3927471" cy="4351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142976" y="4857760"/>
            <a:ext cx="6742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Андрей Сергеевич Фаминцын (1835–1918)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43372" y="0"/>
            <a:ext cx="500062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В России основателем физиологии и биохимии растений справедливо считается Андрей Сергеевич Фаминцын (1835–1918) – автор первого учебника (1887), создатель первой университетской кафедры и академической лаборатории физиологии растений (1889), которая в последующем была преобразована в Институт физиологии растений. А.С. Фаминцын основал ряд направлений в области эволюционной физиологии и биохимии растений. Наиболее известны его взгляды на симбиотическую эволюцию, единство принципов жизнедеятельности растительных и животных организмов</a:t>
            </a:r>
            <a:endParaRPr lang="ru-RU" sz="2000" b="1" dirty="0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714612" y="357166"/>
            <a:ext cx="3834896" cy="5702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Климент</a:t>
            </a:r>
            <a:r>
              <a:rPr lang="ru-RU" dirty="0" smtClean="0"/>
              <a:t> Аркадьевич  </a:t>
            </a:r>
            <a:r>
              <a:rPr lang="ru-RU" dirty="0" smtClean="0"/>
              <a:t>Тимирязев (1843 — 1920)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Наибольший вклад он внес в изучение энергетики фотосинтеза, доказал применимость закона сохранения энергии к фотосинтезу, создал замечательную сводку «Жизнь растения», имевшую непреходящее значение, существенно развил и пропагандировал исторический подход в биологическом исследовании</a:t>
            </a:r>
            <a:endParaRPr lang="ru-RU" dirty="0"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14290"/>
            <a:ext cx="8229600" cy="4525963"/>
          </a:xfrm>
        </p:spPr>
        <p:txBody>
          <a:bodyPr/>
          <a:lstStyle/>
          <a:p>
            <a:r>
              <a:rPr lang="ru-RU" b="1" dirty="0" smtClean="0"/>
              <a:t>В современной физиологии растений различают шесть принципиально важных направлений (А. Л. Курсанов, 1973): биохимическое, биофизическое, онтогенетическое, эволюционное, экологическое, синтетическое (кибернетическое).</a:t>
            </a:r>
            <a:endParaRPr lang="ru-RU" b="1" dirty="0"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62500" lnSpcReduction="20000"/>
          </a:bodyPr>
          <a:lstStyle/>
          <a:p>
            <a:r>
              <a:rPr lang="ru-RU" b="1" dirty="0" smtClean="0"/>
              <a:t>Биохимическое направление </a:t>
            </a:r>
            <a:r>
              <a:rPr lang="ru-RU" dirty="0" smtClean="0"/>
              <a:t>исследует функциональную роль различных органических веществ, образующихся в растениях, закономерности минерального питания, пути биосинтеза органических соединений, роль минеральных веществ как регуляторов состояния клеточных коллоидов, биокатализаторов процессов метаболизма, центров электрических явлений в клетке. </a:t>
            </a:r>
            <a:endParaRPr lang="ru-RU" dirty="0" smtClean="0"/>
          </a:p>
          <a:p>
            <a:r>
              <a:rPr lang="ru-RU" b="1" dirty="0" smtClean="0"/>
              <a:t>Биофизическое </a:t>
            </a:r>
            <a:r>
              <a:rPr lang="ru-RU" b="1" dirty="0" smtClean="0"/>
              <a:t>направление </a:t>
            </a:r>
            <a:r>
              <a:rPr lang="ru-RU" dirty="0" smtClean="0"/>
              <a:t>исследует биофизические основы физиологических функций и функциональных систем, вопросы энергетики, электрофизиологии, </a:t>
            </a:r>
            <a:r>
              <a:rPr lang="ru-RU" dirty="0" err="1" smtClean="0"/>
              <a:t>физикохимические</a:t>
            </a:r>
            <a:r>
              <a:rPr lang="ru-RU" dirty="0" smtClean="0"/>
              <a:t> закономерности фотосинтеза и дыхания, водного режима, корневого питания, роста и развития, раздражения растений</a:t>
            </a:r>
            <a:r>
              <a:rPr lang="ru-RU" dirty="0" smtClean="0"/>
              <a:t>.</a:t>
            </a:r>
          </a:p>
          <a:p>
            <a:r>
              <a:rPr lang="ru-RU" b="1" dirty="0" smtClean="0"/>
              <a:t>Онтогенетическое </a:t>
            </a:r>
            <a:r>
              <a:rPr lang="ru-RU" b="1" dirty="0" smtClean="0"/>
              <a:t>направление </a:t>
            </a:r>
            <a:r>
              <a:rPr lang="ru-RU" dirty="0" smtClean="0"/>
              <a:t>исследует возрастные закономерности развития растений, морфогенез, приемы управления развитием растений (фотопериодизм, светокультура, закаливание растений и др.). </a:t>
            </a:r>
            <a:endParaRPr lang="ru-RU" dirty="0" smtClean="0"/>
          </a:p>
          <a:p>
            <a:r>
              <a:rPr lang="ru-RU" b="1" dirty="0" smtClean="0"/>
              <a:t>Эволюционное </a:t>
            </a:r>
            <a:r>
              <a:rPr lang="ru-RU" b="1" dirty="0" smtClean="0"/>
              <a:t>(сравнительное) направление </a:t>
            </a:r>
            <a:r>
              <a:rPr lang="ru-RU" dirty="0" smtClean="0"/>
              <a:t>исследует физиологические особенности филогенеза конкретных видов, особей растений, особенности онтогенеза растений при определенных внешних условиях, изучает онтогенез как функцию генотипа и внешних условий</a:t>
            </a:r>
            <a:r>
              <a:rPr lang="ru-RU" dirty="0" smtClean="0"/>
              <a:t>.</a:t>
            </a:r>
          </a:p>
          <a:p>
            <a:r>
              <a:rPr lang="ru-RU" b="1" dirty="0" smtClean="0"/>
              <a:t> </a:t>
            </a:r>
            <a:r>
              <a:rPr lang="ru-RU" b="1" dirty="0" smtClean="0"/>
              <a:t>Экологическое направление </a:t>
            </a:r>
            <a:r>
              <a:rPr lang="ru-RU" dirty="0" smtClean="0"/>
              <a:t>исследует зависимость физиологических функций растений от экологических факторов среды, участвует в разработке эффективных приемов управления ростом и развитием растений в производственных условиях (оптимизация условий минерального питания, водного режима, приемы повышения </a:t>
            </a:r>
            <a:r>
              <a:rPr lang="ru-RU" dirty="0" err="1" smtClean="0"/>
              <a:t>белковости</a:t>
            </a:r>
            <a:r>
              <a:rPr lang="ru-RU" dirty="0" smtClean="0"/>
              <a:t>, сахаристости урожая, повышение устойчивости растений к неблагоприятным внешним условиям и др.).</a:t>
            </a:r>
            <a:endParaRPr lang="ru-RU" dirty="0"/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4290"/>
            <a:ext cx="9144000" cy="664371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Основные особенности растительной физиологии –</a:t>
            </a:r>
            <a:r>
              <a:rPr lang="ru-RU" b="1" dirty="0" smtClean="0"/>
              <a:t> </a:t>
            </a:r>
            <a:r>
              <a:rPr lang="ru-RU" b="1" dirty="0" err="1" smtClean="0"/>
              <a:t>автотрофность</a:t>
            </a:r>
            <a:r>
              <a:rPr lang="ru-RU" b="1" dirty="0" smtClean="0"/>
              <a:t> </a:t>
            </a:r>
            <a:r>
              <a:rPr lang="ru-RU" dirty="0" smtClean="0"/>
              <a:t>и </a:t>
            </a:r>
            <a:r>
              <a:rPr lang="ru-RU" b="1" dirty="0" smtClean="0"/>
              <a:t>прикреплённый образ </a:t>
            </a:r>
            <a:r>
              <a:rPr lang="ru-RU" b="1" dirty="0" smtClean="0"/>
              <a:t>жизни.</a:t>
            </a:r>
          </a:p>
          <a:p>
            <a:r>
              <a:rPr lang="ru-RU" dirty="0" smtClean="0"/>
              <a:t>Рассмотрим, какие физиологические особенности следуют из прикрепленного образа жизни</a:t>
            </a:r>
            <a:r>
              <a:rPr lang="ru-RU" b="1" dirty="0" smtClean="0"/>
              <a:t>. Во-первых, это наличие фотосинтеза. Во-вторых, особенности минерального питания</a:t>
            </a:r>
            <a:r>
              <a:rPr lang="ru-RU" dirty="0" smtClean="0"/>
              <a:t>, так, например, количество соединений азота и фосфора в почве будет, как правило, лимитирующим фактором</a:t>
            </a:r>
            <a:r>
              <a:rPr lang="ru-RU" dirty="0" smtClean="0"/>
              <a:t>.</a:t>
            </a:r>
          </a:p>
          <a:p>
            <a:r>
              <a:rPr lang="ru-RU" dirty="0" smtClean="0"/>
              <a:t>С этими же особенностями связана </a:t>
            </a:r>
            <a:r>
              <a:rPr lang="ru-RU" b="1" dirty="0" err="1" smtClean="0"/>
              <a:t>метамерность</a:t>
            </a:r>
            <a:r>
              <a:rPr lang="ru-RU" b="1" dirty="0" smtClean="0"/>
              <a:t> </a:t>
            </a:r>
            <a:r>
              <a:rPr lang="ru-RU" dirty="0" smtClean="0"/>
              <a:t>строения - растение словно собрано из кубиков, где кубики представлены листом, почкой в пазухе листа и междоузлием. В большинстве случаев рост растения продолжается всю жизнь, и кубики постоянно надстраиваются. </a:t>
            </a:r>
            <a:endParaRPr lang="ru-RU" b="1" dirty="0"/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214346" y="0"/>
            <a:ext cx="9358346" cy="685800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С </a:t>
            </a:r>
            <a:r>
              <a:rPr lang="ru-RU" dirty="0" err="1" smtClean="0"/>
              <a:t>автотрофностью</a:t>
            </a:r>
            <a:r>
              <a:rPr lang="ru-RU" dirty="0" smtClean="0"/>
              <a:t> и прикреплённым существованием связаны особенности эмбрионального развития и расселения – </a:t>
            </a:r>
            <a:r>
              <a:rPr lang="ru-RU" b="1" dirty="0" smtClean="0"/>
              <a:t>расселение зачатками (спора, семя, различные элементы вегетативного размножения). </a:t>
            </a:r>
            <a:endParaRPr lang="ru-RU" b="1" dirty="0" smtClean="0"/>
          </a:p>
          <a:p>
            <a:r>
              <a:rPr lang="ru-RU" dirty="0" smtClean="0"/>
              <a:t>Семечко </a:t>
            </a:r>
            <a:r>
              <a:rPr lang="ru-RU" dirty="0" smtClean="0"/>
              <a:t>содержит растение в миниатюре (за некоторыми исключениями), снабжённое запасом питательных веществ, в хорошей упаковке, которая позволяет ему, с одной стороны, сохраниться в неблагоприятных условиях, а с другой прорасти в благоприятных. </a:t>
            </a:r>
            <a:endParaRPr lang="ru-RU" dirty="0" smtClean="0"/>
          </a:p>
          <a:p>
            <a:r>
              <a:rPr lang="ru-RU" b="1" dirty="0" smtClean="0"/>
              <a:t>С </a:t>
            </a:r>
            <a:r>
              <a:rPr lang="ru-RU" b="1" dirty="0" smtClean="0"/>
              <a:t>этим же связана стратегия устойчивости, причём на разных уровнях, начиная от биохимии, и заканчивая морфологией</a:t>
            </a:r>
            <a:r>
              <a:rPr lang="ru-RU" b="1" dirty="0" smtClean="0"/>
              <a:t>.</a:t>
            </a:r>
          </a:p>
          <a:p>
            <a:r>
              <a:rPr lang="ru-RU" dirty="0" smtClean="0"/>
              <a:t>На </a:t>
            </a:r>
            <a:r>
              <a:rPr lang="ru-RU" dirty="0" smtClean="0"/>
              <a:t>морфологическом уровне это выражается в виде появления колючек, толстого эпидермиса, суккулентного строения листа и многого другого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b="1" dirty="0" smtClean="0"/>
              <a:t>А на биохимическом уровне </a:t>
            </a:r>
            <a:r>
              <a:rPr lang="ru-RU" dirty="0" smtClean="0"/>
              <a:t>– в виде многократного дублирования биохимических путей, ферментов, появления множества обходных биохимических путей – шунтов, вторичного метаболизма. Если первичный метаболизм – это всё, что жизненно необходимо для жизни каждой растительной клетки, то вторичный же – экологическая надстройка к первичному для взаимодействия с окружающей средой (хотя со временем понимание роли вторичного метаболизма всё более расширяется). Зачастую эти метаболиты являются ядами или отпугивающими вещества, хотя порой, наоборот, они используются для привлечения насекомых-опылителей</a:t>
            </a:r>
            <a:endParaRPr lang="ru-RU" dirty="0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Роль физиологии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42984"/>
            <a:ext cx="9144000" cy="5715016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Так называемая </a:t>
            </a:r>
            <a:r>
              <a:rPr lang="ru-RU" b="1" dirty="0" smtClean="0"/>
              <a:t>“космическая роль растений</a:t>
            </a:r>
            <a:r>
              <a:rPr lang="ru-RU" dirty="0" smtClean="0"/>
              <a:t>” заключается в возможности акцептировать энергию солнечного света и превращать ее в энергию химических связей, такую, которую могли бы использовать гетеротрофные живые организмы. Кроме того, растения постоянно связывают углекислый газ в ходе фотосинтеза. Это один из парниковых газов, и его концентрация в атмосфере постоянно растёт, что, на самом деле, положительно отражается на интенсивности набора растительной массы, потому что главный фермент фотосинтеза – </a:t>
            </a:r>
            <a:r>
              <a:rPr lang="ru-RU" dirty="0" err="1" smtClean="0"/>
              <a:t>РуБисКО</a:t>
            </a:r>
            <a:r>
              <a:rPr lang="ru-RU" dirty="0" smtClean="0"/>
              <a:t> – эволюционно сформировался в те времена, когда кислорода в атмосфере было мало, а углекислого газа очень много. Для этого фермента современная концентрация 𝐶𝑂2 достаточно низка. </a:t>
            </a:r>
            <a:endParaRPr lang="ru-RU" dirty="0" smtClean="0"/>
          </a:p>
          <a:p>
            <a:r>
              <a:rPr lang="ru-RU" b="1" dirty="0" smtClean="0"/>
              <a:t>Физиология </a:t>
            </a:r>
            <a:r>
              <a:rPr lang="ru-RU" b="1" dirty="0" smtClean="0"/>
              <a:t>растений – это научная основа современного растениеводства, сельского хозяйства</a:t>
            </a:r>
            <a:r>
              <a:rPr lang="ru-RU" dirty="0" smtClean="0"/>
              <a:t>. В последнее время развиваются такие разделы физиологии растений как растительная биотехнология и культура растительных клеток</a:t>
            </a:r>
            <a:endParaRPr lang="ru-RU" dirty="0"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60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0113" cy="6429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Процесс митоза растительной клетки принципиально отличается двумя вещами: </a:t>
            </a:r>
            <a:r>
              <a:rPr lang="ru-RU" b="1" dirty="0" smtClean="0"/>
              <a:t>отсутствием центриолей и началом формирования клеточной стенки, представленным созданием срединной пластинки</a:t>
            </a:r>
            <a:r>
              <a:rPr lang="ru-RU" dirty="0" smtClean="0"/>
              <a:t>. При этом по микротрубочкам пузырьки, содержащие пектины, перемещаются от аппарата </a:t>
            </a:r>
            <a:r>
              <a:rPr lang="ru-RU" dirty="0" err="1" smtClean="0"/>
              <a:t>Гольджи</a:t>
            </a:r>
            <a:r>
              <a:rPr lang="ru-RU" dirty="0" smtClean="0"/>
              <a:t> к месту появления будущей клеточной стенки. При этом совокупность специфически ориентированных микротрубочек, везикул и прочих элементов данного процесса называется </a:t>
            </a:r>
            <a:r>
              <a:rPr lang="ru-RU" dirty="0" err="1" smtClean="0"/>
              <a:t>фрагмопластом</a:t>
            </a:r>
            <a:r>
              <a:rPr lang="ru-RU" dirty="0" smtClean="0"/>
              <a:t>. 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477</TotalTime>
  <Words>2747</Words>
  <Application>Microsoft Office PowerPoint</Application>
  <PresentationFormat>Экран (4:3)</PresentationFormat>
  <Paragraphs>175</Paragraphs>
  <Slides>85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0</vt:i4>
      </vt:variant>
      <vt:variant>
        <vt:lpstr>Заголовки слайдов</vt:lpstr>
      </vt:variant>
      <vt:variant>
        <vt:i4>85</vt:i4>
      </vt:variant>
    </vt:vector>
  </HeadingPairs>
  <TitlesOfParts>
    <vt:vector size="86" baseType="lpstr">
      <vt:lpstr>Тема Office</vt:lpstr>
      <vt:lpstr>Слайд 1</vt:lpstr>
      <vt:lpstr>Слайд 2</vt:lpstr>
      <vt:lpstr>Отличия растительной от животной клетки </vt:lpstr>
      <vt:lpstr>Протопласт, симпласт и апопласт</vt:lpstr>
      <vt:lpstr>Моносахариды полимеров КС – производные глюкозы</vt:lpstr>
      <vt:lpstr>Целлюлоза – инертный и прочный материал</vt:lpstr>
      <vt:lpstr>Слайд 7</vt:lpstr>
      <vt:lpstr>Слайд 8</vt:lpstr>
      <vt:lpstr>Слайд 9</vt:lpstr>
      <vt:lpstr>Сшивочные гликаны</vt:lpstr>
      <vt:lpstr>Слайд 11</vt:lpstr>
      <vt:lpstr>Сшивочные гликаны</vt:lpstr>
      <vt:lpstr>Ксилоглюканы</vt:lpstr>
      <vt:lpstr>Функции КС в КЛЕТКЕ</vt:lpstr>
      <vt:lpstr>Пектины</vt:lpstr>
      <vt:lpstr>Слайд 16</vt:lpstr>
      <vt:lpstr>Галактуронаны</vt:lpstr>
      <vt:lpstr>Слайд 18</vt:lpstr>
      <vt:lpstr>Слайд 19</vt:lpstr>
      <vt:lpstr>Клеточная стенка</vt:lpstr>
      <vt:lpstr>Формирование первичной КС в процессе деления клетки</vt:lpstr>
      <vt:lpstr>Срединная пластинка</vt:lpstr>
      <vt:lpstr>Слайд 23</vt:lpstr>
      <vt:lpstr>Слайд 24</vt:lpstr>
      <vt:lpstr>Слайд 25</vt:lpstr>
      <vt:lpstr>Слайд 26</vt:lpstr>
      <vt:lpstr>Плазмолемма</vt:lpstr>
      <vt:lpstr>Слайд 28</vt:lpstr>
      <vt:lpstr>Слайд 29</vt:lpstr>
      <vt:lpstr>Слайд 30</vt:lpstr>
      <vt:lpstr>Слайд 31</vt:lpstr>
      <vt:lpstr>Слайд 32</vt:lpstr>
      <vt:lpstr>Эндоплазматический ретикулум </vt:lpstr>
      <vt:lpstr>Слайд 34</vt:lpstr>
      <vt:lpstr>Слайд 35</vt:lpstr>
      <vt:lpstr>Функции</vt:lpstr>
      <vt:lpstr>Слайд 37</vt:lpstr>
      <vt:lpstr>Слайд 38</vt:lpstr>
      <vt:lpstr>Слайд 39</vt:lpstr>
      <vt:lpstr>Функции аппарата Гольджи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Слайд 60</vt:lpstr>
      <vt:lpstr>Слайд 61</vt:lpstr>
      <vt:lpstr>Слайд 62</vt:lpstr>
      <vt:lpstr>Слайд 63</vt:lpstr>
      <vt:lpstr>Цитоскелет </vt:lpstr>
      <vt:lpstr>Слайд 65</vt:lpstr>
      <vt:lpstr>Слайд 66</vt:lpstr>
      <vt:lpstr>Слайд 67</vt:lpstr>
      <vt:lpstr>Слайд 68</vt:lpstr>
      <vt:lpstr>Слайд 69</vt:lpstr>
      <vt:lpstr>Слайд 70</vt:lpstr>
      <vt:lpstr>Слайд 71</vt:lpstr>
      <vt:lpstr>Слайд 72</vt:lpstr>
      <vt:lpstr>Слайд 73</vt:lpstr>
      <vt:lpstr>Слайд 74</vt:lpstr>
      <vt:lpstr>Слайд 75</vt:lpstr>
      <vt:lpstr>Слайд 76</vt:lpstr>
      <vt:lpstr>Слайд 77</vt:lpstr>
      <vt:lpstr>Климент Аркадьевич  Тимирязев (1843 — 1920)</vt:lpstr>
      <vt:lpstr>Слайд 79</vt:lpstr>
      <vt:lpstr>Слайд 80</vt:lpstr>
      <vt:lpstr>Слайд 81</vt:lpstr>
      <vt:lpstr>Слайд 82</vt:lpstr>
      <vt:lpstr>Роль физиологии</vt:lpstr>
      <vt:lpstr>Слайд 84</vt:lpstr>
      <vt:lpstr>Слайд 85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25</dc:creator>
  <cp:lastModifiedBy>Пользователь</cp:lastModifiedBy>
  <cp:revision>42</cp:revision>
  <dcterms:created xsi:type="dcterms:W3CDTF">2023-09-01T14:06:26Z</dcterms:created>
  <dcterms:modified xsi:type="dcterms:W3CDTF">2025-02-07T08:51:26Z</dcterms:modified>
</cp:coreProperties>
</file>