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F7A224-A235-4D1A-ABDD-AB6CA2FDAB19}" type="datetimeFigureOut">
              <a:rPr lang="ru-RU" smtClean="0"/>
              <a:pPr/>
              <a:t>22.11.2023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DB62170-85D7-4528-8BEC-96AA09C0BB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428604"/>
            <a:ext cx="7772400" cy="1470025"/>
          </a:xfrm>
        </p:spPr>
        <p:txBody>
          <a:bodyPr>
            <a:normAutofit/>
          </a:bodyPr>
          <a:lstStyle/>
          <a:p>
            <a:r>
              <a:rPr lang="ru-RU" dirty="0" err="1"/>
              <a:t>Микроклональное</a:t>
            </a:r>
            <a:r>
              <a:rPr lang="ru-RU" dirty="0"/>
              <a:t> размножение растений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D:\МОИ ФАЙЛЫ\Рабочий стол\курсовые залины\agroec_f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2143116"/>
            <a:ext cx="4572033" cy="4500570"/>
          </a:xfrm>
          <a:prstGeom prst="rect">
            <a:avLst/>
          </a:prstGeom>
          <a:noFill/>
        </p:spPr>
      </p:pic>
      <p:pic>
        <p:nvPicPr>
          <p:cNvPr id="1027" name="Picture 3" descr="D:\МОИ ФАЙЛЫ\Рабочий стол\курсовые залины\untitled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3214686"/>
            <a:ext cx="3000396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400" dirty="0"/>
              <a:t>Достижения в области культуры клеток и тканей привели к созданию принципиально нового метода вегетативного размножения - </a:t>
            </a:r>
            <a:r>
              <a:rPr lang="ru-RU" sz="2400" b="1" dirty="0" err="1"/>
              <a:t>клонального</a:t>
            </a:r>
            <a:r>
              <a:rPr lang="ru-RU" sz="2400" b="1" dirty="0"/>
              <a:t> </a:t>
            </a:r>
            <a:r>
              <a:rPr lang="ru-RU" sz="2400" b="1" dirty="0" err="1"/>
              <a:t>микроразмножения</a:t>
            </a:r>
            <a:r>
              <a:rPr lang="ru-RU" sz="2400" b="1" dirty="0"/>
              <a:t>. </a:t>
            </a:r>
            <a:r>
              <a:rPr lang="ru-RU" sz="2400" b="1" dirty="0" err="1"/>
              <a:t>Клональное</a:t>
            </a:r>
            <a:r>
              <a:rPr lang="ru-RU" sz="2400" b="1" dirty="0"/>
              <a:t> </a:t>
            </a:r>
            <a:r>
              <a:rPr lang="ru-RU" sz="2400" b="1" dirty="0" err="1"/>
              <a:t>микроразмножение</a:t>
            </a:r>
            <a:r>
              <a:rPr lang="ru-RU" sz="2400" b="1" dirty="0"/>
              <a:t> - получение </a:t>
            </a:r>
            <a:r>
              <a:rPr lang="ru-RU" sz="2400" b="1" i="1" dirty="0" err="1"/>
              <a:t>in</a:t>
            </a:r>
            <a:r>
              <a:rPr lang="ru-RU" sz="2400" b="1" i="1" dirty="0"/>
              <a:t> </a:t>
            </a:r>
            <a:r>
              <a:rPr lang="ru-RU" sz="2400" b="1" i="1" dirty="0" err="1"/>
              <a:t>vitro</a:t>
            </a:r>
            <a:r>
              <a:rPr lang="ru-RU" sz="2400" b="1" dirty="0"/>
              <a:t>, неполовым путем, генетически идентичных исходному экземпляру растений.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000504"/>
            <a:ext cx="7498080" cy="2247896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sz="2400" dirty="0">
                <a:latin typeface="+mj-lt"/>
              </a:rPr>
              <a:t>В основе метода лежит уникальная способность растительной клетки реализовывать присущую ей </a:t>
            </a:r>
            <a:r>
              <a:rPr lang="ru-RU" sz="2400" dirty="0" err="1">
                <a:latin typeface="+mj-lt"/>
              </a:rPr>
              <a:t>тотипотентность</a:t>
            </a:r>
            <a:r>
              <a:rPr lang="ru-RU" sz="2400" dirty="0">
                <a:latin typeface="+mj-lt"/>
              </a:rPr>
              <a:t>. </a:t>
            </a:r>
          </a:p>
          <a:p>
            <a:pPr algn="just">
              <a:buNone/>
            </a:pPr>
            <a:r>
              <a:rPr lang="ru-RU" sz="2400" dirty="0"/>
              <a:t>Термин "клон" был предложен в 1903 году Уэбстером (от греческого </a:t>
            </a:r>
            <a:r>
              <a:rPr lang="ru-RU" sz="2400" dirty="0" err="1"/>
              <a:t>klon</a:t>
            </a:r>
            <a:r>
              <a:rPr lang="ru-RU" sz="2400" dirty="0"/>
              <a:t> - черенок или побег, пригодный для размножения растений). В соответствии с научной терминологией клонирование подразумевает получение идентичных организмов из единичных клеток. </a:t>
            </a:r>
            <a:endParaRPr lang="ru-RU" sz="24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/>
              <a:t>Этот метод имеет ряд преимуществ перед существующими традиционными способами размножения: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endParaRPr lang="ru-RU" dirty="0"/>
          </a:p>
          <a:p>
            <a:pPr lvl="0"/>
            <a:endParaRPr lang="ru-RU" dirty="0"/>
          </a:p>
          <a:p>
            <a:pPr lvl="0"/>
            <a:r>
              <a:rPr lang="ru-RU" dirty="0"/>
              <a:t>получение генетически однородного посадочного материала;</a:t>
            </a:r>
          </a:p>
          <a:p>
            <a:pPr lvl="0"/>
            <a:r>
              <a:rPr lang="ru-RU" dirty="0"/>
              <a:t>освобождение растений от вирусов за счет использования </a:t>
            </a:r>
            <a:r>
              <a:rPr lang="ru-RU" dirty="0" err="1"/>
              <a:t>меристемной</a:t>
            </a:r>
            <a:r>
              <a:rPr lang="ru-RU" dirty="0"/>
              <a:t> культуры;</a:t>
            </a:r>
          </a:p>
          <a:p>
            <a:pPr lvl="0"/>
            <a:r>
              <a:rPr lang="ru-RU" dirty="0"/>
              <a:t>высокий коэффициент размножения;</a:t>
            </a:r>
          </a:p>
          <a:p>
            <a:pPr lvl="0"/>
            <a:r>
              <a:rPr lang="ru-RU" dirty="0"/>
              <a:t>сокращение продолжительности селекционного процесса;</a:t>
            </a:r>
          </a:p>
          <a:p>
            <a:pPr lvl="0"/>
            <a:r>
              <a:rPr lang="ru-RU" dirty="0"/>
              <a:t>ускорение перехода растений от </a:t>
            </a:r>
            <a:r>
              <a:rPr lang="ru-RU" dirty="0" err="1"/>
              <a:t>ювенильной</a:t>
            </a:r>
            <a:r>
              <a:rPr lang="ru-RU" dirty="0"/>
              <a:t> к репродуктивной фазе развития;</a:t>
            </a:r>
          </a:p>
          <a:p>
            <a:pPr lvl="0"/>
            <a:r>
              <a:rPr lang="ru-RU" dirty="0"/>
              <a:t>размножение растений, трудно размножаемых традиционными способами;</a:t>
            </a:r>
          </a:p>
          <a:p>
            <a:pPr lvl="0"/>
            <a:r>
              <a:rPr lang="ru-RU" dirty="0"/>
              <a:t>возможность проведения работ в течение всего года;</a:t>
            </a:r>
          </a:p>
          <a:p>
            <a:pPr lvl="0"/>
            <a:r>
              <a:rPr lang="ru-RU" dirty="0"/>
              <a:t>возможность автоматизации процесса выращивания.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Факторы, влияющие на процесс </a:t>
            </a:r>
            <a:r>
              <a:rPr lang="ru-RU" sz="2800" b="1" dirty="0" err="1"/>
              <a:t>клонального</a:t>
            </a:r>
            <a:r>
              <a:rPr lang="ru-RU" sz="2800" b="1" dirty="0"/>
              <a:t> </a:t>
            </a:r>
            <a:r>
              <a:rPr lang="ru-RU" sz="2800" b="1" dirty="0" err="1"/>
              <a:t>микроразмножения</a:t>
            </a:r>
            <a:r>
              <a:rPr lang="ru-RU" sz="2800" b="1" dirty="0"/>
              <a:t>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/>
              <a:t>Физиологические особенности вводимого в культуру растения, химические и физические условия культивирования:</a:t>
            </a:r>
          </a:p>
          <a:p>
            <a:r>
              <a:rPr lang="ru-RU" sz="2000" dirty="0"/>
              <a:t>Выбор материнского растения;</a:t>
            </a:r>
          </a:p>
          <a:p>
            <a:r>
              <a:rPr lang="ru-RU" sz="2000" dirty="0"/>
              <a:t>Выбор </a:t>
            </a:r>
            <a:r>
              <a:rPr lang="ru-RU" sz="2000" dirty="0" err="1"/>
              <a:t>эксплантанта</a:t>
            </a:r>
            <a:r>
              <a:rPr lang="ru-RU" sz="2000" dirty="0"/>
              <a:t>;</a:t>
            </a:r>
          </a:p>
          <a:p>
            <a:r>
              <a:rPr lang="ru-RU" sz="2000" dirty="0"/>
              <a:t>Длительность культивирования;</a:t>
            </a:r>
          </a:p>
          <a:p>
            <a:r>
              <a:rPr lang="ru-RU" sz="2000" dirty="0"/>
              <a:t>Эффективностью стерилизации;</a:t>
            </a:r>
          </a:p>
          <a:p>
            <a:r>
              <a:rPr lang="ru-RU" sz="2000" dirty="0"/>
              <a:t>Состав питательной среды;</a:t>
            </a:r>
          </a:p>
          <a:p>
            <a:r>
              <a:rPr lang="ru-RU" sz="2000" dirty="0"/>
              <a:t>Температура и условия освещения.</a:t>
            </a:r>
          </a:p>
        </p:txBody>
      </p:sp>
      <p:pic>
        <p:nvPicPr>
          <p:cNvPr id="2050" name="Picture 2" descr="D:\МОИ ФАЙЛЫ\Рабочий стол\курсовые залины\21-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4357694"/>
            <a:ext cx="3929090" cy="2500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4</a:t>
            </a:r>
            <a:r>
              <a:rPr lang="ru-RU" sz="2800" b="1" dirty="0"/>
              <a:t> Этапа </a:t>
            </a:r>
            <a:r>
              <a:rPr lang="ru-RU" sz="2800" b="1" dirty="0" err="1"/>
              <a:t>микроклонального</a:t>
            </a:r>
            <a:r>
              <a:rPr lang="ru-RU" sz="2800" b="1" dirty="0"/>
              <a:t> размножения растений: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>Выбор растения-донора, изолирование </a:t>
            </a:r>
            <a:r>
              <a:rPr lang="ru-RU" sz="2400" dirty="0" err="1"/>
              <a:t>эксплантов</a:t>
            </a:r>
            <a:r>
              <a:rPr lang="ru-RU" sz="2400" dirty="0"/>
              <a:t> и получение хорошо растущей стерильной культуры.</a:t>
            </a:r>
          </a:p>
          <a:p>
            <a:r>
              <a:rPr lang="ru-RU" sz="2400" dirty="0"/>
              <a:t>Собственно </a:t>
            </a:r>
            <a:r>
              <a:rPr lang="ru-RU" sz="2400" dirty="0" err="1"/>
              <a:t>микроразмножение</a:t>
            </a:r>
            <a:r>
              <a:rPr lang="ru-RU" sz="2400" dirty="0"/>
              <a:t>, когда достигается получение максимального количества </a:t>
            </a:r>
            <a:r>
              <a:rPr lang="ru-RU" sz="2400" dirty="0" err="1"/>
              <a:t>меристематических</a:t>
            </a:r>
            <a:r>
              <a:rPr lang="ru-RU" sz="2400" dirty="0"/>
              <a:t> клонов. </a:t>
            </a:r>
          </a:p>
          <a:p>
            <a:r>
              <a:rPr lang="ru-RU" sz="2400" dirty="0"/>
              <a:t>Укоренение размноженных побегов с последующей адаптацией их к почвенным условиям, а при необходимости депонирование </a:t>
            </a:r>
            <a:r>
              <a:rPr lang="ru-RU" sz="2400" dirty="0" err="1"/>
              <a:t>растений-регенерантов</a:t>
            </a:r>
            <a:r>
              <a:rPr lang="ru-RU" sz="2400" dirty="0"/>
              <a:t> при пониженной температуре (+2</a:t>
            </a:r>
            <a:r>
              <a:rPr lang="ru-RU" sz="2400" baseline="30000" dirty="0"/>
              <a:t>о</a:t>
            </a:r>
            <a:r>
              <a:rPr lang="ru-RU" sz="2400" dirty="0"/>
              <a:t>С, +10</a:t>
            </a:r>
            <a:r>
              <a:rPr lang="ru-RU" sz="2400" baseline="30000" dirty="0"/>
              <a:t>о</a:t>
            </a:r>
            <a:r>
              <a:rPr lang="ru-RU" sz="2400" dirty="0"/>
              <a:t>С). </a:t>
            </a:r>
          </a:p>
          <a:p>
            <a:r>
              <a:rPr lang="ru-RU" sz="2400" dirty="0"/>
              <a:t>Выращивание растений в условиях теплицы и подготовка их к реализации или посадке в поле.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/>
              <a:t>Существует много методов </a:t>
            </a:r>
            <a:r>
              <a:rPr lang="ru-RU" sz="2200" dirty="0" err="1"/>
              <a:t>клонального</a:t>
            </a:r>
            <a:r>
              <a:rPr lang="ru-RU" sz="2200" dirty="0"/>
              <a:t> </a:t>
            </a:r>
            <a:r>
              <a:rPr lang="ru-RU" sz="2200" dirty="0" err="1"/>
              <a:t>микроразмножения</a:t>
            </a:r>
            <a:r>
              <a:rPr lang="ru-RU" sz="2200" dirty="0"/>
              <a:t>, а также различных их классификаций. Согласно одной из них, предложенной </a:t>
            </a:r>
            <a:r>
              <a:rPr lang="ru-RU" sz="2200" dirty="0" err="1"/>
              <a:t>Мурасиге</a:t>
            </a:r>
            <a:r>
              <a:rPr lang="ru-RU" sz="2200" dirty="0"/>
              <a:t> в 1977 году, процесс можно осуществлять следующими путями: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928802"/>
            <a:ext cx="7498080" cy="5657856"/>
          </a:xfrm>
        </p:spPr>
        <p:txBody>
          <a:bodyPr>
            <a:normAutofit/>
          </a:bodyPr>
          <a:lstStyle/>
          <a:p>
            <a:r>
              <a:rPr lang="ru-RU" sz="2400" dirty="0"/>
              <a:t>Активация пазушных меристем.</a:t>
            </a:r>
          </a:p>
          <a:p>
            <a:r>
              <a:rPr lang="ru-RU" sz="2400" dirty="0"/>
              <a:t>Образование адвентивных побегов тканями экспланта.</a:t>
            </a:r>
          </a:p>
          <a:p>
            <a:r>
              <a:rPr lang="ru-RU" sz="2400" dirty="0"/>
              <a:t>Возникновение адвентивных побегов в каллусе.</a:t>
            </a:r>
          </a:p>
          <a:p>
            <a:r>
              <a:rPr lang="ru-RU" sz="2400" dirty="0"/>
              <a:t>Индукция соматического эмбриогенеза в клетках экспланта.</a:t>
            </a:r>
          </a:p>
          <a:p>
            <a:r>
              <a:rPr lang="ru-RU" sz="2400" dirty="0"/>
              <a:t>Соматический эмбриогенез в </a:t>
            </a:r>
            <a:r>
              <a:rPr lang="ru-RU" sz="2400" dirty="0" err="1"/>
              <a:t>каллусной</a:t>
            </a:r>
            <a:r>
              <a:rPr lang="ru-RU" sz="2400" dirty="0"/>
              <a:t> ткани.</a:t>
            </a:r>
          </a:p>
          <a:p>
            <a:r>
              <a:rPr lang="ru-RU" sz="2400" dirty="0"/>
              <a:t>Формирование придаточных </a:t>
            </a:r>
            <a:r>
              <a:rPr lang="ru-RU" sz="2400" dirty="0" err="1"/>
              <a:t>эмбриоидов</a:t>
            </a:r>
            <a:r>
              <a:rPr lang="ru-RU" sz="2400" dirty="0"/>
              <a:t> в ткани первичных соматических зародышей (деление первичных </a:t>
            </a:r>
            <a:r>
              <a:rPr lang="ru-RU" sz="2400" dirty="0" err="1"/>
              <a:t>эмбриоидов</a:t>
            </a:r>
            <a:r>
              <a:rPr lang="ru-RU" sz="2400" dirty="0"/>
              <a:t>).</a:t>
            </a: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-571528"/>
            <a:ext cx="7738144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i="1" dirty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i="1" dirty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i="1" dirty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i="1" dirty="0"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                           </a:t>
            </a:r>
            <a:r>
              <a:rPr kumimoji="0" lang="ru-RU" sz="24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Методы </a:t>
            </a:r>
            <a:r>
              <a:rPr kumimoji="0" lang="ru-RU" sz="2400" b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клонального</a:t>
            </a:r>
            <a:r>
              <a:rPr kumimoji="0" lang="ru-RU" sz="24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</a:t>
            </a:r>
            <a:r>
              <a:rPr kumimoji="0" lang="ru-RU" sz="2400" b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микроразмножения</a:t>
            </a:r>
            <a:r>
              <a:rPr kumimoji="0" lang="ru-RU" sz="24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:</a:t>
            </a:r>
            <a:endParaRPr kumimoji="0" lang="ru-RU" sz="2400" b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Основной метод, использующийся при </a:t>
            </a:r>
            <a:r>
              <a:rPr lang="ru-RU" sz="2400" dirty="0" err="1"/>
              <a:t>клональном</a:t>
            </a:r>
            <a:r>
              <a:rPr lang="ru-RU" sz="2400" dirty="0"/>
              <a:t> </a:t>
            </a:r>
            <a:r>
              <a:rPr lang="ru-RU" sz="2400" dirty="0" err="1"/>
              <a:t>микроразмножении</a:t>
            </a:r>
            <a:r>
              <a:rPr lang="ru-RU" sz="2400" dirty="0"/>
              <a:t> растений - активация развития уже существующих в растении меристем. Он основан на снятии апикального доминирования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429132"/>
            <a:ext cx="7498080" cy="1819268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r>
              <a:rPr lang="ru-RU" sz="2000" dirty="0"/>
              <a:t>Схема размножения растений методом активации уже существующих меристем (по А. Р. Родину, Е. А. Калашниковой, 1993): 1 – путем удаления верхушечной меристемы: 2 – добавлением </a:t>
            </a:r>
            <a:r>
              <a:rPr lang="ru-RU" sz="2000" dirty="0" err="1"/>
              <a:t>цитокининов</a:t>
            </a:r>
            <a:r>
              <a:rPr lang="ru-RU" sz="2000" dirty="0"/>
              <a:t> в среду (б/г – среда без гормонов, Ц – </a:t>
            </a:r>
            <a:r>
              <a:rPr lang="ru-RU" sz="2000" dirty="0" err="1"/>
              <a:t>цитокинин</a:t>
            </a:r>
            <a:r>
              <a:rPr lang="ru-RU" sz="2000" dirty="0"/>
              <a:t>, А – ауксин) </a:t>
            </a:r>
          </a:p>
        </p:txBody>
      </p:sp>
      <p:pic>
        <p:nvPicPr>
          <p:cNvPr id="20482" name="Picture 2" descr="D:\МОИ ФАЙЛЫ\Рабочий стол\курсовые залины\0005-004-Osnovnoj-metod-aktivatsija-razvitija-uzhe-suschestvujuschikh-v-rasteni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928802"/>
            <a:ext cx="5500726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800" dirty="0"/>
              <a:t>Полученные таким образом побеги отделяют от первичного экспланта и вновь самостоятельно культивируют на свежеприготовленной питательной среде, стимулирующей пролиферацию пазушных меристем и возникновение побегов более высоких порядков. </a:t>
            </a:r>
            <a:br>
              <a:rPr lang="ru-RU" sz="2800" dirty="0"/>
            </a:br>
            <a:r>
              <a:rPr lang="ru-RU" sz="2800" dirty="0"/>
              <a:t>Часто в качестве экспланта используют верхушечные или пазушные почки, которые изолируют из побега и помещают на питательную среду с </a:t>
            </a:r>
            <a:r>
              <a:rPr lang="ru-RU" sz="2800" dirty="0" err="1"/>
              <a:t>цитокининами</a:t>
            </a:r>
            <a:r>
              <a:rPr lang="ru-RU" sz="2800" dirty="0"/>
              <a:t>.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3929066"/>
            <a:ext cx="7498080" cy="2319334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85728"/>
            <a:ext cx="7498080" cy="596267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/>
              <a:t>Образующиеся пучки побегов  делят, при необходимости черенкуют и переносят на свежую питательную среду. После нескольких пассажей, добавляя в питательную среду ауксины, побеги укореняют </a:t>
            </a:r>
            <a:r>
              <a:rPr lang="ru-RU" sz="2000" i="1" dirty="0" err="1"/>
              <a:t>in</a:t>
            </a:r>
            <a:r>
              <a:rPr lang="ru-RU" sz="2000" i="1" dirty="0"/>
              <a:t> </a:t>
            </a:r>
            <a:r>
              <a:rPr lang="ru-RU" sz="2000" i="1" dirty="0" err="1"/>
              <a:t>vitro</a:t>
            </a:r>
            <a:r>
              <a:rPr lang="ru-RU" sz="2000" i="1" dirty="0"/>
              <a:t> ,</a:t>
            </a:r>
            <a:r>
              <a:rPr lang="ru-RU" sz="2000" dirty="0"/>
              <a:t> а затем переносят в почву, где создают условия, способствующие  адаптации растений .</a:t>
            </a:r>
            <a:endParaRPr lang="ru-RU" sz="2000" i="1" dirty="0"/>
          </a:p>
          <a:p>
            <a:pPr algn="ctr">
              <a:buNone/>
            </a:pPr>
            <a:endParaRPr lang="ru-RU" sz="2000" dirty="0"/>
          </a:p>
        </p:txBody>
      </p:sp>
      <p:pic>
        <p:nvPicPr>
          <p:cNvPr id="4" name="Рисунок 3" descr="микроклональное размножение - укоренение в пробирке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928802"/>
            <a:ext cx="3090872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4-й этап микроклонального размножения - адаптация  пробирочных растений к почвенным условиям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928802"/>
            <a:ext cx="3143272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Следующий метод, практикуемый при </a:t>
            </a:r>
            <a:r>
              <a:rPr lang="ru-RU" sz="2000" dirty="0" err="1"/>
              <a:t>клональном</a:t>
            </a:r>
            <a:r>
              <a:rPr lang="ru-RU" sz="2000" dirty="0"/>
              <a:t> </a:t>
            </a:r>
            <a:r>
              <a:rPr lang="ru-RU" sz="2000" dirty="0" err="1"/>
              <a:t>микроразмножении</a:t>
            </a:r>
            <a:r>
              <a:rPr lang="ru-RU" sz="2000" dirty="0"/>
              <a:t>, основывается на дифференциации из соматических клеток </a:t>
            </a:r>
            <a:r>
              <a:rPr lang="ru-RU" sz="2000" dirty="0" err="1"/>
              <a:t>зародышеподобных</a:t>
            </a:r>
            <a:r>
              <a:rPr lang="ru-RU" sz="2000" dirty="0"/>
              <a:t> структур, которые по своему виду напоминают </a:t>
            </a:r>
            <a:r>
              <a:rPr lang="ru-RU" sz="2000" dirty="0" err="1"/>
              <a:t>зиготические</a:t>
            </a:r>
            <a:r>
              <a:rPr lang="ru-RU" sz="2000" dirty="0"/>
              <a:t> зародыши. Этот метод получил название соматического эмбриогенеза. В отличие от развития </a:t>
            </a:r>
            <a:r>
              <a:rPr lang="ru-RU" sz="2000" i="1" dirty="0" err="1"/>
              <a:t>in</a:t>
            </a:r>
            <a:r>
              <a:rPr lang="ru-RU" sz="2000" i="1" dirty="0"/>
              <a:t> </a:t>
            </a:r>
            <a:r>
              <a:rPr lang="ru-RU" sz="2000" i="1" dirty="0" err="1"/>
              <a:t>vivo</a:t>
            </a:r>
            <a:r>
              <a:rPr lang="ru-RU" sz="2000" dirty="0"/>
              <a:t>, соматические зародыши развиваются асексуально вне зародышевого мешка. </a:t>
            </a:r>
          </a:p>
        </p:txBody>
      </p:sp>
      <p:pic>
        <p:nvPicPr>
          <p:cNvPr id="4" name="Рисунок 3" descr="http://www.biotechnolog.ru/pcell/pcell6_4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643182"/>
            <a:ext cx="5214974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85728"/>
            <a:ext cx="7498080" cy="1143000"/>
          </a:xfrm>
        </p:spPr>
        <p:txBody>
          <a:bodyPr>
            <a:normAutofit/>
          </a:bodyPr>
          <a:lstStyle/>
          <a:p>
            <a:r>
              <a:rPr lang="ru-RU" sz="2400" dirty="0"/>
              <a:t>Следующий метод- дифференциация адвентивных почек в первичной и пересадочной </a:t>
            </a:r>
            <a:r>
              <a:rPr lang="ru-RU" sz="2400" dirty="0" err="1"/>
              <a:t>каллусной</a:t>
            </a:r>
            <a:r>
              <a:rPr lang="ru-RU" sz="2400" dirty="0"/>
              <a:t> ткани.</a:t>
            </a:r>
          </a:p>
        </p:txBody>
      </p:sp>
      <p:pic>
        <p:nvPicPr>
          <p:cNvPr id="4" name="Содержимое 3" descr="http://www.biotechnolog.ru/pcell/pcell6_5.gif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571612"/>
            <a:ext cx="7215238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428728" y="3571876"/>
            <a:ext cx="750099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Практически он мало используется с целью получения посадочного материала </a:t>
            </a:r>
            <a:r>
              <a:rPr lang="ru-RU" i="1" dirty="0" err="1"/>
              <a:t>in</a:t>
            </a:r>
            <a:r>
              <a:rPr lang="ru-RU" i="1" dirty="0"/>
              <a:t> </a:t>
            </a:r>
            <a:r>
              <a:rPr lang="ru-RU" i="1" dirty="0" err="1"/>
              <a:t>vitro</a:t>
            </a:r>
            <a:r>
              <a:rPr lang="ru-RU" dirty="0"/>
              <a:t>. Это связано с тем, что при частом </a:t>
            </a:r>
            <a:r>
              <a:rPr lang="ru-RU" dirty="0" err="1"/>
              <a:t>пассировании</a:t>
            </a:r>
            <a:r>
              <a:rPr lang="ru-RU" dirty="0"/>
              <a:t> </a:t>
            </a:r>
            <a:r>
              <a:rPr lang="ru-RU" dirty="0" err="1"/>
              <a:t>каллусной</a:t>
            </a:r>
            <a:r>
              <a:rPr lang="ru-RU" dirty="0"/>
              <a:t> ткани может изменяться плоидность регенерируемых растений, наблюдаются структурные перестройки хромосом и накопление генных мутаций. Наряду с генетическими изменениями отмечаются и морфологические: низкорослость, неправильное жилкование листьев, образование укороченных междоузлий, пониженная устойчивость к болезням и вредителям.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131</TotalTime>
  <Words>359</Words>
  <Application>Microsoft Office PowerPoint</Application>
  <PresentationFormat>Экран (4:3)</PresentationFormat>
  <Paragraphs>54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Солнцестояние</vt:lpstr>
      <vt:lpstr>Микроклональное размножение растений</vt:lpstr>
      <vt:lpstr>       Достижения в области культуры клеток и тканей привели к созданию принципиально нового метода вегетативного размножения - клонального микроразмножения. Клональное микроразмножение - получение in vitro, неполовым путем, генетически идентичных исходному экземпляру растений. </vt:lpstr>
      <vt:lpstr>    Этот метод имеет ряд преимуществ перед существующими традиционными способами размножения: </vt:lpstr>
      <vt:lpstr>Факторы, влияющие на процесс клонального микроразмножения.</vt:lpstr>
      <vt:lpstr>4 Этапа микроклонального размножения растений:</vt:lpstr>
      <vt:lpstr> Существует много методов клонального микроразмножения, а также различных их классификаций. Согласно одной из них, предложенной Мурасиге в 1977 году, процесс можно осуществлять следующими путями:  </vt:lpstr>
      <vt:lpstr>  Основной метод, использующийся при клональном микроразмножении растений - активация развития уже существующих в растении меристем. Он основан на снятии апикального доминирования </vt:lpstr>
      <vt:lpstr>                 Полученные таким образом побеги отделяют от первичного экспланта и вновь самостоятельно культивируют на свежеприготовленной питательной среде, стимулирующей пролиферацию пазушных меристем и возникновение побегов более высоких порядков.  Часто в качестве экспланта используют верхушечные или пазушные почки, которые изолируют из побега и помещают на питательную среду с цитокининами. </vt:lpstr>
      <vt:lpstr>Слайд 9</vt:lpstr>
      <vt:lpstr>   Следующий метод, практикуемый при клональном микроразмножении, основывается на дифференциации из соматических клеток зародышеподобных структур, которые по своему виду напоминают зиготические зародыши. Этот метод получил название соматического эмбриогенеза. В отличие от развития in vivo, соматические зародыши развиваются асексуально вне зародышевого мешка. </vt:lpstr>
      <vt:lpstr>Следующий метод- дифференциация адвентивных почек в первичной и пересадочной каллусной ткани.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Микроклональное размножение растений</dc:title>
  <dc:creator>Master</dc:creator>
  <cp:lastModifiedBy>Пользователь</cp:lastModifiedBy>
  <cp:revision>15</cp:revision>
  <dcterms:created xsi:type="dcterms:W3CDTF">2012-12-10T18:38:56Z</dcterms:created>
  <dcterms:modified xsi:type="dcterms:W3CDTF">2023-11-22T08:24:00Z</dcterms:modified>
</cp:coreProperties>
</file>