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152" r:id="rId1"/>
  </p:sldMasterIdLst>
  <p:notesMasterIdLst>
    <p:notesMasterId r:id="rId27"/>
  </p:notesMasterIdLst>
  <p:sldIdLst>
    <p:sldId id="256" r:id="rId2"/>
    <p:sldId id="267" r:id="rId3"/>
    <p:sldId id="260" r:id="rId4"/>
    <p:sldId id="261" r:id="rId5"/>
    <p:sldId id="259" r:id="rId6"/>
    <p:sldId id="280" r:id="rId7"/>
    <p:sldId id="268" r:id="rId8"/>
    <p:sldId id="269" r:id="rId9"/>
    <p:sldId id="262" r:id="rId10"/>
    <p:sldId id="278" r:id="rId11"/>
    <p:sldId id="263" r:id="rId12"/>
    <p:sldId id="264" r:id="rId13"/>
    <p:sldId id="258" r:id="rId14"/>
    <p:sldId id="265" r:id="rId15"/>
    <p:sldId id="279" r:id="rId16"/>
    <p:sldId id="270" r:id="rId17"/>
    <p:sldId id="257" r:id="rId18"/>
    <p:sldId id="271" r:id="rId19"/>
    <p:sldId id="272" r:id="rId20"/>
    <p:sldId id="273" r:id="rId21"/>
    <p:sldId id="274" r:id="rId22"/>
    <p:sldId id="275" r:id="rId23"/>
    <p:sldId id="266" r:id="rId24"/>
    <p:sldId id="276" r:id="rId25"/>
    <p:sldId id="27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35" autoAdjust="0"/>
    <p:restoredTop sz="94671" autoAdjust="0"/>
  </p:normalViewPr>
  <p:slideViewPr>
    <p:cSldViewPr>
      <p:cViewPr>
        <p:scale>
          <a:sx n="70" d="100"/>
          <a:sy n="70" d="100"/>
        </p:scale>
        <p:origin x="-127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FACF4C-80A2-46B6-91EE-57DA4DA938F7}" type="datetimeFigureOut">
              <a:rPr lang="ru-RU" smtClean="0"/>
              <a:pPr/>
              <a:t>12.11.2023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9AA659-FDC3-4A3B-9D4E-DC652533DE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680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44C65A58-A7B7-4C6C-BE23-EA2E69DF74A3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44467-786F-4E65-A615-4AA5DA4E7407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B4BFE-ABDF-4DC7-B1C7-1915B2864FFF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9ABF993-A4F4-4C19-A277-A207ACC8A22E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2CBCD45-457A-4DEB-83BB-C341C02FB205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69C2-7A2A-48E0-9EC8-A379F677BC04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A38D4-6C93-40DC-9E41-AD31C0C26D7D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04150-563F-448E-B5DA-3AA1F75BE578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4B0EA3F9-2C4B-4A06-B695-FBC2282ACC1A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821B5-DCCA-41EC-BAAE-41722E7DD710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3DD91FA-1591-43FE-BDA9-98D417CDE010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04279DE-2E18-41DE-BC9B-E09B0CCD5B25}" type="datetime1">
              <a:rPr lang="ru-RU" smtClean="0"/>
              <a:pPr/>
              <a:t>12.11.2023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8352928" cy="4464496"/>
          </a:xfrm>
        </p:spPr>
        <p:txBody>
          <a:bodyPr>
            <a:noAutofit/>
          </a:bodyPr>
          <a:lstStyle/>
          <a:p>
            <a:pPr algn="ctr"/>
            <a:r>
              <a:rPr lang="ru-RU" sz="1600" b="0" dirty="0">
                <a:effectLst/>
              </a:rPr>
              <a:t/>
            </a:r>
            <a:br>
              <a:rPr lang="ru-RU" sz="1600" b="0" dirty="0">
                <a:effectLst/>
              </a:rPr>
            </a:br>
            <a:r>
              <a:rPr lang="ru-RU" sz="1600" b="0" dirty="0" smtClean="0">
                <a:effectLst/>
              </a:rPr>
              <a:t/>
            </a:r>
            <a:br>
              <a:rPr lang="ru-RU" sz="1600" b="0" dirty="0" smtClean="0">
                <a:effectLst/>
              </a:rPr>
            </a:br>
            <a:r>
              <a:rPr lang="ru-RU" sz="1600" b="0" dirty="0" smtClean="0">
                <a:effectLst/>
              </a:rPr>
              <a:t/>
            </a:r>
            <a:br>
              <a:rPr lang="ru-RU" sz="1600" b="0" dirty="0" smtClean="0">
                <a:effectLst/>
              </a:rPr>
            </a:br>
            <a:r>
              <a:rPr lang="ru-RU" sz="1600" b="0" dirty="0">
                <a:effectLst/>
              </a:rPr>
              <a:t/>
            </a:r>
            <a:br>
              <a:rPr lang="ru-RU" sz="1600" b="0" dirty="0">
                <a:effectLst/>
              </a:rPr>
            </a:br>
            <a:r>
              <a:rPr lang="ru-RU" sz="1600" b="0" dirty="0">
                <a:effectLst/>
              </a:rPr>
              <a:t/>
            </a:r>
            <a:br>
              <a:rPr lang="ru-RU" sz="1600" b="0" dirty="0">
                <a:effectLst/>
              </a:rPr>
            </a:br>
            <a:r>
              <a:rPr lang="ru-RU" sz="1600" b="0" dirty="0">
                <a:effectLst/>
              </a:rPr>
              <a:t/>
            </a:r>
            <a:br>
              <a:rPr lang="ru-RU" sz="1600" b="0" dirty="0">
                <a:effectLst/>
              </a:rPr>
            </a:br>
            <a:r>
              <a:rPr lang="ru-RU" sz="3000" b="0" dirty="0">
                <a:effectLst/>
              </a:rPr>
              <a:t>Микробиологическое получение белковых продуктов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1580" y="5589240"/>
            <a:ext cx="7560840" cy="864096"/>
          </a:xfrm>
        </p:spPr>
        <p:txBody>
          <a:bodyPr>
            <a:noAutofit/>
          </a:bodyPr>
          <a:lstStyle/>
          <a:p>
            <a:pPr algn="ctr"/>
            <a:endParaRPr lang="ru-RU" sz="16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6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Субстрат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Для получения белка одноклеточных микроорганизмов используют различные субстраты: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парафины нефти;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метанол, этанол;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уксусная кислота;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/>
              <a:t>п</a:t>
            </a:r>
            <a:r>
              <a:rPr lang="ru-RU" dirty="0" smtClean="0"/>
              <a:t>риродный и углекислый газ;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водород;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меласса, крахмал и целлюлозосодержащие отходы промышленности и сельского хозяйства;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молочная сыворотка;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8602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Неразветвленные нефтяные парафины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1"/>
          </p:nvPr>
        </p:nvSpPr>
        <p:spPr>
          <a:xfrm>
            <a:off x="755576" y="4210051"/>
            <a:ext cx="3600400" cy="172819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Продуценты:</a:t>
            </a:r>
          </a:p>
          <a:p>
            <a:pPr marL="0" indent="0">
              <a:buNone/>
            </a:pPr>
            <a:r>
              <a:rPr lang="en-US" dirty="0" smtClean="0"/>
              <a:t>Candida </a:t>
            </a:r>
            <a:r>
              <a:rPr lang="en-US" dirty="0" err="1" smtClean="0"/>
              <a:t>maltosa</a:t>
            </a:r>
            <a:r>
              <a:rPr lang="en-US" dirty="0" smtClean="0"/>
              <a:t>, Candida </a:t>
            </a:r>
            <a:r>
              <a:rPr lang="en-US" dirty="0" err="1" smtClean="0"/>
              <a:t>guilliermondii</a:t>
            </a:r>
            <a:r>
              <a:rPr lang="en-US" dirty="0" smtClean="0"/>
              <a:t>, Candida </a:t>
            </a:r>
            <a:r>
              <a:rPr lang="en-US" dirty="0" err="1" smtClean="0"/>
              <a:t>lipolytica</a:t>
            </a:r>
            <a:endParaRPr lang="en-US" dirty="0" smtClean="0"/>
          </a:p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0550106"/>
              </p:ext>
            </p:extLst>
          </p:nvPr>
        </p:nvGraphicFramePr>
        <p:xfrm>
          <a:off x="467544" y="1844824"/>
          <a:ext cx="835292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/>
                <a:gridCol w="4176464"/>
              </a:tblGrid>
              <a:tr h="36003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Преимущества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Недостатки</a:t>
                      </a:r>
                      <a:endParaRPr lang="ru-RU" dirty="0"/>
                    </a:p>
                  </a:txBody>
                  <a:tcPr/>
                </a:tc>
              </a:tr>
              <a:tr h="1188720">
                <a:tc>
                  <a:txBody>
                    <a:bodyPr/>
                    <a:lstStyle/>
                    <a:p>
                      <a:r>
                        <a:rPr lang="ru-RU" dirty="0" smtClean="0"/>
                        <a:t>Выход белка до 100% от количества субстрата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Качество продукта зависит от степени чистоты парафинов, н</a:t>
                      </a:r>
                      <a:r>
                        <a:rPr lang="ru-RU" dirty="0" smtClean="0"/>
                        <a:t>еобходима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очистка готового продукта от остатков нефти (является канцерогенном)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3668277"/>
            <a:ext cx="2952328" cy="281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059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Метиловый спирт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5517232"/>
            <a:ext cx="8229600" cy="964703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i="1" dirty="0" smtClean="0"/>
              <a:t>В качестве продуцентов, использующих метанол в конструктивном обмене, были изучены дрожжевые и бактериальные штаммы.</a:t>
            </a:r>
            <a:endParaRPr lang="ru-RU" i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57127559"/>
              </p:ext>
            </p:extLst>
          </p:nvPr>
        </p:nvGraphicFramePr>
        <p:xfrm>
          <a:off x="899592" y="1700808"/>
          <a:ext cx="7560840" cy="3625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27588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Преимущества 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Недостатки</a:t>
                      </a:r>
                      <a:endParaRPr lang="ru-RU" dirty="0"/>
                    </a:p>
                  </a:txBody>
                  <a:tcPr anchor="ctr"/>
                </a:tc>
              </a:tr>
              <a:tr h="884329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Производится из отходов древесной промышленности, соломы, бытового мусора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Горючесть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 anchor="ctr"/>
                </a:tc>
              </a:tr>
              <a:tr h="6802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Высокая чистота</a:t>
                      </a:r>
                      <a:r>
                        <a:rPr lang="ru-RU" baseline="0" dirty="0" smtClean="0"/>
                        <a:t> и </a:t>
                      </a:r>
                      <a:r>
                        <a:rPr lang="ru-RU" dirty="0" smtClean="0"/>
                        <a:t>отсутствие канцерогенных примесей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Возможность образования взрывоопасных смесей с воздухом</a:t>
                      </a:r>
                      <a:endParaRPr lang="ru-RU" dirty="0"/>
                    </a:p>
                  </a:txBody>
                  <a:tcPr anchor="ctr"/>
                </a:tc>
              </a:tr>
              <a:tr h="476177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Хорошая растворимость в воде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Химическая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труктура</a:t>
                      </a:r>
                      <a:endParaRPr lang="ru-RU" dirty="0"/>
                    </a:p>
                  </a:txBody>
                  <a:tcPr anchor="ctr"/>
                </a:tc>
              </a:tr>
              <a:tr h="27588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Высокая летучесть, полученной биомассы исключает из технологической схемы стадию очистки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6675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Метанотрофные</a:t>
            </a:r>
            <a:r>
              <a:rPr lang="ru-RU" dirty="0" smtClean="0"/>
              <a:t> бактерии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229600" cy="108012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/>
              <a:t>При росте на метаноле бактерии дают больше биомассы, чем </a:t>
            </a:r>
            <a:r>
              <a:rPr lang="ru-RU" dirty="0" smtClean="0"/>
              <a:t>дрожжи.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Количество аминокислот превышает содержание в рыбной и соевой муке.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59570357"/>
              </p:ext>
            </p:extLst>
          </p:nvPr>
        </p:nvGraphicFramePr>
        <p:xfrm>
          <a:off x="467544" y="2996950"/>
          <a:ext cx="8424936" cy="3183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3204356"/>
                <a:gridCol w="3204356"/>
              </a:tblGrid>
              <a:tr h="44079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Дрожжи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Бактерии</a:t>
                      </a:r>
                      <a:endParaRPr lang="ru-RU" dirty="0"/>
                    </a:p>
                  </a:txBody>
                  <a:tcPr/>
                </a:tc>
              </a:tr>
              <a:tr h="999367">
                <a:tc>
                  <a:txBody>
                    <a:bodyPr/>
                    <a:lstStyle/>
                    <a:p>
                      <a:r>
                        <a:rPr lang="ru-RU" dirty="0" smtClean="0"/>
                        <a:t>Продуценты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Candida </a:t>
                      </a:r>
                      <a:r>
                        <a:rPr lang="en-US" dirty="0" err="1" smtClean="0"/>
                        <a:t>boidinii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Hansenula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polymorpha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</a:t>
                      </a:r>
                    </a:p>
                    <a:p>
                      <a:r>
                        <a:rPr lang="en-US" dirty="0" smtClean="0"/>
                        <a:t>Pi</a:t>
                      </a:r>
                      <a:r>
                        <a:rPr lang="ru-RU" dirty="0" smtClean="0"/>
                        <a:t>с</a:t>
                      </a:r>
                      <a:r>
                        <a:rPr lang="en-US" dirty="0" err="1" smtClean="0"/>
                        <a:t>hia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pastoris</a:t>
                      </a:r>
                      <a:r>
                        <a:rPr lang="it-IT" dirty="0" smtClean="0"/>
                        <a:t>, Yarrowia lipolytica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Methylomonas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clara</a:t>
                      </a:r>
                      <a:r>
                        <a:rPr lang="en-US" dirty="0" smtClean="0"/>
                        <a:t>, Pseudomonas </a:t>
                      </a:r>
                      <a:r>
                        <a:rPr lang="en-US" dirty="0" err="1" smtClean="0"/>
                        <a:t>rosea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</a:tr>
              <a:tr h="440795">
                <a:tc>
                  <a:txBody>
                    <a:bodyPr/>
                    <a:lstStyle/>
                    <a:p>
                      <a:r>
                        <a:rPr lang="ru-RU" dirty="0" smtClean="0"/>
                        <a:t>Оптимальные условия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t=34-37°C, </a:t>
                      </a:r>
                      <a:r>
                        <a:rPr lang="ru-RU" dirty="0" smtClean="0"/>
                        <a:t>рН=4,2-4,6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t=32-34°C, </a:t>
                      </a:r>
                      <a:r>
                        <a:rPr lang="ru-RU" dirty="0" smtClean="0"/>
                        <a:t>рН=6,0-6,4 </a:t>
                      </a:r>
                      <a:endParaRPr lang="ru-RU" dirty="0"/>
                    </a:p>
                  </a:txBody>
                  <a:tcPr/>
                </a:tc>
              </a:tr>
              <a:tr h="440795">
                <a:tc>
                  <a:txBody>
                    <a:bodyPr/>
                    <a:lstStyle/>
                    <a:p>
                      <a:r>
                        <a:rPr lang="ru-RU" dirty="0" smtClean="0"/>
                        <a:t>Коэффициент усвоения субстрата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 0,4 при скорости протока в интервале 0,12-0,16 ч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 0,55 при скорости протока до 0,5 ч-1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6172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Состав биомассы, полученной </a:t>
            </a:r>
            <a:r>
              <a:rPr lang="ru-RU" dirty="0"/>
              <a:t>на </a:t>
            </a:r>
            <a:r>
              <a:rPr lang="ru-RU" dirty="0" smtClean="0"/>
              <a:t>метаноле, (%):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6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2397855"/>
              </p:ext>
            </p:extLst>
          </p:nvPr>
        </p:nvGraphicFramePr>
        <p:xfrm>
          <a:off x="467544" y="2492896"/>
          <a:ext cx="8136903" cy="2660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301"/>
                <a:gridCol w="2712301"/>
                <a:gridCol w="2712301"/>
              </a:tblGrid>
              <a:tr h="42823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Дрожжевая биомасса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Бактериальная биомасса</a:t>
                      </a:r>
                      <a:endParaRPr lang="ru-RU" dirty="0"/>
                    </a:p>
                  </a:txBody>
                  <a:tcPr anchor="ctr"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ru-RU" dirty="0" smtClean="0"/>
                        <a:t>Сырой протеин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56-62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70-74</a:t>
                      </a:r>
                      <a:endParaRPr lang="ru-RU" dirty="0"/>
                    </a:p>
                  </a:txBody>
                  <a:tcPr anchor="ctr"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ru-RU" dirty="0" smtClean="0"/>
                        <a:t>Липиды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5-6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7-9</a:t>
                      </a:r>
                      <a:endParaRPr lang="ru-RU" dirty="0"/>
                    </a:p>
                  </a:txBody>
                  <a:tcPr anchor="ctr"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ru-RU" dirty="0" smtClean="0"/>
                        <a:t>Зола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7-11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8-10</a:t>
                      </a:r>
                      <a:endParaRPr lang="ru-RU" dirty="0"/>
                    </a:p>
                  </a:txBody>
                  <a:tcPr anchor="ctr"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ru-RU" dirty="0" smtClean="0"/>
                        <a:t>Нуклеиновые кислоты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5-6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10-13</a:t>
                      </a:r>
                      <a:endParaRPr lang="ru-RU" dirty="0"/>
                    </a:p>
                  </a:txBody>
                  <a:tcPr anchor="ctr"/>
                </a:tc>
              </a:tr>
              <a:tr h="446450">
                <a:tc>
                  <a:txBody>
                    <a:bodyPr/>
                    <a:lstStyle/>
                    <a:p>
                      <a:r>
                        <a:rPr lang="ru-RU" dirty="0" smtClean="0"/>
                        <a:t>Влажность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8-10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8-10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385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Этиловый спирт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7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71155909"/>
              </p:ext>
            </p:extLst>
          </p:nvPr>
        </p:nvGraphicFramePr>
        <p:xfrm>
          <a:off x="827584" y="2060848"/>
          <a:ext cx="7560000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000"/>
                <a:gridCol w="3780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Преимущества 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Недостатки</a:t>
                      </a:r>
                      <a:endParaRPr lang="ru-RU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Производится из отходов древесной промышленности, соломы, бытового мусора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Горючесть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Имеет малую токсичность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ru-RU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Хорошо растворим в воде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Обладает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небольшим количеством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примесей</a:t>
                      </a:r>
                      <a:endParaRPr lang="ru-RU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4437112"/>
            <a:ext cx="3456384" cy="2281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862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Продуценты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Дрожжи: </a:t>
            </a:r>
            <a:r>
              <a:rPr lang="en-US" dirty="0" smtClean="0"/>
              <a:t>Candida </a:t>
            </a:r>
            <a:r>
              <a:rPr lang="en-US" dirty="0" err="1" smtClean="0"/>
              <a:t>utilis</a:t>
            </a:r>
            <a:r>
              <a:rPr lang="en-US" dirty="0" smtClean="0"/>
              <a:t>, </a:t>
            </a:r>
            <a:r>
              <a:rPr lang="en-US" dirty="0" err="1" smtClean="0"/>
              <a:t>Sacharomyces</a:t>
            </a:r>
            <a:r>
              <a:rPr lang="en-US" dirty="0" smtClean="0"/>
              <a:t> </a:t>
            </a:r>
            <a:r>
              <a:rPr lang="en-US" dirty="0" err="1" smtClean="0"/>
              <a:t>lambica</a:t>
            </a:r>
            <a:r>
              <a:rPr lang="en-US" dirty="0" smtClean="0"/>
              <a:t>, </a:t>
            </a:r>
            <a:r>
              <a:rPr lang="en-US" dirty="0" err="1" smtClean="0"/>
              <a:t>Hansenula</a:t>
            </a:r>
            <a:r>
              <a:rPr lang="en-US" dirty="0" smtClean="0"/>
              <a:t> </a:t>
            </a:r>
            <a:r>
              <a:rPr lang="en-US" dirty="0" err="1" smtClean="0"/>
              <a:t>anomala</a:t>
            </a:r>
            <a:r>
              <a:rPr lang="en-US" dirty="0" smtClean="0"/>
              <a:t>, </a:t>
            </a:r>
            <a:r>
              <a:rPr lang="en-US" dirty="0" err="1" smtClean="0"/>
              <a:t>Acinetobacter</a:t>
            </a:r>
            <a:r>
              <a:rPr lang="en-US" dirty="0" smtClean="0"/>
              <a:t> </a:t>
            </a:r>
            <a:r>
              <a:rPr lang="en-US" dirty="0" err="1" smtClean="0"/>
              <a:t>calcoaceticus</a:t>
            </a:r>
            <a:r>
              <a:rPr lang="ru-RU" dirty="0" smtClean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Процесс культивирования проводят </a:t>
            </a:r>
            <a:r>
              <a:rPr lang="ru-RU" dirty="0" err="1" smtClean="0"/>
              <a:t>одностадийно</a:t>
            </a:r>
            <a:r>
              <a:rPr lang="ru-RU" dirty="0" smtClean="0"/>
              <a:t> в ферментерах с высокими массообменными характеристиками при концентрации этанола не более 15 г/л.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Дрожжи, выращенные на этаноле, содержат (%):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сырого протеина 60-62;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липидов 2-4;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золы 8-10;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влаги до 10.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4261799"/>
            <a:ext cx="3168352" cy="2435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55937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Природный газ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916832"/>
            <a:ext cx="8153400" cy="4133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Основную часть природного газа составляет </a:t>
            </a:r>
            <a:r>
              <a:rPr lang="ru-RU" sz="2400" dirty="0" smtClean="0"/>
              <a:t>метан— </a:t>
            </a:r>
            <a:r>
              <a:rPr lang="ru-RU" sz="2400" dirty="0"/>
              <a:t>от 70 до 98 %. в состав природного газа могут входить более тяжелые углеводороды — гомологи метана: </a:t>
            </a:r>
            <a:r>
              <a:rPr lang="ru-RU" sz="2400" dirty="0" smtClean="0"/>
              <a:t>этан, пропан, бутан.</a:t>
            </a:r>
          </a:p>
          <a:p>
            <a:pPr marL="0" indent="0" fontAlgn="t">
              <a:spcBef>
                <a:spcPts val="0"/>
              </a:spcBef>
              <a:buNone/>
            </a:pPr>
            <a:r>
              <a:rPr lang="ru-RU" sz="2400" b="1" dirty="0" smtClean="0"/>
              <a:t>Преимущества субстрата:</a:t>
            </a:r>
            <a:endParaRPr lang="ru-RU" sz="2400" dirty="0"/>
          </a:p>
          <a:p>
            <a:pPr fontAlgn="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0000"/>
                </a:solidFill>
              </a:rPr>
              <a:t>доступность</a:t>
            </a:r>
            <a:endParaRPr lang="ru-RU" sz="2400" dirty="0"/>
          </a:p>
          <a:p>
            <a:pPr fontAlgn="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0000"/>
                </a:solidFill>
              </a:rPr>
              <a:t>относительно низкая стоимость</a:t>
            </a:r>
            <a:endParaRPr lang="ru-RU" sz="2400" dirty="0"/>
          </a:p>
          <a:p>
            <a:pPr fontAlgn="t"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0000"/>
                </a:solidFill>
              </a:rPr>
              <a:t>высокая эффективность преобразования в биомассу </a:t>
            </a:r>
            <a:r>
              <a:rPr lang="ru-RU" sz="2400" dirty="0" err="1">
                <a:solidFill>
                  <a:srgbClr val="000000"/>
                </a:solidFill>
              </a:rPr>
              <a:t>метаноокисляющими</a:t>
            </a:r>
            <a:r>
              <a:rPr lang="ru-RU" sz="2400" dirty="0">
                <a:solidFill>
                  <a:srgbClr val="000000"/>
                </a:solidFill>
              </a:rPr>
              <a:t> </a:t>
            </a:r>
            <a:r>
              <a:rPr lang="ru-RU" sz="2400" dirty="0" smtClean="0">
                <a:solidFill>
                  <a:srgbClr val="000000"/>
                </a:solidFill>
              </a:rPr>
              <a:t>микроорганизмами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Выход белка при использовании такого субстрата до 66%. </a:t>
            </a:r>
          </a:p>
        </p:txBody>
      </p:sp>
    </p:spTree>
    <p:extLst>
      <p:ext uri="{BB962C8B-B14F-4D97-AF65-F5344CB8AC3E}">
        <p14:creationId xmlns:p14="http://schemas.microsoft.com/office/powerpoint/2010/main" xmlns="" val="267673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11560" y="188640"/>
            <a:ext cx="8153400" cy="44958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Бактерии, растущие на метане, хорошо переносят кислую среду и высокие температуры, в связи, с чем устойчивы к инфекциям</a:t>
            </a:r>
          </a:p>
          <a:p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разработанном в Великобритании процессе используется смешанная культура: бактерии </a:t>
            </a:r>
            <a:r>
              <a:rPr lang="ru-RU" dirty="0" err="1"/>
              <a:t>Methylomonas</a:t>
            </a:r>
            <a:r>
              <a:rPr lang="ru-RU" dirty="0"/>
              <a:t>, усваивающие метан, </a:t>
            </a:r>
            <a:r>
              <a:rPr lang="ru-RU" dirty="0" err="1"/>
              <a:t>Hypomicrobium</a:t>
            </a:r>
            <a:r>
              <a:rPr lang="ru-RU" dirty="0"/>
              <a:t> и </a:t>
            </a:r>
            <a:r>
              <a:rPr lang="ru-RU" dirty="0" err="1"/>
              <a:t>Pseudomonas</a:t>
            </a:r>
            <a:r>
              <a:rPr lang="ru-RU" dirty="0"/>
              <a:t>, усваивающие метанол, и два вида </a:t>
            </a:r>
            <a:r>
              <a:rPr lang="ru-RU" dirty="0" err="1"/>
              <a:t>неметилотрофных</a:t>
            </a:r>
            <a:r>
              <a:rPr lang="ru-RU" dirty="0"/>
              <a:t> бактерий.</a:t>
            </a:r>
          </a:p>
          <a:p>
            <a:r>
              <a:rPr lang="ru-RU" dirty="0"/>
              <a:t>Культура характеризуется высокой скоростью роста и продуктивностью. </a:t>
            </a:r>
            <a:endParaRPr lang="ru-RU" dirty="0" smtClean="0"/>
          </a:p>
          <a:p>
            <a:r>
              <a:rPr lang="ru-RU" dirty="0" smtClean="0"/>
              <a:t>Полученный белок из биомассы сбалансирован </a:t>
            </a:r>
            <a:r>
              <a:rPr lang="ru-RU" dirty="0"/>
              <a:t>по аминокислотному составу.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4574861"/>
            <a:ext cx="2945904" cy="20694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4573087"/>
            <a:ext cx="2755532" cy="207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715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Углекислый газ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Минеральный углерод, как субстрат </a:t>
            </a:r>
            <a:r>
              <a:rPr lang="ru-RU" dirty="0"/>
              <a:t>для микробного </a:t>
            </a:r>
            <a:r>
              <a:rPr lang="ru-RU" dirty="0" smtClean="0"/>
              <a:t>синтеза.</a:t>
            </a:r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Окисленный углерод восстанавливается микроводорослями при помощи солнечной энергии и </a:t>
            </a:r>
            <a:r>
              <a:rPr lang="ru-RU" dirty="0" err="1" smtClean="0"/>
              <a:t>водородоокисляющими</a:t>
            </a:r>
            <a:r>
              <a:rPr lang="ru-RU" dirty="0" smtClean="0"/>
              <a:t> бактериями при помощи водорода. </a:t>
            </a:r>
          </a:p>
          <a:p>
            <a:endParaRPr lang="ru-RU" dirty="0" smtClean="0"/>
          </a:p>
          <a:p>
            <a:r>
              <a:rPr lang="ru-RU" dirty="0" smtClean="0"/>
              <a:t>Для работы установок по выращиванию водорослей необходимы стабильные климатические условия - постоянные температуры воздуха и интенсивность солнечного света.</a:t>
            </a:r>
          </a:p>
          <a:p>
            <a:r>
              <a:rPr lang="ru-RU" dirty="0" smtClean="0"/>
              <a:t>Полученную </a:t>
            </a:r>
            <a:r>
              <a:rPr lang="ru-RU" dirty="0"/>
              <a:t>суспензию </a:t>
            </a:r>
            <a:r>
              <a:rPr lang="ru-RU" dirty="0" smtClean="0"/>
              <a:t>водорослей используют на корм скоту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021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Водород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35816" cy="240486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Является </a:t>
            </a:r>
            <a:r>
              <a:rPr lang="ru-RU" dirty="0"/>
              <a:t>н</a:t>
            </a:r>
            <a:r>
              <a:rPr lang="ru-RU" dirty="0" smtClean="0"/>
              <a:t>аиболее перспективным способом получения белка. </a:t>
            </a:r>
          </a:p>
          <a:p>
            <a:r>
              <a:rPr lang="ru-RU" dirty="0" err="1"/>
              <a:t>Водородокисляющие</a:t>
            </a:r>
            <a:r>
              <a:rPr lang="ru-RU" dirty="0"/>
              <a:t> </a:t>
            </a:r>
            <a:r>
              <a:rPr lang="ru-RU" dirty="0" smtClean="0"/>
              <a:t>бактерии развиваются за счет окисления водорода кислородом воздуха</a:t>
            </a:r>
          </a:p>
          <a:p>
            <a:r>
              <a:rPr lang="ru-RU" dirty="0" smtClean="0"/>
              <a:t>Энергия, высвобождающаяся в этом процессе, идет на усвоение углекислого газа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144" y="3933056"/>
            <a:ext cx="2383904" cy="23839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99592" y="4432510"/>
            <a:ext cx="46805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Представителем являются бактерии </a:t>
            </a:r>
            <a:r>
              <a:rPr lang="ru-RU" sz="2800" dirty="0"/>
              <a:t>рода </a:t>
            </a:r>
            <a:r>
              <a:rPr lang="ru-RU" sz="2800" dirty="0" err="1"/>
              <a:t>Hydrogenomonas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66451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Водородокисляющие</a:t>
            </a:r>
            <a:r>
              <a:rPr lang="ru-RU" dirty="0" smtClean="0"/>
              <a:t> бактерии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/>
              <a:t>И</a:t>
            </a:r>
            <a:r>
              <a:rPr lang="ru-RU" dirty="0" smtClean="0"/>
              <a:t>спользуют неорганические отходы производства с содержанием белка в биомассе от 50% до 75%. </a:t>
            </a:r>
          </a:p>
          <a:p>
            <a:pPr>
              <a:buFont typeface="Wingdings" panose="05000000000000000000" pitchFamily="2" charset="2"/>
              <a:buChar char="q"/>
            </a:pPr>
            <a:endParaRPr lang="ru-RU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Растут и размножаются при наличии воды, углекислого газа и электричества</a:t>
            </a:r>
          </a:p>
          <a:p>
            <a:pPr>
              <a:buFont typeface="Wingdings" panose="05000000000000000000" pitchFamily="2" charset="2"/>
              <a:buChar char="q"/>
            </a:pPr>
            <a:endParaRPr lang="ru-RU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Биомасса содержит все незаменимые для человека аминокислоты, водорастворимые витамины: тиамин, пиридоксин, рибофлавин, никотиновая кислота, пантотеновая кислота, биотин. </a:t>
            </a:r>
          </a:p>
        </p:txBody>
      </p:sp>
    </p:spTree>
    <p:extLst>
      <p:ext uri="{BB962C8B-B14F-4D97-AF65-F5344CB8AC3E}">
        <p14:creationId xmlns:p14="http://schemas.microsoft.com/office/powerpoint/2010/main" xmlns="" val="306279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</a:t>
            </a:r>
            <a:r>
              <a:rPr lang="ru-RU" dirty="0" smtClean="0"/>
              <a:t>тходы целлюлозно-бумажной промышленности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Одним из первых субстратов, используемых для получения кормовой биомассы, были </a:t>
            </a:r>
            <a:r>
              <a:rPr lang="ru-RU" dirty="0" err="1" smtClean="0"/>
              <a:t>гидролизаты</a:t>
            </a:r>
            <a:r>
              <a:rPr lang="ru-RU" dirty="0" smtClean="0"/>
              <a:t> растительных отходов, </a:t>
            </a:r>
            <a:r>
              <a:rPr lang="ru-RU" dirty="0" err="1" smtClean="0"/>
              <a:t>предгидрализаты</a:t>
            </a:r>
            <a:r>
              <a:rPr lang="ru-RU" dirty="0" smtClean="0"/>
              <a:t> и сульфитный щелок – отходы целлюлозно-бумажной промышленности;</a:t>
            </a:r>
          </a:p>
          <a:p>
            <a:endParaRPr lang="ru-RU" dirty="0" smtClean="0"/>
          </a:p>
          <a:p>
            <a:r>
              <a:rPr lang="ru-RU" dirty="0" err="1" smtClean="0"/>
              <a:t>гидролизаты</a:t>
            </a:r>
            <a:r>
              <a:rPr lang="ru-RU" dirty="0" smtClean="0"/>
              <a:t> представляют собой сложный субстрат, состоящий из смеси гексоз и пентоз;</a:t>
            </a:r>
          </a:p>
          <a:p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err="1" smtClean="0"/>
              <a:t>гидролизатах</a:t>
            </a:r>
            <a:r>
              <a:rPr lang="ru-RU" dirty="0" smtClean="0"/>
              <a:t> и сульфитных щелоках имеются в небольшом количестве практически все необходимые для роста микроорганизмов микроэлементы. Недостающие количества азота, фосфора и калия вводятся в виде общего раствора солей аммофоса, хлорида калия и сульфата аммония.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295799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Отходы целлюлозно-бумажной промышленности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Одним из перспективных субстратов в производстве кормовой биомассы являются </a:t>
            </a:r>
            <a:r>
              <a:rPr lang="ru-RU" dirty="0" err="1"/>
              <a:t>гидролизаты</a:t>
            </a:r>
            <a:r>
              <a:rPr lang="ru-RU" dirty="0"/>
              <a:t> торфа, имеющие в своем составе большое количество легкоусвояемых </a:t>
            </a:r>
            <a:r>
              <a:rPr lang="ru-RU" dirty="0" err="1"/>
              <a:t>моносахаров</a:t>
            </a:r>
            <a:r>
              <a:rPr lang="ru-RU" dirty="0"/>
              <a:t> и органических кислот.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Дополнительно </a:t>
            </a:r>
            <a:r>
              <a:rPr lang="ru-RU" dirty="0"/>
              <a:t>в состав питательной среды вводятся лишь небольшие количества суперфосфата и хлорида калия.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Источником </a:t>
            </a:r>
            <a:r>
              <a:rPr lang="ru-RU" dirty="0"/>
              <a:t>азота служит аммиачная вода. По качеству кормовая биомасса, полученная на </a:t>
            </a:r>
            <a:r>
              <a:rPr lang="ru-RU" dirty="0" err="1"/>
              <a:t>гидролизатах</a:t>
            </a:r>
            <a:r>
              <a:rPr lang="ru-RU" dirty="0"/>
              <a:t> торфа, превосходит дрожжи, выращенные на отходах растительного сырья.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44366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Отходы целлюлозно-бумажной промышленности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Продуценты - дрожжи </a:t>
            </a:r>
            <a:r>
              <a:rPr lang="ru-RU" dirty="0" err="1"/>
              <a:t>Candida</a:t>
            </a:r>
            <a:r>
              <a:rPr lang="ru-RU" dirty="0"/>
              <a:t> </a:t>
            </a:r>
            <a:r>
              <a:rPr lang="ru-RU" dirty="0" err="1" smtClean="0"/>
              <a:t>utilis</a:t>
            </a:r>
            <a:r>
              <a:rPr lang="ru-RU" dirty="0" smtClean="0"/>
              <a:t>, </a:t>
            </a:r>
            <a:r>
              <a:rPr lang="ru-RU" dirty="0" err="1" smtClean="0"/>
              <a:t>C.scottii</a:t>
            </a:r>
            <a:r>
              <a:rPr lang="ru-RU" dirty="0" smtClean="0"/>
              <a:t> и </a:t>
            </a:r>
            <a:r>
              <a:rPr lang="ru-RU" dirty="0" err="1" smtClean="0"/>
              <a:t>C.tropicalis</a:t>
            </a:r>
            <a:r>
              <a:rPr lang="ru-RU" dirty="0" smtClean="0"/>
              <a:t>, способные наряду с гексозами усваивать пентозы, а также переносить наличие фурфурола в среде.</a:t>
            </a:r>
          </a:p>
          <a:p>
            <a:pPr marL="0" indent="0">
              <a:buNone/>
            </a:pPr>
            <a:r>
              <a:rPr lang="ru-RU" dirty="0" smtClean="0"/>
              <a:t>Процесс культивирования дрожжей осуществляется в непрерывном режиме:</a:t>
            </a:r>
          </a:p>
          <a:p>
            <a:r>
              <a:rPr lang="ru-RU" dirty="0" smtClean="0"/>
              <a:t>рН 4,2-4,6. </a:t>
            </a:r>
          </a:p>
          <a:p>
            <a:r>
              <a:rPr lang="ru-RU" dirty="0" smtClean="0"/>
              <a:t>температура от 30 до 40°С.</a:t>
            </a:r>
          </a:p>
          <a:p>
            <a:pPr marL="0" indent="0">
              <a:buNone/>
            </a:pPr>
            <a:r>
              <a:rPr lang="ru-RU" dirty="0" smtClean="0"/>
              <a:t>Кормовые дрожжи, полученные при культивировании на </a:t>
            </a:r>
            <a:r>
              <a:rPr lang="ru-RU" dirty="0" err="1" smtClean="0"/>
              <a:t>гидролизатах</a:t>
            </a:r>
            <a:r>
              <a:rPr lang="ru-RU" dirty="0" smtClean="0"/>
              <a:t> растительного сырья и сульфитных щелоках, имеют следующий состав (%): </a:t>
            </a:r>
          </a:p>
          <a:p>
            <a:r>
              <a:rPr lang="ru-RU" dirty="0" smtClean="0"/>
              <a:t>белок 43-58; </a:t>
            </a:r>
          </a:p>
          <a:p>
            <a:r>
              <a:rPr lang="ru-RU" dirty="0" smtClean="0"/>
              <a:t>липиды 2,3-3,0; </a:t>
            </a:r>
          </a:p>
          <a:p>
            <a:r>
              <a:rPr lang="ru-RU" dirty="0" smtClean="0"/>
              <a:t>углеводы 11-23; </a:t>
            </a:r>
          </a:p>
          <a:p>
            <a:r>
              <a:rPr lang="ru-RU" dirty="0" smtClean="0"/>
              <a:t>зола – до 11; </a:t>
            </a:r>
          </a:p>
          <a:p>
            <a:r>
              <a:rPr lang="ru-RU" dirty="0" smtClean="0"/>
              <a:t>влажность – не более 10.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332" b="6497"/>
          <a:stretch/>
        </p:blipFill>
        <p:spPr>
          <a:xfrm>
            <a:off x="5508104" y="4525646"/>
            <a:ext cx="2860747" cy="202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062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Силикатные бактерии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Силикатные бактерии (лат. </a:t>
            </a:r>
            <a:r>
              <a:rPr lang="ru-RU" dirty="0" err="1" smtClean="0"/>
              <a:t>silex</a:t>
            </a:r>
            <a:r>
              <a:rPr lang="ru-RU" dirty="0" smtClean="0"/>
              <a:t> - камень) - самостоятельная группа микроорганизмов, способных расщеплять алюмосиликаты (глины) и силикаты (пески и пр.), используя их как субстрат. </a:t>
            </a:r>
          </a:p>
          <a:p>
            <a:endParaRPr lang="ru-RU" dirty="0" smtClean="0"/>
          </a:p>
          <a:p>
            <a:r>
              <a:rPr lang="ru-RU" dirty="0" smtClean="0"/>
              <a:t>Являются основным источником образования плодородной почвы на Земле, так как </a:t>
            </a:r>
            <a:r>
              <a:rPr lang="ru-RU" dirty="0"/>
              <a:t>разрушают алюмосиликаты почвы и высвобождают в доступную для растений форму фосфор и калий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В состав биомассы входят полисахариды, 65% белка, состоящего из 17 аминокислот, 18 минералов и целый набор активных ферментов. </a:t>
            </a:r>
          </a:p>
        </p:txBody>
      </p:sp>
    </p:spTree>
    <p:extLst>
      <p:ext uri="{BB962C8B-B14F-4D97-AF65-F5344CB8AC3E}">
        <p14:creationId xmlns:p14="http://schemas.microsoft.com/office/powerpoint/2010/main" xmlns="" val="404378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4103368" cy="990600"/>
          </a:xfrm>
        </p:spPr>
        <p:txBody>
          <a:bodyPr/>
          <a:lstStyle/>
          <a:p>
            <a:r>
              <a:rPr lang="ru-RU" dirty="0" smtClean="0"/>
              <a:t>Грибной белок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2072508"/>
            <a:ext cx="8153400" cy="4668859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это пищевой продукт, состоящий в основном из мицелия гриба. При его производстве используется штамм </a:t>
            </a:r>
            <a:r>
              <a:rPr lang="ru-RU" dirty="0" err="1" smtClean="0"/>
              <a:t>Fusarium</a:t>
            </a:r>
            <a:r>
              <a:rPr lang="ru-RU" dirty="0" smtClean="0"/>
              <a:t> </a:t>
            </a:r>
            <a:r>
              <a:rPr lang="ru-RU" dirty="0" err="1" smtClean="0"/>
              <a:t>graminearum</a:t>
            </a:r>
            <a:r>
              <a:rPr lang="ru-RU" dirty="0" smtClean="0"/>
              <a:t>, выделенный из почвы. </a:t>
            </a:r>
          </a:p>
          <a:p>
            <a:endParaRPr lang="ru-RU" dirty="0" smtClean="0"/>
          </a:p>
          <a:p>
            <a:r>
              <a:rPr lang="ru-RU" dirty="0" err="1" smtClean="0"/>
              <a:t>Микопротеин</a:t>
            </a:r>
            <a:r>
              <a:rPr lang="ru-RU" dirty="0" smtClean="0"/>
              <a:t> производят сегодня на опытной установке методом непрерывного выращивания. </a:t>
            </a:r>
          </a:p>
          <a:p>
            <a:endParaRPr lang="ru-RU" dirty="0" smtClean="0"/>
          </a:p>
          <a:p>
            <a:r>
              <a:rPr lang="ru-RU" dirty="0" smtClean="0"/>
              <a:t>В качестве субстрата используется глюкоза и другие питательные вещества, а источниками азота служат аммиак и аммонийные соли. После завершения стадии ферментации культуру подвергают термообработке для уменьшения содержания рибонуклеиновой кислоты, а затем отделяют мицелий методом вакуумного фильтрования.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35906"/>
            <a:ext cx="3114675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434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900" dirty="0" smtClean="0"/>
              <a:t>Эффективность конверсии при образовании белка для различных животных и </a:t>
            </a:r>
            <a:r>
              <a:rPr lang="ru-RU" sz="2900" dirty="0" err="1" smtClean="0"/>
              <a:t>Fusarium</a:t>
            </a:r>
            <a:r>
              <a:rPr lang="ru-RU" sz="2900" dirty="0" smtClean="0"/>
              <a:t> </a:t>
            </a:r>
            <a:r>
              <a:rPr lang="ru-RU" sz="2900" dirty="0" err="1" smtClean="0"/>
              <a:t>graminearum</a:t>
            </a:r>
            <a:endParaRPr lang="ru-RU" sz="29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19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60234606"/>
              </p:ext>
            </p:extLst>
          </p:nvPr>
        </p:nvGraphicFramePr>
        <p:xfrm>
          <a:off x="539552" y="1988840"/>
          <a:ext cx="8136904" cy="3886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4226"/>
                <a:gridCol w="2034226"/>
                <a:gridCol w="2034226"/>
                <a:gridCol w="2034226"/>
              </a:tblGrid>
              <a:tr h="43891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u-RU" sz="2000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Исходный продукт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Продукция</a:t>
                      </a:r>
                      <a:endParaRPr lang="ru-RU" sz="16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89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Белок, г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Общая, г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4389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Корова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 кг корма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14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68 говядины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4389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Свинья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 кг корма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41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200 свинины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8139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Курица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 кг корма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49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240 куриного мяса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124683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Fusarium graminearum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 кг углеводов + неорганический азот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136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1080 клеточной массы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645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Средний состав </a:t>
            </a:r>
            <a:r>
              <a:rPr lang="ru-RU" dirty="0" err="1" smtClean="0"/>
              <a:t>микопротеина</a:t>
            </a:r>
            <a:r>
              <a:rPr lang="ru-RU" dirty="0" smtClean="0"/>
              <a:t> и сравнение его с составом говядины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20</a:t>
            </a:fld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94598598"/>
              </p:ext>
            </p:extLst>
          </p:nvPr>
        </p:nvGraphicFramePr>
        <p:xfrm>
          <a:off x="467544" y="2276872"/>
          <a:ext cx="8229600" cy="3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Компоненты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Состав, % (на сухой вес)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микопротеин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бифштекс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Белки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47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68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Жиры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14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30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Пищевые волокна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25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Следы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Углеводы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Зола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РНК</a:t>
                      </a:r>
                      <a:endParaRPr lang="ru-RU" sz="20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Следы</a:t>
                      </a:r>
                      <a:endParaRPr lang="ru-RU" sz="20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0829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Процесс "Ватерлоо"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разработан в университете Ватерлоо в Канаде. </a:t>
            </a:r>
          </a:p>
          <a:p>
            <a:r>
              <a:rPr lang="ru-RU" dirty="0" smtClean="0"/>
              <a:t>процесс, основанный на выращивании </a:t>
            </a:r>
            <a:r>
              <a:rPr lang="ru-RU" dirty="0" err="1" smtClean="0"/>
              <a:t>целлюлозоразрушающих</a:t>
            </a:r>
            <a:r>
              <a:rPr lang="ru-RU" dirty="0" smtClean="0"/>
              <a:t> грибов </a:t>
            </a:r>
            <a:r>
              <a:rPr lang="ru-RU" dirty="0" err="1" smtClean="0"/>
              <a:t>Chaetomium</a:t>
            </a:r>
            <a:r>
              <a:rPr lang="ru-RU" dirty="0" smtClean="0"/>
              <a:t> </a:t>
            </a:r>
            <a:r>
              <a:rPr lang="ru-RU" dirty="0" err="1" smtClean="0"/>
              <a:t>cellulolyticum</a:t>
            </a:r>
            <a:r>
              <a:rPr lang="ru-RU" dirty="0" smtClean="0"/>
              <a:t>.</a:t>
            </a:r>
          </a:p>
          <a:p>
            <a:r>
              <a:rPr lang="ru-RU" dirty="0" smtClean="0"/>
              <a:t>можно осуществлять как в глубинной культуре, так и поверхностным методом.</a:t>
            </a:r>
          </a:p>
          <a:p>
            <a:r>
              <a:rPr lang="ru-RU" dirty="0" smtClean="0"/>
              <a:t>Содержание белка в конечном продукте (высушенном грибном мицелии) составляет 45%.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0577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Финская фирма "</a:t>
            </a:r>
            <a:r>
              <a:rPr lang="ru-RU" dirty="0" err="1" smtClean="0"/>
              <a:t>Тампелла</a:t>
            </a:r>
            <a:r>
              <a:rPr lang="ru-RU" dirty="0" smtClean="0"/>
              <a:t>"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разработала технологию и организовала производство белкового кормового продукта "</a:t>
            </a:r>
            <a:r>
              <a:rPr lang="ru-RU" dirty="0" err="1" smtClean="0"/>
              <a:t>Пекило</a:t>
            </a:r>
            <a:r>
              <a:rPr lang="ru-RU" dirty="0" smtClean="0"/>
              <a:t>" на отходах целлюлозно-бумажного производства. </a:t>
            </a:r>
          </a:p>
          <a:p>
            <a:r>
              <a:rPr lang="ru-RU" dirty="0" smtClean="0"/>
              <a:t>Продукт содержит до 60% протеина с аминокислотным профилем и значительное количество витаминов группы 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1103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Молочная сыворотка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Степень конверсии белка сыворотки в белок животного весьма невысока:</a:t>
            </a:r>
          </a:p>
          <a:p>
            <a:pPr marL="0" indent="0">
              <a:buNone/>
            </a:pPr>
            <a:r>
              <a:rPr lang="ru-RU" dirty="0" smtClean="0"/>
              <a:t>для выработки 1 кг животного белка необходимо 1700 кг сыворотки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3653743"/>
            <a:ext cx="5256584" cy="306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208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Продуценты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24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Из всех известных микроорганизмов самым высоким коэффициентом конверсии белка сыворотки в микробный белок обладают дрожжи. Способность к ассимиляции лактозы имеется примерно у 20% всех известных видов дрожжей. </a:t>
            </a:r>
          </a:p>
          <a:p>
            <a:endParaRPr lang="ru-RU" dirty="0" smtClean="0"/>
          </a:p>
          <a:p>
            <a:r>
              <a:rPr lang="ru-RU" dirty="0" smtClean="0"/>
              <a:t>Гораздо реже встречаются дрожжи, сбраживающие лактозу</a:t>
            </a:r>
          </a:p>
          <a:p>
            <a:endParaRPr lang="ru-RU" dirty="0" smtClean="0"/>
          </a:p>
          <a:p>
            <a:r>
              <a:rPr lang="ru-RU" dirty="0" smtClean="0"/>
              <a:t>Активный катаболизм лактозы особенно характерен для дрожжей из рода </a:t>
            </a:r>
            <a:r>
              <a:rPr lang="ru-RU" dirty="0" err="1" smtClean="0"/>
              <a:t>Kluyveromyces</a:t>
            </a:r>
            <a:r>
              <a:rPr lang="ru-RU" dirty="0" smtClean="0"/>
              <a:t>. Эти дрожжи можно использовать для получения на молочной сыворотке кормового белка, этанола, препаратов β-</a:t>
            </a:r>
            <a:r>
              <a:rPr lang="ru-RU" dirty="0" err="1" smtClean="0"/>
              <a:t>глюкозидазы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2149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Молочная сыворотка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19B0651-EE4F-4900-A07F-96A6BFA9D0F0}" type="slidenum">
              <a:rPr lang="ru-RU" smtClean="0"/>
              <a:pPr/>
              <a:t>25</a:t>
            </a:fld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Разработаны способы получения микробных продуктов, основанные на использовании лактозы как монокультурой, так и смесью дрожжей и бактерий. </a:t>
            </a:r>
          </a:p>
          <a:p>
            <a:endParaRPr lang="ru-RU" dirty="0" smtClean="0"/>
          </a:p>
          <a:p>
            <a:r>
              <a:rPr lang="ru-RU" dirty="0" smtClean="0"/>
              <a:t>В настоящее время в качестве продуцентов используют дрожжи родов </a:t>
            </a:r>
            <a:r>
              <a:rPr lang="ru-RU" dirty="0" err="1" smtClean="0"/>
              <a:t>Candida</a:t>
            </a:r>
            <a:r>
              <a:rPr lang="ru-RU" dirty="0" smtClean="0"/>
              <a:t>, </a:t>
            </a:r>
            <a:r>
              <a:rPr lang="ru-RU" dirty="0" err="1" smtClean="0"/>
              <a:t>Trichosporon</a:t>
            </a:r>
            <a:r>
              <a:rPr lang="ru-RU" dirty="0" smtClean="0"/>
              <a:t>, </a:t>
            </a:r>
            <a:r>
              <a:rPr lang="ru-RU" dirty="0" err="1" smtClean="0"/>
              <a:t>Torulopsis</a:t>
            </a:r>
            <a:r>
              <a:rPr lang="ru-RU" dirty="0" smtClean="0"/>
              <a:t>. </a:t>
            </a:r>
          </a:p>
          <a:p>
            <a:endParaRPr lang="ru-RU" dirty="0" smtClean="0"/>
          </a:p>
          <a:p>
            <a:r>
              <a:rPr lang="ru-RU" dirty="0" smtClean="0"/>
              <a:t>Молочная сыворотка с выросшими в ней дрожжами по биологической ценности значительно превосходит исходное сырье и её можно использовать в качестве заменителя молока.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8442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768</TotalTime>
  <Words>1291</Words>
  <Application>Microsoft Office PowerPoint</Application>
  <PresentationFormat>Экран (4:3)</PresentationFormat>
  <Paragraphs>233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Обычная</vt:lpstr>
      <vt:lpstr>      Микробиологическое получение белковых продуктов</vt:lpstr>
      <vt:lpstr>Субстрат</vt:lpstr>
      <vt:lpstr>Неразветвленные нефтяные парафины</vt:lpstr>
      <vt:lpstr>Метиловый спирт </vt:lpstr>
      <vt:lpstr>Метанотрофные бактерии</vt:lpstr>
      <vt:lpstr>Состав биомассы, полученной на метаноле, (%):</vt:lpstr>
      <vt:lpstr>Этиловый спирт</vt:lpstr>
      <vt:lpstr>Продуценты </vt:lpstr>
      <vt:lpstr>Природный газ</vt:lpstr>
      <vt:lpstr>Слайд 10</vt:lpstr>
      <vt:lpstr>Углекислый газ </vt:lpstr>
      <vt:lpstr>Водород</vt:lpstr>
      <vt:lpstr>Водородокисляющие бактерии</vt:lpstr>
      <vt:lpstr>Отходы целлюлозно-бумажной промышленности</vt:lpstr>
      <vt:lpstr>Отходы целлюлозно-бумажной промышленности</vt:lpstr>
      <vt:lpstr>Отходы целлюлозно-бумажной промышленности</vt:lpstr>
      <vt:lpstr>Силикатные бактерии</vt:lpstr>
      <vt:lpstr>Грибной белок</vt:lpstr>
      <vt:lpstr>Эффективность конверсии при образовании белка для различных животных и Fusarium graminearum</vt:lpstr>
      <vt:lpstr>Средний состав микопротеина и сравнение его с составом говядины</vt:lpstr>
      <vt:lpstr>Процесс "Ватерлоо"</vt:lpstr>
      <vt:lpstr>Финская фирма "Тампелла"</vt:lpstr>
      <vt:lpstr>Молочная сыворотка</vt:lpstr>
      <vt:lpstr>Продуценты</vt:lpstr>
      <vt:lpstr>Молочная сыворотка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Федеральное государственное автономное образовательное учреждение высшего образования Санкт-Петербургский национальный исследовательский университет информационных технологий, механики и оптики   Кафедра прикладной биотехнологии   Дисциплина: «Биотехнология продуктов микробного синтеза »       Микробиологическое получение белковых продуктов</dc:title>
  <dc:creator>Надя)</dc:creator>
  <cp:lastModifiedBy>25</cp:lastModifiedBy>
  <cp:revision>35</cp:revision>
  <dcterms:created xsi:type="dcterms:W3CDTF">2017-03-01T16:29:02Z</dcterms:created>
  <dcterms:modified xsi:type="dcterms:W3CDTF">2023-11-12T15:18:40Z</dcterms:modified>
</cp:coreProperties>
</file>