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commentAuthors.xml" ContentType="application/vnd.openxmlformats-officedocument.presentationml.commentAuthors+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14"/>
  </p:notesMasterIdLst>
  <p:handoutMasterIdLst>
    <p:handoutMasterId r:id="rId15"/>
  </p:handoutMasterIdLst>
  <p:sldIdLst>
    <p:sldId id="256" r:id="rId2"/>
    <p:sldId id="257" r:id="rId3"/>
    <p:sldId id="258" r:id="rId4"/>
    <p:sldId id="259" r:id="rId5"/>
    <p:sldId id="260" r:id="rId6"/>
    <p:sldId id="261" r:id="rId7"/>
    <p:sldId id="269" r:id="rId8"/>
    <p:sldId id="262" r:id="rId9"/>
    <p:sldId id="268" r:id="rId10"/>
    <p:sldId id="270" r:id="rId11"/>
    <p:sldId id="271" r:id="rId12"/>
    <p:sldId id="283" r:id="rId13"/>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Андрей Галлямов" initials="" lastIdx="0"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0F2741"/>
    <a:srgbClr val="001736"/>
    <a:srgbClr val="003374"/>
    <a:srgbClr val="173A8D"/>
    <a:srgbClr val="C9A093"/>
    <a:srgbClr val="F1F1F1"/>
    <a:srgbClr val="385592"/>
    <a:srgbClr val="3A589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4" d="100"/>
          <a:sy n="114" d="100"/>
        </p:scale>
        <p:origin x="-1458" y="-102"/>
      </p:cViewPr>
      <p:guideLst>
        <p:guide orient="horz" pos="2160"/>
        <p:guide pos="2880"/>
      </p:guideLst>
    </p:cSldViewPr>
  </p:slideViewPr>
  <p:notesTextViewPr>
    <p:cViewPr>
      <p:scale>
        <a:sx n="1" d="1"/>
        <a:sy n="1" d="1"/>
      </p:scale>
      <p:origin x="0" y="0"/>
    </p:cViewPr>
  </p:notesTextViewPr>
  <p:notesViewPr>
    <p:cSldViewPr snapToGrid="0">
      <p:cViewPr varScale="1">
        <p:scale>
          <a:sx n="85" d="100"/>
          <a:sy n="85" d="100"/>
        </p:scale>
        <p:origin x="3804" y="102"/>
      </p:cViewPr>
      <p:guideLst/>
    </p:cSldViewPr>
  </p:notes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commentAuthors" Target="commentAuthors.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BB735D36-1F4F-480F-B449-2E6517BE61CB}" type="datetimeFigureOut">
              <a:rPr lang="en-US"/>
              <a:pPr>
                <a:defRPr/>
              </a:pPr>
              <a:t>10/20/2020</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338FAAFB-3E47-4F0E-8150-CFAC1075C5F2}"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FAFBFD18-C0C6-42DF-8E79-EBCFA41A5BF5}" type="datetimeFigureOut">
              <a:rPr lang="ru-RU"/>
              <a:pPr>
                <a:defRPr/>
              </a:pPr>
              <a:t>20.10.2020</a:t>
            </a:fld>
            <a:endParaRPr lang="ru-RU"/>
          </a:p>
        </p:txBody>
      </p:sp>
      <p:sp>
        <p:nvSpPr>
          <p:cNvPr id="4" name="Образ слайда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ru-RU" noProof="0"/>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noProof="0" smtClean="0"/>
              <a:t>Образец текста</a:t>
            </a:r>
          </a:p>
          <a:p>
            <a:pPr lvl="1"/>
            <a:r>
              <a:rPr lang="ru-RU" noProof="0" smtClean="0"/>
              <a:t>Второй уровень</a:t>
            </a:r>
          </a:p>
          <a:p>
            <a:pPr lvl="2"/>
            <a:r>
              <a:rPr lang="ru-RU" noProof="0" smtClean="0"/>
              <a:t>Третий уровень</a:t>
            </a:r>
          </a:p>
          <a:p>
            <a:pPr lvl="3"/>
            <a:r>
              <a:rPr lang="ru-RU" noProof="0" smtClean="0"/>
              <a:t>Четвертый уровень</a:t>
            </a:r>
          </a:p>
          <a:p>
            <a:pPr lvl="4"/>
            <a:r>
              <a:rPr lang="ru-RU" noProof="0" smtClean="0"/>
              <a:t>Пятый уровень</a:t>
            </a:r>
            <a:endParaRPr lang="ru-RU" noProof="0"/>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41E7F338-3648-4DCC-80E9-F1D9EA454571}" type="slidenum">
              <a:rPr lang="ru-RU"/>
              <a:pPr>
                <a:defRPr/>
              </a:pPr>
              <a:t>‹#›</a:t>
            </a:fld>
            <a:endParaRPr lang="ru-RU"/>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Образ слайда 1"/>
          <p:cNvSpPr>
            <a:spLocks noGrp="1" noRot="1" noChangeAspect="1"/>
          </p:cNvSpPr>
          <p:nvPr>
            <p:ph type="sldImg"/>
          </p:nvPr>
        </p:nvSpPr>
        <p:spPr bwMode="auto">
          <a:noFill/>
          <a:ln>
            <a:solidFill>
              <a:srgbClr val="000000"/>
            </a:solidFill>
            <a:miter lim="800000"/>
            <a:headEnd/>
            <a:tailEnd/>
          </a:ln>
        </p:spPr>
      </p:sp>
      <p:sp>
        <p:nvSpPr>
          <p:cNvPr id="24578" name="Заметки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ru-RU" smtClean="0"/>
          </a:p>
        </p:txBody>
      </p:sp>
      <p:sp>
        <p:nvSpPr>
          <p:cNvPr id="24579"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9C498BAF-D436-493B-B3A6-00C5735599F0}" type="slidenum">
              <a:rPr lang="ru-RU">
                <a:cs typeface="Arial" charset="0"/>
              </a:rPr>
              <a:pPr fontAlgn="base">
                <a:spcBef>
                  <a:spcPct val="0"/>
                </a:spcBef>
                <a:spcAft>
                  <a:spcPct val="0"/>
                </a:spcAft>
              </a:pPr>
              <a:t>9</a:t>
            </a:fld>
            <a:endParaRPr lang="ru-RU">
              <a:cs typeface="Arial"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lvl1pPr>
              <a:defRPr/>
            </a:lvl1pPr>
          </a:lstStyle>
          <a:p>
            <a:pPr>
              <a:defRPr/>
            </a:pPr>
            <a:fld id="{94BC5D05-1011-4C9E-B54A-827FAA5A0DCA}" type="datetime1">
              <a:rPr lang="en-US"/>
              <a:pPr>
                <a:defRPr/>
              </a:pPr>
              <a:t>10/20/2020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BB0F418-3315-4EA8-8516-D887D0DE39B3}" type="slidenum">
              <a:rPr lang="en-US"/>
              <a:pPr>
                <a:defRPr/>
              </a:pPr>
              <a:t>‹#›</a:t>
            </a:fld>
            <a:endParaRPr lang="en-US"/>
          </a:p>
        </p:txBody>
      </p:sp>
    </p:spTree>
  </p:cSld>
  <p:clrMapOvr>
    <a:masterClrMapping/>
  </p:clrMapOvr>
  <p:transition spd="slow">
    <p:wip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66DD295F-4E5C-42DE-A877-7EB9B883B19E}" type="datetime1">
              <a:rPr lang="en-US"/>
              <a:pPr>
                <a:defRPr/>
              </a:pPr>
              <a:t>10/20/2020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60E8FB8A-0CB0-4235-A5F9-E9170B2C0093}" type="slidenum">
              <a:rPr lang="en-US"/>
              <a:pPr>
                <a:defRPr/>
              </a:pPr>
              <a:t>‹#›</a:t>
            </a:fld>
            <a:endParaRPr lang="en-US"/>
          </a:p>
        </p:txBody>
      </p:sp>
    </p:spTree>
  </p:cSld>
  <p:clrMapOvr>
    <a:masterClrMapping/>
  </p:clrMapOvr>
  <p:transition spd="slow">
    <p:wip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41"/>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6"/>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1BA1F384-FC05-4D3C-815B-4D09A70CDB18}" type="datetime1">
              <a:rPr lang="en-US"/>
              <a:pPr>
                <a:defRPr/>
              </a:pPr>
              <a:t>10/20/2020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0AB1351-476F-4074-9F4D-502B2B2B1CF1}" type="slidenum">
              <a:rPr lang="en-US"/>
              <a:pPr>
                <a:defRPr/>
              </a:pPr>
              <a:t>‹#›</a:t>
            </a:fld>
            <a:endParaRPr lang="en-US"/>
          </a:p>
        </p:txBody>
      </p:sp>
    </p:spTree>
  </p:cSld>
  <p:clrMapOvr>
    <a:masterClrMapping/>
  </p:clrMapOvr>
  <p:transition spd="slow">
    <p:wip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3"/>
          <p:cNvSpPr>
            <a:spLocks noGrp="1"/>
          </p:cNvSpPr>
          <p:nvPr>
            <p:ph type="dt" sz="half" idx="10"/>
          </p:nvPr>
        </p:nvSpPr>
        <p:spPr/>
        <p:txBody>
          <a:bodyPr/>
          <a:lstStyle>
            <a:lvl1pPr>
              <a:defRPr/>
            </a:lvl1pPr>
          </a:lstStyle>
          <a:p>
            <a:pPr>
              <a:defRPr/>
            </a:pPr>
            <a:fld id="{45C08859-35D4-4173-9029-9EE7ED8567E6}" type="datetime1">
              <a:rPr lang="en-US"/>
              <a:pPr>
                <a:defRPr/>
              </a:pPr>
              <a:t>10/20/2020</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A9EF5571-478A-4739-8B11-3873AD94871D}" type="slidenum">
              <a:rPr lang="en-US"/>
              <a:pPr>
                <a:defRPr/>
              </a:pPr>
              <a:t>‹#›</a:t>
            </a:fld>
            <a:endParaRPr lang="en-US"/>
          </a:p>
        </p:txBody>
      </p:sp>
    </p:spTree>
  </p:cSld>
  <p:clrMapOvr>
    <a:masterClrMapping/>
  </p:clrMapOvr>
  <p:transition spd="slow">
    <p:wip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8"/>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1"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1"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lvl1pPr>
              <a:defRPr/>
            </a:lvl1pPr>
          </a:lstStyle>
          <a:p>
            <a:pPr>
              <a:defRPr/>
            </a:pPr>
            <a:fld id="{0940AAAE-B43B-4B96-A8AA-2EE63504A46F}" type="datetime1">
              <a:rPr lang="en-US"/>
              <a:pPr>
                <a:defRPr/>
              </a:pPr>
              <a:t>10/20/2020</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F884DA47-D406-4F7B-9899-A357BC21A7A3}" type="slidenum">
              <a:rPr lang="en-US"/>
              <a:pPr>
                <a:defRPr/>
              </a:pPr>
              <a:t>‹#›</a:t>
            </a:fld>
            <a:endParaRPr lang="en-US"/>
          </a:p>
        </p:txBody>
      </p:sp>
    </p:spTree>
  </p:cSld>
  <p:clrMapOvr>
    <a:masterClrMapping/>
  </p:clrMapOvr>
  <p:transition spd="slow">
    <p:wip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3"/>
          <p:cNvSpPr>
            <a:spLocks noGrp="1"/>
          </p:cNvSpPr>
          <p:nvPr>
            <p:ph type="dt" sz="half" idx="10"/>
          </p:nvPr>
        </p:nvSpPr>
        <p:spPr/>
        <p:txBody>
          <a:bodyPr/>
          <a:lstStyle>
            <a:lvl1pPr>
              <a:defRPr/>
            </a:lvl1pPr>
          </a:lstStyle>
          <a:p>
            <a:pPr>
              <a:defRPr/>
            </a:pPr>
            <a:fld id="{13B57EAA-11BD-4941-A947-813300134559}" type="datetime1">
              <a:rPr lang="en-US"/>
              <a:pPr>
                <a:defRPr/>
              </a:pPr>
              <a:t>10/20/2020</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CAFC462D-97E3-47CA-932F-4E8CB430B06E}" type="slidenum">
              <a:rPr lang="en-US"/>
              <a:pPr>
                <a:defRPr/>
              </a:pPr>
              <a:t>‹#›</a:t>
            </a:fld>
            <a:endParaRPr lang="en-US"/>
          </a:p>
        </p:txBody>
      </p:sp>
    </p:spTree>
  </p:cSld>
  <p:clrMapOvr>
    <a:masterClrMapping/>
  </p:clrMapOvr>
  <p:transition spd="slow">
    <p:wip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C1AC059B-C9B2-43DA-8C36-0F4B9EF3921A}" type="datetime1">
              <a:rPr lang="en-US"/>
              <a:pPr>
                <a:defRPr/>
              </a:pPr>
              <a:t>10/20/2020</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1061E328-35F5-4C01-9B3B-C6C4B1552550}" type="slidenum">
              <a:rPr lang="en-US"/>
              <a:pPr>
                <a:defRPr/>
              </a:pPr>
              <a:t>‹#›</a:t>
            </a:fld>
            <a:endParaRPr lang="en-US"/>
          </a:p>
        </p:txBody>
      </p:sp>
    </p:spTree>
  </p:cSld>
  <p:clrMapOvr>
    <a:masterClrMapping/>
  </p:clrMapOvr>
  <p:transition spd="slow">
    <p:wip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8"/>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A6A139DA-95EF-44A3-BB47-A64EB8279F76}" type="datetime1">
              <a:rPr lang="en-US"/>
              <a:pPr>
                <a:defRPr/>
              </a:pPr>
              <a:t>10/20/2020</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EE88C660-F9F9-49B5-ACB0-673C62F86E7B}" type="slidenum">
              <a:rPr lang="en-US"/>
              <a:pPr>
                <a:defRPr/>
              </a:pPr>
              <a:t>‹#›</a:t>
            </a:fld>
            <a:endParaRPr lang="en-US"/>
          </a:p>
        </p:txBody>
      </p:sp>
    </p:spTree>
  </p:cSld>
  <p:clrMapOvr>
    <a:masterClrMapping/>
  </p:clrMapOvr>
  <p:transition spd="slow">
    <p:wip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8"/>
            <a:ext cx="462915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75D01BD5-D687-4B46-AC13-727A73CEBB9D}" type="datetime1">
              <a:rPr lang="en-US"/>
              <a:pPr>
                <a:defRPr/>
              </a:pPr>
              <a:t>10/20/2020</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B38FCBFB-6BEB-46D8-9F2F-B09D7483F13E}" type="slidenum">
              <a:rPr lang="en-US"/>
              <a:pPr>
                <a:defRPr/>
              </a:pPr>
              <a:t>‹#›</a:t>
            </a:fld>
            <a:endParaRPr lang="en-US"/>
          </a:p>
        </p:txBody>
      </p:sp>
    </p:spTree>
  </p:cSld>
  <p:clrMapOvr>
    <a:masterClrMapping/>
  </p:clrMapOvr>
  <p:transition spd="slow">
    <p:wip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31B01A43-FDBF-46EA-A3F8-C280EB8BD592}" type="datetime1">
              <a:rPr lang="en-US"/>
              <a:pPr>
                <a:defRPr/>
              </a:pPr>
              <a:t>10/20/2020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208A1421-E096-4E67-8506-25323E5A4FE0}" type="slidenum">
              <a:rPr lang="en-US"/>
              <a:pPr>
                <a:defRPr/>
              </a:pPr>
              <a:t>‹#›</a:t>
            </a:fld>
            <a:endParaRPr lang="en-US"/>
          </a:p>
        </p:txBody>
      </p:sp>
    </p:spTree>
  </p:cSld>
  <p:clrMapOvr>
    <a:masterClrMapping/>
  </p:clrMapOvr>
  <p:transition spd="slow">
    <p:wip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1"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CE2D60FA-0569-4193-A5FA-5A594F7A2372}" type="datetime1">
              <a:rPr lang="en-US"/>
              <a:pPr>
                <a:defRPr/>
              </a:pPr>
              <a:t>10/20/2020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3B016743-B878-4A67-A277-84F55CC56269}" type="slidenum">
              <a:rPr lang="en-US"/>
              <a:pPr>
                <a:defRPr/>
              </a:pPr>
              <a:t>‹#›</a:t>
            </a:fld>
            <a:endParaRPr lang="en-US"/>
          </a:p>
        </p:txBody>
      </p:sp>
    </p:spTree>
  </p:cSld>
  <p:clrMapOvr>
    <a:masterClrMapping/>
  </p:clrMapOvr>
  <p:transition spd="slow">
    <p:wip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ext Placeholder 2"/>
          <p:cNvSpPr>
            <a:spLocks noGrp="1"/>
          </p:cNvSpPr>
          <p:nvPr>
            <p:ph type="body" idx="1"/>
          </p:nvPr>
        </p:nvSpPr>
        <p:spPr bwMode="auto">
          <a:xfrm>
            <a:off x="646113" y="1465263"/>
            <a:ext cx="7869237" cy="47117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015FE5DF-7BED-41E8-AF0C-3EC74817A577}" type="datetime1">
              <a:rPr lang="en-US"/>
              <a:pPr>
                <a:defRPr/>
              </a:pPr>
              <a:t>10/20/2020</a:t>
            </a:fld>
            <a:endParaRPr lang="en-US"/>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67C2CCAB-78C9-4370-838F-BB4AF0C384C2}" type="slidenum">
              <a:rPr lang="en-US"/>
              <a:pPr>
                <a:defRPr/>
              </a:pPr>
              <a:t>‹#›</a:t>
            </a:fld>
            <a:endParaRPr lang="en-US"/>
          </a:p>
        </p:txBody>
      </p:sp>
      <p:sp>
        <p:nvSpPr>
          <p:cNvPr id="1030" name="Title Placeholder 1"/>
          <p:cNvSpPr>
            <a:spLocks noGrp="1"/>
          </p:cNvSpPr>
          <p:nvPr>
            <p:ph type="title"/>
          </p:nvPr>
        </p:nvSpPr>
        <p:spPr bwMode="auto">
          <a:xfrm>
            <a:off x="658813" y="0"/>
            <a:ext cx="7839075" cy="13382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pic>
        <p:nvPicPr>
          <p:cNvPr id="1031" name="Рисунок 7"/>
          <p:cNvPicPr>
            <a:picLocks noChangeAspect="1"/>
          </p:cNvPicPr>
          <p:nvPr userDrawn="1"/>
        </p:nvPicPr>
        <p:blipFill>
          <a:blip r:embed="rId13"/>
          <a:srcRect/>
          <a:stretch>
            <a:fillRect/>
          </a:stretch>
        </p:blipFill>
        <p:spPr bwMode="auto">
          <a:xfrm>
            <a:off x="0" y="0"/>
            <a:ext cx="9144000" cy="6858000"/>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71" r:id="rId1"/>
    <p:sldLayoutId id="2147483670" r:id="rId2"/>
    <p:sldLayoutId id="2147483669" r:id="rId3"/>
    <p:sldLayoutId id="2147483668" r:id="rId4"/>
    <p:sldLayoutId id="2147483667" r:id="rId5"/>
    <p:sldLayoutId id="2147483666" r:id="rId6"/>
    <p:sldLayoutId id="2147483665" r:id="rId7"/>
    <p:sldLayoutId id="2147483664" r:id="rId8"/>
    <p:sldLayoutId id="2147483663" r:id="rId9"/>
    <p:sldLayoutId id="2147483662" r:id="rId10"/>
    <p:sldLayoutId id="2147483661" r:id="rId11"/>
  </p:sldLayoutIdLst>
  <p:transition spd="slow">
    <p:wipe/>
  </p:transition>
  <p:hf hdr="0" ftr="0" dt="0"/>
  <p:txStyles>
    <p:titleStyle>
      <a:lvl1pPr algn="l" rtl="0" fontAlgn="base">
        <a:lnSpc>
          <a:spcPct val="90000"/>
        </a:lnSpc>
        <a:spcBef>
          <a:spcPct val="0"/>
        </a:spcBef>
        <a:spcAft>
          <a:spcPct val="0"/>
        </a:spcAft>
        <a:defRPr sz="4000" kern="1200">
          <a:solidFill>
            <a:schemeClr val="tx1"/>
          </a:solidFill>
          <a:latin typeface="+mj-lt"/>
          <a:ea typeface="+mj-ea"/>
          <a:cs typeface="+mj-cs"/>
        </a:defRPr>
      </a:lvl1pPr>
      <a:lvl2pPr algn="l" rtl="0" fontAlgn="base">
        <a:lnSpc>
          <a:spcPct val="90000"/>
        </a:lnSpc>
        <a:spcBef>
          <a:spcPct val="0"/>
        </a:spcBef>
        <a:spcAft>
          <a:spcPct val="0"/>
        </a:spcAft>
        <a:defRPr sz="4000">
          <a:solidFill>
            <a:schemeClr val="tx1"/>
          </a:solidFill>
          <a:latin typeface="Calibri Light" pitchFamily="34" charset="0"/>
        </a:defRPr>
      </a:lvl2pPr>
      <a:lvl3pPr algn="l" rtl="0" fontAlgn="base">
        <a:lnSpc>
          <a:spcPct val="90000"/>
        </a:lnSpc>
        <a:spcBef>
          <a:spcPct val="0"/>
        </a:spcBef>
        <a:spcAft>
          <a:spcPct val="0"/>
        </a:spcAft>
        <a:defRPr sz="4000">
          <a:solidFill>
            <a:schemeClr val="tx1"/>
          </a:solidFill>
          <a:latin typeface="Calibri Light" pitchFamily="34" charset="0"/>
        </a:defRPr>
      </a:lvl3pPr>
      <a:lvl4pPr algn="l" rtl="0" fontAlgn="base">
        <a:lnSpc>
          <a:spcPct val="90000"/>
        </a:lnSpc>
        <a:spcBef>
          <a:spcPct val="0"/>
        </a:spcBef>
        <a:spcAft>
          <a:spcPct val="0"/>
        </a:spcAft>
        <a:defRPr sz="4000">
          <a:solidFill>
            <a:schemeClr val="tx1"/>
          </a:solidFill>
          <a:latin typeface="Calibri Light" pitchFamily="34" charset="0"/>
        </a:defRPr>
      </a:lvl4pPr>
      <a:lvl5pPr algn="l" rtl="0" fontAlgn="base">
        <a:lnSpc>
          <a:spcPct val="90000"/>
        </a:lnSpc>
        <a:spcBef>
          <a:spcPct val="0"/>
        </a:spcBef>
        <a:spcAft>
          <a:spcPct val="0"/>
        </a:spcAft>
        <a:defRPr sz="4000">
          <a:solidFill>
            <a:schemeClr val="tx1"/>
          </a:solidFill>
          <a:latin typeface="Calibri Light" pitchFamily="34" charset="0"/>
        </a:defRPr>
      </a:lvl5pPr>
      <a:lvl6pPr marL="457200" algn="l" rtl="0" fontAlgn="base">
        <a:lnSpc>
          <a:spcPct val="90000"/>
        </a:lnSpc>
        <a:spcBef>
          <a:spcPct val="0"/>
        </a:spcBef>
        <a:spcAft>
          <a:spcPct val="0"/>
        </a:spcAft>
        <a:defRPr sz="4000">
          <a:solidFill>
            <a:schemeClr val="tx1"/>
          </a:solidFill>
          <a:latin typeface="Calibri Light" pitchFamily="34" charset="0"/>
        </a:defRPr>
      </a:lvl6pPr>
      <a:lvl7pPr marL="914400" algn="l" rtl="0" fontAlgn="base">
        <a:lnSpc>
          <a:spcPct val="90000"/>
        </a:lnSpc>
        <a:spcBef>
          <a:spcPct val="0"/>
        </a:spcBef>
        <a:spcAft>
          <a:spcPct val="0"/>
        </a:spcAft>
        <a:defRPr sz="4000">
          <a:solidFill>
            <a:schemeClr val="tx1"/>
          </a:solidFill>
          <a:latin typeface="Calibri Light" pitchFamily="34" charset="0"/>
        </a:defRPr>
      </a:lvl7pPr>
      <a:lvl8pPr marL="1371600" algn="l" rtl="0" fontAlgn="base">
        <a:lnSpc>
          <a:spcPct val="90000"/>
        </a:lnSpc>
        <a:spcBef>
          <a:spcPct val="0"/>
        </a:spcBef>
        <a:spcAft>
          <a:spcPct val="0"/>
        </a:spcAft>
        <a:defRPr sz="4000">
          <a:solidFill>
            <a:schemeClr val="tx1"/>
          </a:solidFill>
          <a:latin typeface="Calibri Light" pitchFamily="34" charset="0"/>
        </a:defRPr>
      </a:lvl8pPr>
      <a:lvl9pPr marL="1828800" algn="l" rtl="0" fontAlgn="base">
        <a:lnSpc>
          <a:spcPct val="90000"/>
        </a:lnSpc>
        <a:spcBef>
          <a:spcPct val="0"/>
        </a:spcBef>
        <a:spcAft>
          <a:spcPct val="0"/>
        </a:spcAft>
        <a:defRPr sz="4000">
          <a:solidFill>
            <a:schemeClr val="tx1"/>
          </a:solidFill>
          <a:latin typeface="Calibri Light" pitchFamily="34" charset="0"/>
        </a:defRPr>
      </a:lvl9pPr>
    </p:titleStyle>
    <p:bodyStyle>
      <a:lvl1pPr marL="228600" indent="-228600" algn="l" rtl="0" fontAlgn="base">
        <a:lnSpc>
          <a:spcPct val="90000"/>
        </a:lnSpc>
        <a:spcBef>
          <a:spcPts val="1000"/>
        </a:spcBef>
        <a:spcAft>
          <a:spcPct val="0"/>
        </a:spcAft>
        <a:buFont typeface="Arial"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0" y="0"/>
            <a:ext cx="9144000" cy="16335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pic>
        <p:nvPicPr>
          <p:cNvPr id="15362" name="Рисунок 3"/>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8" name="Oval 7"/>
          <p:cNvSpPr/>
          <p:nvPr/>
        </p:nvSpPr>
        <p:spPr>
          <a:xfrm>
            <a:off x="2170113" y="1835150"/>
            <a:ext cx="4803775" cy="3187700"/>
          </a:xfrm>
          <a:prstGeom prst="rect">
            <a:avLst/>
          </a:prstGeom>
          <a:noFill/>
          <a:ln w="349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 name="Title 1"/>
          <p:cNvSpPr>
            <a:spLocks noGrp="1"/>
          </p:cNvSpPr>
          <p:nvPr>
            <p:ph type="ctrTitle"/>
          </p:nvPr>
        </p:nvSpPr>
        <p:spPr>
          <a:xfrm>
            <a:off x="560388" y="2735263"/>
            <a:ext cx="8023225" cy="1138237"/>
          </a:xfrm>
        </p:spPr>
        <p:txBody>
          <a:bodyPr rtlCol="0">
            <a:noAutofit/>
          </a:bodyPr>
          <a:lstStyle/>
          <a:p>
            <a:pPr fontAlgn="auto">
              <a:spcAft>
                <a:spcPts val="0"/>
              </a:spcAft>
              <a:defRPr/>
            </a:pPr>
            <a:r>
              <a:rPr lang="ru-RU" sz="4000" dirty="0" smtClean="0">
                <a:ln w="0"/>
                <a:effectLst>
                  <a:outerShdw blurRad="38100" dist="19050" dir="2700000" algn="tl" rotWithShape="0">
                    <a:schemeClr val="dk1">
                      <a:alpha val="40000"/>
                    </a:schemeClr>
                  </a:outerShdw>
                </a:effectLst>
                <a:latin typeface="+mn-lt"/>
              </a:rPr>
              <a:t>История хроматографии</a:t>
            </a:r>
            <a:br>
              <a:rPr lang="ru-RU" sz="4000" dirty="0" smtClean="0">
                <a:ln w="0"/>
                <a:effectLst>
                  <a:outerShdw blurRad="38100" dist="19050" dir="2700000" algn="tl" rotWithShape="0">
                    <a:schemeClr val="dk1">
                      <a:alpha val="40000"/>
                    </a:schemeClr>
                  </a:outerShdw>
                </a:effectLst>
                <a:latin typeface="+mn-lt"/>
              </a:rPr>
            </a:br>
            <a:r>
              <a:rPr lang="ru-RU" sz="4000" dirty="0" smtClean="0">
                <a:ln w="0"/>
                <a:effectLst>
                  <a:outerShdw blurRad="38100" dist="19050" dir="2700000" algn="tl" rotWithShape="0">
                    <a:schemeClr val="dk1">
                      <a:alpha val="40000"/>
                    </a:schemeClr>
                  </a:outerShdw>
                </a:effectLst>
                <a:latin typeface="+mn-lt"/>
              </a:rPr>
              <a:t>Виды хроматографических методов</a:t>
            </a:r>
            <a:endParaRPr lang="en-US" sz="4000" dirty="0">
              <a:ln w="0"/>
              <a:effectLst>
                <a:outerShdw blurRad="38100" dist="19050" dir="2700000" algn="tl" rotWithShape="0">
                  <a:schemeClr val="dk1">
                    <a:alpha val="40000"/>
                  </a:schemeClr>
                </a:outerShdw>
              </a:effectLst>
              <a:latin typeface="+mn-lt"/>
            </a:endParaRPr>
          </a:p>
        </p:txBody>
      </p:sp>
      <p:sp>
        <p:nvSpPr>
          <p:cNvPr id="15365" name="TextBox 6"/>
          <p:cNvSpPr txBox="1">
            <a:spLocks noChangeArrowheads="1"/>
          </p:cNvSpPr>
          <p:nvPr/>
        </p:nvSpPr>
        <p:spPr bwMode="auto">
          <a:xfrm>
            <a:off x="5024438" y="4416425"/>
            <a:ext cx="184150" cy="396875"/>
          </a:xfrm>
          <a:prstGeom prst="rect">
            <a:avLst/>
          </a:prstGeom>
          <a:noFill/>
          <a:ln w="9525">
            <a:noFill/>
            <a:miter lim="800000"/>
            <a:headEnd/>
            <a:tailEnd/>
          </a:ln>
        </p:spPr>
        <p:txBody>
          <a:bodyPr wrap="none">
            <a:spAutoFit/>
          </a:bodyPr>
          <a:lstStyle/>
          <a:p>
            <a:endParaRPr lang="ru-RU" sz="2000" b="1">
              <a:latin typeface="Calibri" pitchFamily="34" charset="0"/>
            </a:endParaRPr>
          </a:p>
        </p:txBody>
      </p:sp>
    </p:spTree>
  </p:cSld>
  <p:clrMapOvr>
    <a:masterClrMapping/>
  </p:clrMapOvr>
  <p:transition spd="slow">
    <p:wip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rtlCol="0">
            <a:normAutofit/>
          </a:bodyPr>
          <a:lstStyle/>
          <a:p>
            <a:pPr algn="ctr" fontAlgn="auto">
              <a:spcAft>
                <a:spcPts val="0"/>
              </a:spcAft>
              <a:defRPr/>
            </a:pPr>
            <a:r>
              <a:rPr lang="ru-RU" sz="3200" dirty="0" smtClean="0">
                <a:ln w="0"/>
                <a:effectLst>
                  <a:outerShdw blurRad="38100" dist="19050" dir="2700000" algn="tl" rotWithShape="0">
                    <a:schemeClr val="dk1">
                      <a:alpha val="40000"/>
                    </a:schemeClr>
                  </a:outerShdw>
                </a:effectLst>
              </a:rPr>
              <a:t>Введение</a:t>
            </a:r>
            <a:endParaRPr lang="ru-RU" sz="3200" dirty="0">
              <a:ln w="0"/>
              <a:effectLst>
                <a:outerShdw blurRad="38100" dist="19050" dir="2700000" algn="tl" rotWithShape="0">
                  <a:schemeClr val="dk1">
                    <a:alpha val="40000"/>
                  </a:schemeClr>
                </a:outerShdw>
              </a:effectLst>
            </a:endParaRPr>
          </a:p>
        </p:txBody>
      </p:sp>
      <p:sp>
        <p:nvSpPr>
          <p:cNvPr id="16386" name="Объект 2"/>
          <p:cNvSpPr>
            <a:spLocks noGrp="1"/>
          </p:cNvSpPr>
          <p:nvPr>
            <p:ph idx="1"/>
          </p:nvPr>
        </p:nvSpPr>
        <p:spPr>
          <a:xfrm>
            <a:off x="390525" y="1255713"/>
            <a:ext cx="4705350" cy="5100637"/>
          </a:xfrm>
        </p:spPr>
        <p:txBody>
          <a:bodyPr/>
          <a:lstStyle/>
          <a:p>
            <a:pPr marL="0" indent="0" algn="just">
              <a:lnSpc>
                <a:spcPct val="100000"/>
              </a:lnSpc>
              <a:buFont typeface="Arial" charset="0"/>
              <a:buNone/>
            </a:pPr>
            <a:r>
              <a:rPr lang="ru-RU" sz="2000" smtClean="0"/>
              <a:t>	Хроматография − это физико-химический метод анализа и исследования веществ и их смесей, основанный на разделении компонентов за счет различия в параметрах распределения их между фазами при перемещении через слой неподвижной фазы потоком подвижной фазы. </a:t>
            </a:r>
          </a:p>
          <a:p>
            <a:pPr marL="0" indent="0" algn="just">
              <a:lnSpc>
                <a:spcPct val="100000"/>
              </a:lnSpc>
              <a:buFont typeface="Arial" charset="0"/>
              <a:buNone/>
            </a:pPr>
            <a:r>
              <a:rPr lang="ru-RU" sz="2000" smtClean="0"/>
              <a:t>	Хроматография – это обширная область физико-химических методов анализа, которая занимается разработкой методов разделения сложных по составу многокомпонентных смесей. </a:t>
            </a:r>
          </a:p>
        </p:txBody>
      </p:sp>
      <p:sp>
        <p:nvSpPr>
          <p:cNvPr id="5" name="Номер слайда 4"/>
          <p:cNvSpPr>
            <a:spLocks noGrp="1"/>
          </p:cNvSpPr>
          <p:nvPr>
            <p:ph type="sldNum" sz="quarter" idx="12"/>
          </p:nvPr>
        </p:nvSpPr>
        <p:spPr/>
        <p:txBody>
          <a:bodyPr/>
          <a:lstStyle/>
          <a:p>
            <a:pPr>
              <a:defRPr/>
            </a:pPr>
            <a:fld id="{C741C9AF-E1AF-45BD-9951-35F0EA8D5BF5}" type="slidenum">
              <a:rPr lang="en-US"/>
              <a:pPr>
                <a:defRPr/>
              </a:pPr>
              <a:t>2</a:t>
            </a:fld>
            <a:endParaRPr lang="en-US" dirty="0"/>
          </a:p>
        </p:txBody>
      </p:sp>
      <p:pic>
        <p:nvPicPr>
          <p:cNvPr id="16388" name="Picture 2" descr="Картинки по запросу хроматография"/>
          <p:cNvPicPr>
            <a:picLocks noChangeAspect="1" noChangeArrowheads="1"/>
          </p:cNvPicPr>
          <p:nvPr/>
        </p:nvPicPr>
        <p:blipFill>
          <a:blip r:embed="rId2"/>
          <a:srcRect r="66179"/>
          <a:stretch>
            <a:fillRect/>
          </a:stretch>
        </p:blipFill>
        <p:spPr bwMode="auto">
          <a:xfrm>
            <a:off x="5670550" y="1255713"/>
            <a:ext cx="2844800" cy="4676775"/>
          </a:xfrm>
          <a:prstGeom prst="rect">
            <a:avLst/>
          </a:prstGeom>
          <a:noFill/>
          <a:ln w="9525">
            <a:noFill/>
            <a:miter lim="800000"/>
            <a:headEnd/>
            <a:tailEnd/>
          </a:ln>
        </p:spPr>
      </p:pic>
    </p:spTree>
  </p:cSld>
  <p:clrMapOvr>
    <a:masterClrMapping/>
  </p:clrMapOvr>
  <p:transition spd="slow">
    <p:wip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rtlCol="0">
            <a:normAutofit/>
          </a:bodyPr>
          <a:lstStyle/>
          <a:p>
            <a:pPr algn="ctr" fontAlgn="auto">
              <a:spcAft>
                <a:spcPts val="0"/>
              </a:spcAft>
              <a:defRPr/>
            </a:pPr>
            <a:r>
              <a:rPr lang="ru-RU" sz="3200" dirty="0" smtClean="0">
                <a:ln w="0"/>
                <a:effectLst>
                  <a:outerShdw blurRad="38100" dist="19050" dir="2700000" algn="tl" rotWithShape="0">
                    <a:schemeClr val="dk1">
                      <a:alpha val="40000"/>
                    </a:schemeClr>
                  </a:outerShdw>
                </a:effectLst>
              </a:rPr>
              <a:t>История возникновения хроматографии</a:t>
            </a:r>
            <a:endParaRPr lang="ru-RU" sz="3200" dirty="0">
              <a:ln w="0"/>
              <a:effectLst>
                <a:outerShdw blurRad="38100" dist="19050" dir="2700000" algn="tl" rotWithShape="0">
                  <a:schemeClr val="dk1">
                    <a:alpha val="40000"/>
                  </a:schemeClr>
                </a:outerShdw>
              </a:effectLst>
            </a:endParaRPr>
          </a:p>
        </p:txBody>
      </p:sp>
      <p:sp>
        <p:nvSpPr>
          <p:cNvPr id="17410" name="Объект 2"/>
          <p:cNvSpPr>
            <a:spLocks noGrp="1"/>
          </p:cNvSpPr>
          <p:nvPr>
            <p:ph idx="1"/>
          </p:nvPr>
        </p:nvSpPr>
        <p:spPr>
          <a:xfrm>
            <a:off x="3576638" y="1223963"/>
            <a:ext cx="5416550" cy="4914900"/>
          </a:xfrm>
        </p:spPr>
        <p:txBody>
          <a:bodyPr/>
          <a:lstStyle/>
          <a:p>
            <a:pPr marL="0" indent="449263" algn="just">
              <a:lnSpc>
                <a:spcPct val="100000"/>
              </a:lnSpc>
              <a:buFont typeface="Arial" charset="0"/>
              <a:buNone/>
            </a:pPr>
            <a:r>
              <a:rPr lang="ru-RU" sz="1800" smtClean="0"/>
              <a:t>История возникновения хроматографии как науки относится к 1903 году, когда в трудах Варшавского университета появилась программная статья русского ученого Михаила Семеновича Цвета (1872-1919) “О новой категории адсорбционных явлений и их применению к биохимическому анализу”. </a:t>
            </a:r>
          </a:p>
          <a:p>
            <a:pPr marL="0" indent="449263" algn="just">
              <a:lnSpc>
                <a:spcPct val="100000"/>
              </a:lnSpc>
              <a:buFont typeface="Arial" charset="0"/>
              <a:buNone/>
            </a:pPr>
            <a:r>
              <a:rPr lang="ru-RU" sz="1800" smtClean="0"/>
              <a:t>Одним из основных научных вопросов, которым он занимался, был вопрос выяснения состава хлорофилла. М. С. Цвет понимал, что хлорофилл, окрашивающий листья растений в зеленый цвет, – сложное вещество, многокомпонентная смесь, состоящая из целого ряда пигментов, и поставил перед собой задачу – выделить пигменты в виде индивидуальных веществ. </a:t>
            </a:r>
            <a:endParaRPr lang="ru-RU" sz="1800" smtClean="0">
              <a:latin typeface="Times New Roman" pitchFamily="18" charset="0"/>
              <a:ea typeface="Calibri" pitchFamily="34" charset="0"/>
              <a:cs typeface="Times New Roman" pitchFamily="18" charset="0"/>
            </a:endParaRPr>
          </a:p>
        </p:txBody>
      </p:sp>
      <p:sp>
        <p:nvSpPr>
          <p:cNvPr id="5" name="Номер слайда 4"/>
          <p:cNvSpPr>
            <a:spLocks noGrp="1"/>
          </p:cNvSpPr>
          <p:nvPr>
            <p:ph type="sldNum" sz="quarter" idx="12"/>
          </p:nvPr>
        </p:nvSpPr>
        <p:spPr/>
        <p:txBody>
          <a:bodyPr/>
          <a:lstStyle/>
          <a:p>
            <a:pPr>
              <a:defRPr/>
            </a:pPr>
            <a:fld id="{71C83D59-C535-446F-9B45-6C8A9964AA42}" type="slidenum">
              <a:rPr lang="en-US"/>
              <a:pPr>
                <a:defRPr/>
              </a:pPr>
              <a:t>3</a:t>
            </a:fld>
            <a:endParaRPr lang="en-US"/>
          </a:p>
        </p:txBody>
      </p:sp>
      <p:pic>
        <p:nvPicPr>
          <p:cNvPr id="17412" name="Picture 2" descr="Картинки по запросу хроматография цвет"/>
          <p:cNvPicPr>
            <a:picLocks noChangeAspect="1" noChangeArrowheads="1"/>
          </p:cNvPicPr>
          <p:nvPr/>
        </p:nvPicPr>
        <p:blipFill>
          <a:blip r:embed="rId2"/>
          <a:srcRect/>
          <a:stretch>
            <a:fillRect/>
          </a:stretch>
        </p:blipFill>
        <p:spPr bwMode="auto">
          <a:xfrm>
            <a:off x="403225" y="1338263"/>
            <a:ext cx="2986088" cy="4137025"/>
          </a:xfrm>
          <a:prstGeom prst="rect">
            <a:avLst/>
          </a:prstGeom>
          <a:noFill/>
          <a:ln w="9525">
            <a:noFill/>
            <a:miter lim="800000"/>
            <a:headEnd/>
            <a:tailEnd/>
          </a:ln>
        </p:spPr>
      </p:pic>
    </p:spTree>
  </p:cSld>
  <p:clrMapOvr>
    <a:masterClrMapping/>
  </p:clrMapOvr>
  <p:transition spd="slow">
    <p:wip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rtlCol="0">
            <a:normAutofit/>
          </a:bodyPr>
          <a:lstStyle/>
          <a:p>
            <a:pPr algn="ctr" fontAlgn="auto">
              <a:spcAft>
                <a:spcPts val="0"/>
              </a:spcAft>
              <a:defRPr/>
            </a:pPr>
            <a:r>
              <a:rPr lang="ru-RU" sz="3200" dirty="0" smtClean="0">
                <a:ln w="0"/>
                <a:effectLst>
                  <a:outerShdw blurRad="38100" dist="19050" dir="2700000" algn="tl" rotWithShape="0">
                    <a:schemeClr val="dk1">
                      <a:alpha val="40000"/>
                    </a:schemeClr>
                  </a:outerShdw>
                </a:effectLst>
              </a:rPr>
              <a:t>История возникновения хроматографии</a:t>
            </a:r>
            <a:endParaRPr lang="ru-RU" sz="3200" dirty="0">
              <a:ln w="0"/>
              <a:effectLst>
                <a:outerShdw blurRad="38100" dist="19050" dir="2700000" algn="tl" rotWithShape="0">
                  <a:schemeClr val="dk1">
                    <a:alpha val="40000"/>
                  </a:schemeClr>
                </a:outerShdw>
              </a:effectLst>
            </a:endParaRPr>
          </a:p>
        </p:txBody>
      </p:sp>
      <p:sp>
        <p:nvSpPr>
          <p:cNvPr id="18434" name="Объект 2"/>
          <p:cNvSpPr>
            <a:spLocks noGrp="1"/>
          </p:cNvSpPr>
          <p:nvPr>
            <p:ph idx="1"/>
          </p:nvPr>
        </p:nvSpPr>
        <p:spPr>
          <a:xfrm>
            <a:off x="228600" y="1338263"/>
            <a:ext cx="5432425" cy="4767262"/>
          </a:xfrm>
        </p:spPr>
        <p:txBody>
          <a:bodyPr/>
          <a:lstStyle/>
          <a:p>
            <a:pPr marL="0" indent="0" algn="just">
              <a:lnSpc>
                <a:spcPct val="100000"/>
              </a:lnSpc>
              <a:buFont typeface="Arial" charset="0"/>
              <a:buNone/>
            </a:pPr>
            <a:r>
              <a:rPr lang="ru-RU" sz="2000" smtClean="0"/>
              <a:t>	Опыты Михаила Семеновича Цвета заключались в следующем. Из зеленых сухих листьев с помощью петролейного эфира, или толуола, он экстрагировал хлорофилл, и затем часть этого экстракта (окрашенного в интенсивно зеленый цвет) он вводил в верхнюю часть стеклянной трубки, плотно набитой зернами твердого адсорбента. В качестве адсорбентов М. С. Цвет использовал минеральные соли.</a:t>
            </a:r>
          </a:p>
          <a:p>
            <a:pPr marL="0" indent="0" algn="just">
              <a:lnSpc>
                <a:spcPct val="100000"/>
              </a:lnSpc>
              <a:buFont typeface="Arial" charset="0"/>
              <a:buNone/>
            </a:pPr>
            <a:r>
              <a:rPr lang="ru-RU" sz="2000" smtClean="0"/>
              <a:t>	Введенная проба впитывалась зернами адсорбента и образовывала в верхней части трубки окрашенную в зеленый цвет зону (рисунок 1а).</a:t>
            </a:r>
          </a:p>
          <a:p>
            <a:pPr marL="0" indent="0" algn="just">
              <a:lnSpc>
                <a:spcPct val="100000"/>
              </a:lnSpc>
              <a:buFont typeface="Arial" charset="0"/>
              <a:buNone/>
            </a:pPr>
            <a:endParaRPr lang="ru-RU" sz="1800" smtClean="0"/>
          </a:p>
          <a:p>
            <a:pPr marL="0" indent="0" algn="just">
              <a:buFont typeface="Arial" charset="0"/>
              <a:buNone/>
            </a:pPr>
            <a:endParaRPr lang="ru-RU" sz="2000" smtClean="0"/>
          </a:p>
        </p:txBody>
      </p:sp>
      <p:sp>
        <p:nvSpPr>
          <p:cNvPr id="7" name="Номер слайда 6"/>
          <p:cNvSpPr>
            <a:spLocks noGrp="1"/>
          </p:cNvSpPr>
          <p:nvPr>
            <p:ph type="sldNum" sz="quarter" idx="12"/>
          </p:nvPr>
        </p:nvSpPr>
        <p:spPr/>
        <p:txBody>
          <a:bodyPr/>
          <a:lstStyle/>
          <a:p>
            <a:pPr>
              <a:defRPr/>
            </a:pPr>
            <a:fld id="{57E7AA1E-95A2-4896-A653-F486FCABEE8B}" type="slidenum">
              <a:rPr lang="en-US"/>
              <a:pPr>
                <a:defRPr/>
              </a:pPr>
              <a:t>4</a:t>
            </a:fld>
            <a:endParaRPr lang="en-US"/>
          </a:p>
        </p:txBody>
      </p:sp>
      <p:pic>
        <p:nvPicPr>
          <p:cNvPr id="18436" name="Рисунок 5"/>
          <p:cNvPicPr>
            <a:picLocks noChangeAspect="1"/>
          </p:cNvPicPr>
          <p:nvPr/>
        </p:nvPicPr>
        <p:blipFill>
          <a:blip r:embed="rId2"/>
          <a:srcRect/>
          <a:stretch>
            <a:fillRect/>
          </a:stretch>
        </p:blipFill>
        <p:spPr bwMode="auto">
          <a:xfrm>
            <a:off x="5661025" y="1338263"/>
            <a:ext cx="3224213" cy="4337050"/>
          </a:xfrm>
          <a:prstGeom prst="rect">
            <a:avLst/>
          </a:prstGeom>
          <a:noFill/>
          <a:ln w="9525">
            <a:noFill/>
            <a:miter lim="800000"/>
            <a:headEnd/>
            <a:tailEnd/>
          </a:ln>
        </p:spPr>
      </p:pic>
    </p:spTree>
  </p:cSld>
  <p:clrMapOvr>
    <a:masterClrMapping/>
  </p:clrMapOvr>
  <p:transition spd="slow">
    <p:wip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41325" y="26988"/>
            <a:ext cx="8323263" cy="1338262"/>
          </a:xfrm>
        </p:spPr>
        <p:txBody>
          <a:bodyPr rtlCol="0">
            <a:normAutofit/>
          </a:bodyPr>
          <a:lstStyle/>
          <a:p>
            <a:pPr algn="ctr" fontAlgn="auto">
              <a:spcAft>
                <a:spcPts val="0"/>
              </a:spcAft>
              <a:defRPr/>
            </a:pPr>
            <a:r>
              <a:rPr lang="ru-RU" sz="3200" dirty="0" smtClean="0">
                <a:ln w="0"/>
                <a:effectLst>
                  <a:outerShdw blurRad="38100" dist="19050" dir="2700000" algn="tl" rotWithShape="0">
                    <a:schemeClr val="dk1">
                      <a:alpha val="40000"/>
                    </a:schemeClr>
                  </a:outerShdw>
                </a:effectLst>
              </a:rPr>
              <a:t>История возникновения хроматографии</a:t>
            </a:r>
            <a:endParaRPr lang="ru-RU" sz="3200" dirty="0">
              <a:ln w="0"/>
              <a:effectLst>
                <a:outerShdw blurRad="38100" dist="19050" dir="2700000" algn="tl" rotWithShape="0">
                  <a:schemeClr val="dk1">
                    <a:alpha val="40000"/>
                  </a:schemeClr>
                </a:outerShdw>
              </a:effectLst>
            </a:endParaRPr>
          </a:p>
        </p:txBody>
      </p:sp>
      <p:sp>
        <p:nvSpPr>
          <p:cNvPr id="5" name="Номер слайда 4"/>
          <p:cNvSpPr>
            <a:spLocks noGrp="1"/>
          </p:cNvSpPr>
          <p:nvPr>
            <p:ph type="sldNum" sz="quarter" idx="12"/>
          </p:nvPr>
        </p:nvSpPr>
        <p:spPr/>
        <p:txBody>
          <a:bodyPr/>
          <a:lstStyle/>
          <a:p>
            <a:pPr>
              <a:defRPr/>
            </a:pPr>
            <a:fld id="{77BB1A57-E5FD-41A6-900F-E5C6DAC78F8C}" type="slidenum">
              <a:rPr lang="en-US"/>
              <a:pPr>
                <a:defRPr/>
              </a:pPr>
              <a:t>5</a:t>
            </a:fld>
            <a:endParaRPr lang="en-US"/>
          </a:p>
        </p:txBody>
      </p:sp>
      <p:pic>
        <p:nvPicPr>
          <p:cNvPr id="19459" name="Рисунок 3"/>
          <p:cNvPicPr>
            <a:picLocks noChangeAspect="1"/>
          </p:cNvPicPr>
          <p:nvPr/>
        </p:nvPicPr>
        <p:blipFill>
          <a:blip r:embed="rId2"/>
          <a:srcRect l="30147" t="36398" r="35883" b="32214"/>
          <a:stretch>
            <a:fillRect/>
          </a:stretch>
        </p:blipFill>
        <p:spPr bwMode="auto">
          <a:xfrm>
            <a:off x="1600200" y="3113088"/>
            <a:ext cx="6005513" cy="3119437"/>
          </a:xfrm>
          <a:prstGeom prst="rect">
            <a:avLst/>
          </a:prstGeom>
          <a:noFill/>
          <a:ln w="9525">
            <a:noFill/>
            <a:miter lim="800000"/>
            <a:headEnd/>
            <a:tailEnd/>
          </a:ln>
        </p:spPr>
      </p:pic>
      <p:sp>
        <p:nvSpPr>
          <p:cNvPr id="19460" name="Прямоугольник 11"/>
          <p:cNvSpPr>
            <a:spLocks noChangeArrowheads="1"/>
          </p:cNvSpPr>
          <p:nvPr/>
        </p:nvSpPr>
        <p:spPr bwMode="auto">
          <a:xfrm>
            <a:off x="250825" y="1141413"/>
            <a:ext cx="8702675" cy="2032000"/>
          </a:xfrm>
          <a:prstGeom prst="rect">
            <a:avLst/>
          </a:prstGeom>
          <a:noFill/>
          <a:ln w="9525">
            <a:noFill/>
            <a:miter lim="800000"/>
            <a:headEnd/>
            <a:tailEnd/>
          </a:ln>
        </p:spPr>
        <p:txBody>
          <a:bodyPr>
            <a:spAutoFit/>
          </a:bodyPr>
          <a:lstStyle/>
          <a:p>
            <a:pPr algn="just"/>
            <a:r>
              <a:rPr lang="ru-RU">
                <a:latin typeface="Calibri" pitchFamily="34" charset="0"/>
              </a:rPr>
              <a:t>На следующей стадии опыта М. С. Цвет промывал колонку чистым петролейным эфиром. По высоте трубки появлялись отдельно расположенные окрашенные зоны, расстояние между которыми увеличивалось по мере прибавления новых объемов чистого растворителя (рис. 1 б, в, г). Ниже всего находилась зона, окрашенная в интенсивно желтый цвет, несколько выше зона, также окрашенная в желтый цвет, гораздо выше – полоса, окрашенная в зеленый цвет и еще выше – полоса, окрашенная в желто-зеленый цвет. </a:t>
            </a:r>
          </a:p>
        </p:txBody>
      </p:sp>
    </p:spTree>
  </p:cSld>
  <p:clrMapOvr>
    <a:masterClrMapping/>
  </p:clrMapOvr>
  <p:transition spd="slow">
    <p:wip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p:cNvSpPr>
            <a:spLocks noGrp="1"/>
          </p:cNvSpPr>
          <p:nvPr>
            <p:ph type="sldNum" sz="quarter" idx="12"/>
          </p:nvPr>
        </p:nvSpPr>
        <p:spPr/>
        <p:txBody>
          <a:bodyPr/>
          <a:lstStyle/>
          <a:p>
            <a:pPr>
              <a:defRPr/>
            </a:pPr>
            <a:fld id="{781CB30B-FA7D-4F88-8D9E-9CE61DD127DC}" type="slidenum">
              <a:rPr lang="en-US"/>
              <a:pPr>
                <a:defRPr/>
              </a:pPr>
              <a:t>6</a:t>
            </a:fld>
            <a:endParaRPr lang="en-US"/>
          </a:p>
        </p:txBody>
      </p:sp>
      <p:sp>
        <p:nvSpPr>
          <p:cNvPr id="20482" name="Прямоугольник 6"/>
          <p:cNvSpPr>
            <a:spLocks noChangeArrowheads="1"/>
          </p:cNvSpPr>
          <p:nvPr/>
        </p:nvSpPr>
        <p:spPr bwMode="auto">
          <a:xfrm>
            <a:off x="250825" y="1365250"/>
            <a:ext cx="5243513" cy="3692525"/>
          </a:xfrm>
          <a:prstGeom prst="rect">
            <a:avLst/>
          </a:prstGeom>
          <a:noFill/>
          <a:ln w="9525">
            <a:noFill/>
            <a:miter lim="800000"/>
            <a:headEnd/>
            <a:tailEnd/>
          </a:ln>
        </p:spPr>
        <p:txBody>
          <a:bodyPr>
            <a:spAutoFit/>
          </a:bodyPr>
          <a:lstStyle/>
          <a:p>
            <a:pPr algn="just"/>
            <a:r>
              <a:rPr lang="ru-RU">
                <a:latin typeface="Calibri" pitchFamily="34" charset="0"/>
              </a:rPr>
              <a:t>	М. С. Цвет предположил, что эти зоны соответствуют индивидуальным пигментам, разрезал стеклянную трубку так, чтобы отделить зону одну от другой, выталкивал адсорбент, экстрагировал пигменты и исследовал их свойства. 	Он установил, что ниже всего уходящая зона – каротин, вещество, окрашивающее морковный сок в желтый цвет, выше располагается пигмент ксантофилл, еще выше находятся пигмент хлорофилл-А и пигмент хлорофилл-В. </a:t>
            </a:r>
          </a:p>
          <a:p>
            <a:pPr algn="just"/>
            <a:r>
              <a:rPr lang="ru-RU">
                <a:latin typeface="Calibri" pitchFamily="34" charset="0"/>
              </a:rPr>
              <a:t>	Таким образом, М. С. Цвету удалось открыть явление разделения сложной по составу смеси на индивидуальные компоненты. </a:t>
            </a:r>
          </a:p>
        </p:txBody>
      </p:sp>
      <p:sp>
        <p:nvSpPr>
          <p:cNvPr id="8" name="Заголовок 1"/>
          <p:cNvSpPr>
            <a:spLocks noGrp="1"/>
          </p:cNvSpPr>
          <p:nvPr>
            <p:ph type="title"/>
          </p:nvPr>
        </p:nvSpPr>
        <p:spPr>
          <a:xfrm>
            <a:off x="441325" y="26988"/>
            <a:ext cx="8323263" cy="1338262"/>
          </a:xfrm>
        </p:spPr>
        <p:txBody>
          <a:bodyPr rtlCol="0">
            <a:normAutofit/>
          </a:bodyPr>
          <a:lstStyle/>
          <a:p>
            <a:pPr algn="ctr" fontAlgn="auto">
              <a:spcAft>
                <a:spcPts val="0"/>
              </a:spcAft>
              <a:defRPr/>
            </a:pPr>
            <a:r>
              <a:rPr lang="ru-RU" sz="3200" dirty="0" smtClean="0">
                <a:ln w="0"/>
                <a:effectLst>
                  <a:outerShdw blurRad="38100" dist="19050" dir="2700000" algn="tl" rotWithShape="0">
                    <a:schemeClr val="dk1">
                      <a:alpha val="40000"/>
                    </a:schemeClr>
                  </a:outerShdw>
                </a:effectLst>
              </a:rPr>
              <a:t>История возникновения хроматографии</a:t>
            </a:r>
            <a:endParaRPr lang="ru-RU" sz="3200" dirty="0">
              <a:ln w="0"/>
              <a:effectLst>
                <a:outerShdw blurRad="38100" dist="19050" dir="2700000" algn="tl" rotWithShape="0">
                  <a:schemeClr val="dk1">
                    <a:alpha val="40000"/>
                  </a:schemeClr>
                </a:outerShdw>
              </a:effectLst>
            </a:endParaRPr>
          </a:p>
        </p:txBody>
      </p:sp>
      <p:pic>
        <p:nvPicPr>
          <p:cNvPr id="20484" name="Рисунок 8"/>
          <p:cNvPicPr>
            <a:picLocks noChangeAspect="1"/>
          </p:cNvPicPr>
          <p:nvPr/>
        </p:nvPicPr>
        <p:blipFill>
          <a:blip r:embed="rId2"/>
          <a:srcRect l="37334" b="3474"/>
          <a:stretch>
            <a:fillRect/>
          </a:stretch>
        </p:blipFill>
        <p:spPr bwMode="auto">
          <a:xfrm>
            <a:off x="5494338" y="1409700"/>
            <a:ext cx="3270250" cy="3692525"/>
          </a:xfrm>
          <a:prstGeom prst="rect">
            <a:avLst/>
          </a:prstGeom>
          <a:noFill/>
          <a:ln w="9525">
            <a:noFill/>
            <a:miter lim="800000"/>
            <a:headEnd/>
            <a:tailEnd/>
          </a:ln>
        </p:spPr>
      </p:pic>
    </p:spTree>
  </p:cSld>
  <p:clrMapOvr>
    <a:masterClrMapping/>
  </p:clrMapOvr>
  <p:transition spd="slow">
    <p:wip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rtlCol="0">
            <a:normAutofit/>
          </a:bodyPr>
          <a:lstStyle/>
          <a:p>
            <a:pPr algn="ctr" fontAlgn="auto">
              <a:spcAft>
                <a:spcPts val="0"/>
              </a:spcAft>
              <a:defRPr/>
            </a:pPr>
            <a:r>
              <a:rPr lang="ru-RU" sz="3200" dirty="0" smtClean="0">
                <a:effectLst>
                  <a:outerShdw blurRad="38100" dist="38100" dir="2700000" algn="tl">
                    <a:srgbClr val="000000">
                      <a:alpha val="43137"/>
                    </a:srgbClr>
                  </a:outerShdw>
                </a:effectLst>
              </a:rPr>
              <a:t>Закон адсорбционного замещения</a:t>
            </a:r>
            <a:endParaRPr lang="ru-RU" sz="3200" dirty="0">
              <a:effectLst>
                <a:outerShdw blurRad="38100" dist="38100" dir="2700000" algn="tl">
                  <a:srgbClr val="000000">
                    <a:alpha val="43137"/>
                  </a:srgbClr>
                </a:outerShdw>
              </a:effectLst>
            </a:endParaRPr>
          </a:p>
        </p:txBody>
      </p:sp>
      <p:sp>
        <p:nvSpPr>
          <p:cNvPr id="21506" name="Объект 2"/>
          <p:cNvSpPr>
            <a:spLocks noGrp="1"/>
          </p:cNvSpPr>
          <p:nvPr>
            <p:ph idx="1"/>
          </p:nvPr>
        </p:nvSpPr>
        <p:spPr>
          <a:xfrm>
            <a:off x="628650" y="1827213"/>
            <a:ext cx="7869238" cy="4711700"/>
          </a:xfrm>
        </p:spPr>
        <p:txBody>
          <a:bodyPr/>
          <a:lstStyle/>
          <a:p>
            <a:pPr indent="0" algn="just">
              <a:lnSpc>
                <a:spcPct val="100000"/>
              </a:lnSpc>
              <a:buFont typeface="Arial" charset="0"/>
              <a:buNone/>
            </a:pPr>
            <a:r>
              <a:rPr lang="ru-RU" sz="1900" smtClean="0">
                <a:solidFill>
                  <a:srgbClr val="000000"/>
                </a:solidFill>
              </a:rPr>
              <a:t>По результатам опытов М.С. Цвет сформулировал закон, который назвал законом адсорбционного замещения:</a:t>
            </a:r>
          </a:p>
          <a:p>
            <a:pPr indent="0" algn="just">
              <a:lnSpc>
                <a:spcPct val="100000"/>
              </a:lnSpc>
              <a:buFont typeface="Arial" charset="0"/>
              <a:buNone/>
            </a:pPr>
            <a:r>
              <a:rPr lang="ru-RU" sz="1900" i="1" smtClean="0">
                <a:solidFill>
                  <a:srgbClr val="000000"/>
                </a:solidFill>
              </a:rPr>
              <a:t>«Вещества, растворенные в определенной жидкости, образуют определенный адсорбционный ряд А, В, С,…, выражающий относительное адсорбционное сродство его членов к адсорбенту. Каждый из членов адсорбционного ряда, обладая большим адсорбционным сродством, чем последующий, вытесняет его из соединения и в свою очередь вытесняется предыдущим».</a:t>
            </a:r>
            <a:endParaRPr lang="ru-RU" sz="1900" smtClean="0">
              <a:solidFill>
                <a:srgbClr val="000000"/>
              </a:solidFill>
            </a:endParaRPr>
          </a:p>
        </p:txBody>
      </p:sp>
      <p:sp>
        <p:nvSpPr>
          <p:cNvPr id="4" name="Номер слайда 3"/>
          <p:cNvSpPr>
            <a:spLocks noGrp="1"/>
          </p:cNvSpPr>
          <p:nvPr>
            <p:ph type="sldNum" sz="quarter" idx="12"/>
          </p:nvPr>
        </p:nvSpPr>
        <p:spPr/>
        <p:txBody>
          <a:bodyPr/>
          <a:lstStyle/>
          <a:p>
            <a:pPr>
              <a:defRPr/>
            </a:pPr>
            <a:fld id="{1F1590C0-48B4-4847-94E7-AE4AD269A884}" type="slidenum">
              <a:rPr lang="en-US"/>
              <a:pPr>
                <a:defRPr/>
              </a:pPr>
              <a:t>7</a:t>
            </a:fld>
            <a:endParaRPr lang="en-US"/>
          </a:p>
        </p:txBody>
      </p:sp>
    </p:spTree>
  </p:cSld>
  <p:clrMapOvr>
    <a:masterClrMapping/>
  </p:clrMapOvr>
  <p:transition spd="slow">
    <p:wip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p:cNvSpPr>
            <a:spLocks noGrp="1"/>
          </p:cNvSpPr>
          <p:nvPr>
            <p:ph type="sldNum" sz="quarter" idx="12"/>
          </p:nvPr>
        </p:nvSpPr>
        <p:spPr/>
        <p:txBody>
          <a:bodyPr/>
          <a:lstStyle/>
          <a:p>
            <a:pPr>
              <a:defRPr/>
            </a:pPr>
            <a:fld id="{F8773BF9-0C7C-4CAF-B4EE-5314D557E3A3}" type="slidenum">
              <a:rPr lang="en-US"/>
              <a:pPr>
                <a:defRPr/>
              </a:pPr>
              <a:t>8</a:t>
            </a:fld>
            <a:endParaRPr lang="en-US"/>
          </a:p>
        </p:txBody>
      </p:sp>
      <p:sp>
        <p:nvSpPr>
          <p:cNvPr id="7" name="Прямоугольник 6"/>
          <p:cNvSpPr/>
          <p:nvPr/>
        </p:nvSpPr>
        <p:spPr>
          <a:xfrm>
            <a:off x="523875" y="334963"/>
            <a:ext cx="8229600" cy="585787"/>
          </a:xfrm>
          <a:prstGeom prst="rect">
            <a:avLst/>
          </a:prstGeom>
        </p:spPr>
        <p:txBody>
          <a:bodyPr>
            <a:spAutoFit/>
          </a:bodyPr>
          <a:lstStyle/>
          <a:p>
            <a:pPr algn="ctr" fontAlgn="auto">
              <a:spcBef>
                <a:spcPts val="0"/>
              </a:spcBef>
              <a:spcAft>
                <a:spcPts val="0"/>
              </a:spcAft>
              <a:defRPr/>
            </a:pPr>
            <a:r>
              <a:rPr lang="ru-RU" sz="3200" dirty="0">
                <a:ln w="0"/>
                <a:solidFill>
                  <a:prstClr val="black"/>
                </a:solidFill>
                <a:effectLst>
                  <a:outerShdw blurRad="38100" dist="19050" dir="2700000" algn="tl" rotWithShape="0">
                    <a:prstClr val="black">
                      <a:alpha val="40000"/>
                    </a:prstClr>
                  </a:outerShdw>
                </a:effectLst>
                <a:latin typeface="Calibri Light"/>
                <a:ea typeface="+mj-ea"/>
                <a:cs typeface="+mj-cs"/>
              </a:rPr>
              <a:t>Основные стадии развития метода</a:t>
            </a:r>
            <a:endParaRPr lang="ru-RU" dirty="0">
              <a:latin typeface="+mn-lt"/>
              <a:cs typeface="+mn-cs"/>
            </a:endParaRPr>
          </a:p>
        </p:txBody>
      </p:sp>
      <p:sp>
        <p:nvSpPr>
          <p:cNvPr id="22531" name="Прямоугольник 7"/>
          <p:cNvSpPr>
            <a:spLocks noChangeArrowheads="1"/>
          </p:cNvSpPr>
          <p:nvPr/>
        </p:nvSpPr>
        <p:spPr bwMode="auto">
          <a:xfrm>
            <a:off x="396875" y="1766888"/>
            <a:ext cx="8485188" cy="3140075"/>
          </a:xfrm>
          <a:prstGeom prst="rect">
            <a:avLst/>
          </a:prstGeom>
          <a:noFill/>
          <a:ln w="9525">
            <a:noFill/>
            <a:miter lim="800000"/>
            <a:headEnd/>
            <a:tailEnd/>
          </a:ln>
        </p:spPr>
        <p:txBody>
          <a:bodyPr>
            <a:spAutoFit/>
          </a:bodyPr>
          <a:lstStyle/>
          <a:p>
            <a:pPr marL="285750" indent="-285750" algn="just">
              <a:buFont typeface="Wingdings" pitchFamily="2" charset="2"/>
              <a:buChar char="Ø"/>
            </a:pPr>
            <a:r>
              <a:rPr lang="ru-RU">
                <a:latin typeface="Calibri" pitchFamily="34" charset="0"/>
              </a:rPr>
              <a:t>В 1938 году в Харьковском химико-фармацевтическом институте Н. А. Измайлов и М. С. Шрайбер разработали основы метода хроматографии в тонких слоях. </a:t>
            </a:r>
          </a:p>
          <a:p>
            <a:pPr marL="285750" indent="-285750" algn="just">
              <a:buFont typeface="Wingdings" pitchFamily="2" charset="2"/>
              <a:buChar char="Ø"/>
            </a:pPr>
            <a:r>
              <a:rPr lang="ru-RU">
                <a:latin typeface="Calibri" pitchFamily="34" charset="0"/>
              </a:rPr>
              <a:t>В 1940 году А. Мартин и Д. Синг открыли вариант </a:t>
            </a:r>
            <a:r>
              <a:rPr lang="ru-RU" b="1" i="1">
                <a:latin typeface="Calibri" pitchFamily="34" charset="0"/>
              </a:rPr>
              <a:t>жидкостной распределительной хроматографии</a:t>
            </a:r>
            <a:r>
              <a:rPr lang="ru-RU">
                <a:latin typeface="Calibri" pitchFamily="34" charset="0"/>
              </a:rPr>
              <a:t> на примере разделения ацетильных производных аминокислот на колонке, заполненной силикагелем, насыщенным водой, с использованием хлороформа в качестве подвижного растворителя. </a:t>
            </a:r>
          </a:p>
          <a:p>
            <a:pPr marL="285750" indent="-285750" algn="just">
              <a:buFont typeface="Wingdings" pitchFamily="2" charset="2"/>
              <a:buChar char="Ø"/>
            </a:pPr>
            <a:r>
              <a:rPr lang="ru-RU">
                <a:latin typeface="Calibri" pitchFamily="34" charset="0"/>
              </a:rPr>
              <a:t>В этот же период времени были синтезированы синтетические ионообменные смолы, с использованием которых выполнены исследования, ставшие основой </a:t>
            </a:r>
            <a:r>
              <a:rPr lang="ru-RU" b="1" i="1">
                <a:latin typeface="Calibri" pitchFamily="34" charset="0"/>
              </a:rPr>
              <a:t>ионообменной хроматографии</a:t>
            </a:r>
            <a:r>
              <a:rPr lang="ru-RU">
                <a:latin typeface="Calibri" pitchFamily="34" charset="0"/>
              </a:rPr>
              <a:t>. В отличие от хроматографии М. С. Цвета и распределительной хроматографии ионообменная хроматография основана на химической реакции, реакции ионного обмена. </a:t>
            </a:r>
          </a:p>
        </p:txBody>
      </p:sp>
    </p:spTree>
  </p:cSld>
  <p:clrMapOvr>
    <a:masterClrMapping/>
  </p:clrMapOvr>
  <p:transition spd="slow">
    <p:wip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58813" y="120650"/>
            <a:ext cx="7839075" cy="955675"/>
          </a:xfrm>
        </p:spPr>
        <p:txBody>
          <a:bodyPr rtlCol="0">
            <a:normAutofit/>
          </a:bodyPr>
          <a:lstStyle/>
          <a:p>
            <a:pPr algn="ctr" fontAlgn="auto">
              <a:lnSpc>
                <a:spcPct val="100000"/>
              </a:lnSpc>
              <a:spcBef>
                <a:spcPts val="0"/>
              </a:spcBef>
              <a:spcAft>
                <a:spcPts val="0"/>
              </a:spcAft>
              <a:defRPr/>
            </a:pPr>
            <a:r>
              <a:rPr lang="ru-RU" sz="3200" dirty="0">
                <a:ln w="0"/>
                <a:solidFill>
                  <a:prstClr val="black"/>
                </a:solidFill>
                <a:effectLst>
                  <a:outerShdw blurRad="38100" dist="19050" dir="2700000" algn="tl" rotWithShape="0">
                    <a:prstClr val="black">
                      <a:alpha val="40000"/>
                    </a:prstClr>
                  </a:outerShdw>
                </a:effectLst>
                <a:ea typeface="+mn-ea"/>
                <a:cs typeface="+mn-cs"/>
              </a:rPr>
              <a:t>Основные стадии развития </a:t>
            </a:r>
            <a:r>
              <a:rPr lang="ru-RU" sz="3200" dirty="0" smtClean="0">
                <a:ln w="0"/>
                <a:solidFill>
                  <a:prstClr val="black"/>
                </a:solidFill>
                <a:effectLst>
                  <a:outerShdw blurRad="38100" dist="19050" dir="2700000" algn="tl" rotWithShape="0">
                    <a:prstClr val="black">
                      <a:alpha val="40000"/>
                    </a:prstClr>
                  </a:outerShdw>
                </a:effectLst>
                <a:ea typeface="+mn-ea"/>
                <a:cs typeface="+mn-cs"/>
              </a:rPr>
              <a:t>метода</a:t>
            </a:r>
            <a:endParaRPr lang="ru-RU" dirty="0">
              <a:ln w="0"/>
              <a:effectLst>
                <a:outerShdw blurRad="38100" dist="19050" dir="2700000" algn="tl" rotWithShape="0">
                  <a:schemeClr val="dk1">
                    <a:alpha val="40000"/>
                  </a:schemeClr>
                </a:outerShdw>
              </a:effectLst>
            </a:endParaRPr>
          </a:p>
        </p:txBody>
      </p:sp>
      <p:sp>
        <p:nvSpPr>
          <p:cNvPr id="7" name="Номер слайда 6"/>
          <p:cNvSpPr>
            <a:spLocks noGrp="1"/>
          </p:cNvSpPr>
          <p:nvPr>
            <p:ph type="sldNum" sz="quarter" idx="12"/>
          </p:nvPr>
        </p:nvSpPr>
        <p:spPr/>
        <p:txBody>
          <a:bodyPr/>
          <a:lstStyle/>
          <a:p>
            <a:pPr>
              <a:defRPr/>
            </a:pPr>
            <a:fld id="{8A00F798-BFD5-4156-B2D5-A735451E738F}" type="slidenum">
              <a:rPr lang="en-US"/>
              <a:pPr>
                <a:defRPr/>
              </a:pPr>
              <a:t>9</a:t>
            </a:fld>
            <a:endParaRPr lang="en-US"/>
          </a:p>
        </p:txBody>
      </p:sp>
      <p:sp>
        <p:nvSpPr>
          <p:cNvPr id="23555" name="Прямоугольник 2"/>
          <p:cNvSpPr>
            <a:spLocks noChangeArrowheads="1"/>
          </p:cNvSpPr>
          <p:nvPr/>
        </p:nvSpPr>
        <p:spPr bwMode="auto">
          <a:xfrm>
            <a:off x="658813" y="1076325"/>
            <a:ext cx="8078787" cy="2030413"/>
          </a:xfrm>
          <a:prstGeom prst="rect">
            <a:avLst/>
          </a:prstGeom>
          <a:noFill/>
          <a:ln w="9525">
            <a:noFill/>
            <a:miter lim="800000"/>
            <a:headEnd/>
            <a:tailEnd/>
          </a:ln>
        </p:spPr>
        <p:txBody>
          <a:bodyPr>
            <a:spAutoFit/>
          </a:bodyPr>
          <a:lstStyle/>
          <a:p>
            <a:pPr marL="342900" indent="-342900" algn="just">
              <a:buFont typeface="Wingdings" pitchFamily="2" charset="2"/>
              <a:buChar char="v"/>
            </a:pPr>
            <a:r>
              <a:rPr lang="ru-RU">
                <a:solidFill>
                  <a:srgbClr val="000000"/>
                </a:solidFill>
                <a:latin typeface="Calibri" pitchFamily="34" charset="0"/>
              </a:rPr>
              <a:t>В 1952−1953 годах А. Мартин и Д. Синг осуществили вариант </a:t>
            </a:r>
            <a:r>
              <a:rPr lang="ru-RU" b="1" i="1">
                <a:solidFill>
                  <a:srgbClr val="000000"/>
                </a:solidFill>
                <a:latin typeface="Calibri" pitchFamily="34" charset="0"/>
              </a:rPr>
              <a:t>газовой распределительной хроматографии</a:t>
            </a:r>
            <a:r>
              <a:rPr lang="ru-RU">
                <a:solidFill>
                  <a:srgbClr val="000000"/>
                </a:solidFill>
                <a:latin typeface="Calibri" pitchFamily="34" charset="0"/>
              </a:rPr>
              <a:t>. </a:t>
            </a:r>
          </a:p>
          <a:p>
            <a:pPr marL="342900" indent="-342900" algn="just">
              <a:buFont typeface="Wingdings" pitchFamily="2" charset="2"/>
              <a:buChar char="v"/>
            </a:pPr>
            <a:r>
              <a:rPr lang="ru-RU">
                <a:solidFill>
                  <a:srgbClr val="000000"/>
                </a:solidFill>
                <a:latin typeface="Calibri" pitchFamily="34" charset="0"/>
              </a:rPr>
              <a:t>С середины 70-х годов начинается период интенсивного развития </a:t>
            </a:r>
            <a:r>
              <a:rPr lang="ru-RU" b="1" i="1">
                <a:solidFill>
                  <a:srgbClr val="000000"/>
                </a:solidFill>
                <a:latin typeface="Calibri" pitchFamily="34" charset="0"/>
              </a:rPr>
              <a:t>высокоэффективной жидкостной хроматографии</a:t>
            </a:r>
            <a:r>
              <a:rPr lang="ru-RU">
                <a:solidFill>
                  <a:srgbClr val="000000"/>
                </a:solidFill>
                <a:latin typeface="Calibri" pitchFamily="34" charset="0"/>
              </a:rPr>
              <a:t>. </a:t>
            </a:r>
          </a:p>
          <a:p>
            <a:pPr marL="342900" indent="-342900" algn="just">
              <a:buFont typeface="Wingdings" pitchFamily="2" charset="2"/>
              <a:buChar char="v"/>
            </a:pPr>
            <a:r>
              <a:rPr lang="ru-RU">
                <a:solidFill>
                  <a:srgbClr val="000000"/>
                </a:solidFill>
                <a:latin typeface="Calibri" pitchFamily="34" charset="0"/>
              </a:rPr>
              <a:t>С середины 80-х годов получили развитие практическое использование </a:t>
            </a:r>
            <a:r>
              <a:rPr lang="ru-RU" b="1" i="1">
                <a:solidFill>
                  <a:srgbClr val="000000"/>
                </a:solidFill>
                <a:latin typeface="Calibri" pitchFamily="34" charset="0"/>
              </a:rPr>
              <a:t>флюидной хроматографии</a:t>
            </a:r>
            <a:r>
              <a:rPr lang="ru-RU">
                <a:solidFill>
                  <a:srgbClr val="000000"/>
                </a:solidFill>
                <a:latin typeface="Calibri" pitchFamily="34" charset="0"/>
              </a:rPr>
              <a:t> и полная компьютеризация всего хроматографического процесса.</a:t>
            </a:r>
          </a:p>
        </p:txBody>
      </p:sp>
      <p:pic>
        <p:nvPicPr>
          <p:cNvPr id="23556" name="Рисунок 3"/>
          <p:cNvPicPr>
            <a:picLocks noChangeAspect="1"/>
          </p:cNvPicPr>
          <p:nvPr/>
        </p:nvPicPr>
        <p:blipFill>
          <a:blip r:embed="rId3"/>
          <a:srcRect/>
          <a:stretch>
            <a:fillRect/>
          </a:stretch>
        </p:blipFill>
        <p:spPr bwMode="auto">
          <a:xfrm>
            <a:off x="1954213" y="3106738"/>
            <a:ext cx="5486400" cy="2868612"/>
          </a:xfrm>
          <a:prstGeom prst="rect">
            <a:avLst/>
          </a:prstGeom>
          <a:noFill/>
          <a:ln w="9525">
            <a:noFill/>
            <a:miter lim="800000"/>
            <a:headEnd/>
            <a:tailEnd/>
          </a:ln>
        </p:spPr>
      </p:pic>
    </p:spTree>
  </p:cSld>
  <p:clrMapOvr>
    <a:masterClrMapping/>
  </p:clrMapOvr>
  <p:transition spd="slow">
    <p:wip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rtlCol="0">
            <a:normAutofit/>
          </a:bodyPr>
          <a:lstStyle/>
          <a:p>
            <a:pPr algn="ctr" fontAlgn="auto">
              <a:spcAft>
                <a:spcPts val="0"/>
              </a:spcAft>
              <a:defRPr/>
            </a:pPr>
            <a:r>
              <a:rPr lang="ru-RU" sz="3200" dirty="0" smtClean="0">
                <a:effectLst>
                  <a:outerShdw blurRad="38100" dist="38100" dir="2700000" algn="tl">
                    <a:srgbClr val="000000">
                      <a:alpha val="43137"/>
                    </a:srgbClr>
                  </a:outerShdw>
                </a:effectLst>
              </a:rPr>
              <a:t>Современная классификация </a:t>
            </a:r>
            <a:r>
              <a:rPr lang="ru-RU" sz="3200" dirty="0" err="1" smtClean="0">
                <a:effectLst>
                  <a:outerShdw blurRad="38100" dist="38100" dir="2700000" algn="tl">
                    <a:srgbClr val="000000">
                      <a:alpha val="43137"/>
                    </a:srgbClr>
                  </a:outerShdw>
                </a:effectLst>
              </a:rPr>
              <a:t>хроматографических</a:t>
            </a:r>
            <a:r>
              <a:rPr lang="ru-RU" sz="3200" dirty="0" smtClean="0">
                <a:effectLst>
                  <a:outerShdw blurRad="38100" dist="38100" dir="2700000" algn="tl">
                    <a:srgbClr val="000000">
                      <a:alpha val="43137"/>
                    </a:srgbClr>
                  </a:outerShdw>
                </a:effectLst>
              </a:rPr>
              <a:t> методов</a:t>
            </a:r>
            <a:endParaRPr lang="ru-RU" sz="3200" dirty="0">
              <a:effectLst>
                <a:outerShdw blurRad="38100" dist="38100" dir="2700000" algn="tl">
                  <a:srgbClr val="000000">
                    <a:alpha val="43137"/>
                  </a:srgbClr>
                </a:outerShdw>
              </a:effectLst>
            </a:endParaRPr>
          </a:p>
        </p:txBody>
      </p:sp>
      <p:sp>
        <p:nvSpPr>
          <p:cNvPr id="3" name="Объект 2"/>
          <p:cNvSpPr>
            <a:spLocks noGrp="1"/>
          </p:cNvSpPr>
          <p:nvPr>
            <p:ph idx="1"/>
          </p:nvPr>
        </p:nvSpPr>
        <p:spPr/>
        <p:txBody>
          <a:bodyPr rtlCol="0">
            <a:normAutofit/>
          </a:bodyPr>
          <a:lstStyle/>
          <a:p>
            <a:pPr marL="0" indent="0" algn="just" fontAlgn="auto">
              <a:spcAft>
                <a:spcPts val="0"/>
              </a:spcAft>
              <a:buFont typeface="Arial" panose="020B0604020202020204" pitchFamily="34" charset="0"/>
              <a:buNone/>
              <a:defRPr/>
            </a:pPr>
            <a:r>
              <a:rPr lang="ru-RU" dirty="0" smtClean="0">
                <a:solidFill>
                  <a:srgbClr val="000000"/>
                </a:solidFill>
                <a:latin typeface="Times New Roman" panose="02020603050405020304" pitchFamily="18" charset="0"/>
              </a:rPr>
              <a:t>	</a:t>
            </a:r>
            <a:r>
              <a:rPr lang="ru-RU" sz="1800" dirty="0" smtClean="0">
                <a:solidFill>
                  <a:srgbClr val="000000"/>
                </a:solidFill>
              </a:rPr>
              <a:t>В </a:t>
            </a:r>
            <a:r>
              <a:rPr lang="ru-RU" sz="1800" dirty="0">
                <a:solidFill>
                  <a:srgbClr val="000000"/>
                </a:solidFill>
              </a:rPr>
              <a:t>современной хроматографии для разделения веществ кроме молекулярной адсорбции используют и другие физико-химические явления. Имеется несколько классификаций, основанных на различных принципах. Общепринятыми являются </a:t>
            </a:r>
            <a:r>
              <a:rPr lang="ru-RU" sz="1800" dirty="0" smtClean="0">
                <a:solidFill>
                  <a:srgbClr val="000000"/>
                </a:solidFill>
              </a:rPr>
              <a:t>следующие:</a:t>
            </a:r>
          </a:p>
          <a:p>
            <a:pPr marL="342900" indent="-342900" algn="ctr" fontAlgn="auto">
              <a:spcAft>
                <a:spcPts val="0"/>
              </a:spcAft>
              <a:buFont typeface="+mj-lt"/>
              <a:buAutoNum type="arabicPeriod"/>
              <a:defRPr/>
            </a:pPr>
            <a:r>
              <a:rPr lang="ru-RU" sz="1800" i="1" dirty="0" smtClean="0">
                <a:solidFill>
                  <a:srgbClr val="000000"/>
                </a:solidFill>
              </a:rPr>
              <a:t>по </a:t>
            </a:r>
            <a:r>
              <a:rPr lang="ru-RU" sz="1800" i="1" dirty="0">
                <a:solidFill>
                  <a:srgbClr val="000000"/>
                </a:solidFill>
              </a:rPr>
              <a:t>агрегатному состоянию применяемых </a:t>
            </a:r>
            <a:r>
              <a:rPr lang="ru-RU" sz="1800" i="1" dirty="0" smtClean="0">
                <a:solidFill>
                  <a:srgbClr val="000000"/>
                </a:solidFill>
              </a:rPr>
              <a:t>фаз;</a:t>
            </a:r>
          </a:p>
          <a:p>
            <a:pPr marL="342900" indent="-342900" algn="ctr" fontAlgn="auto">
              <a:spcAft>
                <a:spcPts val="0"/>
              </a:spcAft>
              <a:buFont typeface="+mj-lt"/>
              <a:buAutoNum type="arabicPeriod"/>
              <a:defRPr/>
            </a:pPr>
            <a:r>
              <a:rPr lang="ru-RU" sz="1800" i="1" dirty="0" smtClean="0">
                <a:solidFill>
                  <a:srgbClr val="000000"/>
                </a:solidFill>
              </a:rPr>
              <a:t>по </a:t>
            </a:r>
            <a:r>
              <a:rPr lang="ru-RU" sz="1800" i="1" dirty="0">
                <a:solidFill>
                  <a:srgbClr val="000000"/>
                </a:solidFill>
              </a:rPr>
              <a:t>механизмам </a:t>
            </a:r>
            <a:r>
              <a:rPr lang="ru-RU" sz="1800" i="1" dirty="0" smtClean="0">
                <a:solidFill>
                  <a:srgbClr val="000000"/>
                </a:solidFill>
              </a:rPr>
              <a:t>разделения;</a:t>
            </a:r>
          </a:p>
          <a:p>
            <a:pPr marL="342900" indent="-342900" algn="ctr" fontAlgn="auto">
              <a:spcAft>
                <a:spcPts val="0"/>
              </a:spcAft>
              <a:buFont typeface="+mj-lt"/>
              <a:buAutoNum type="arabicPeriod"/>
              <a:defRPr/>
            </a:pPr>
            <a:r>
              <a:rPr lang="ru-RU" sz="1800" i="1" dirty="0"/>
              <a:t>п</a:t>
            </a:r>
            <a:r>
              <a:rPr lang="ru-RU" sz="1800" i="1" dirty="0" smtClean="0"/>
              <a:t>о </a:t>
            </a:r>
            <a:r>
              <a:rPr lang="ru-RU" sz="1800" i="1" dirty="0"/>
              <a:t>применяемой </a:t>
            </a:r>
            <a:r>
              <a:rPr lang="ru-RU" sz="1800" i="1" dirty="0" smtClean="0"/>
              <a:t>технике;</a:t>
            </a:r>
          </a:p>
          <a:p>
            <a:pPr marL="342900" indent="-342900" algn="ctr" fontAlgn="auto">
              <a:spcAft>
                <a:spcPts val="0"/>
              </a:spcAft>
              <a:buFont typeface="+mj-lt"/>
              <a:buAutoNum type="arabicPeriod"/>
              <a:defRPr/>
            </a:pPr>
            <a:r>
              <a:rPr lang="ru-RU" sz="1800" i="1" dirty="0" smtClean="0">
                <a:solidFill>
                  <a:srgbClr val="000000"/>
                </a:solidFill>
              </a:rPr>
              <a:t>по </a:t>
            </a:r>
            <a:r>
              <a:rPr lang="ru-RU" sz="1800" i="1" dirty="0">
                <a:solidFill>
                  <a:srgbClr val="000000"/>
                </a:solidFill>
              </a:rPr>
              <a:t>способу относительного перемещения </a:t>
            </a:r>
            <a:r>
              <a:rPr lang="ru-RU" sz="1800" i="1" dirty="0" smtClean="0">
                <a:solidFill>
                  <a:srgbClr val="000000"/>
                </a:solidFill>
              </a:rPr>
              <a:t>фаз.</a:t>
            </a:r>
            <a:endParaRPr lang="ru-RU" sz="1800" i="1" dirty="0"/>
          </a:p>
        </p:txBody>
      </p:sp>
      <p:sp>
        <p:nvSpPr>
          <p:cNvPr id="4" name="Номер слайда 3"/>
          <p:cNvSpPr>
            <a:spLocks noGrp="1"/>
          </p:cNvSpPr>
          <p:nvPr>
            <p:ph type="sldNum" sz="quarter" idx="12"/>
          </p:nvPr>
        </p:nvSpPr>
        <p:spPr/>
        <p:txBody>
          <a:bodyPr/>
          <a:lstStyle/>
          <a:p>
            <a:pPr>
              <a:defRPr/>
            </a:pPr>
            <a:fld id="{65F6463A-AD67-4775-B984-B33CD3C4ACA1}" type="slidenum">
              <a:rPr lang="en-US"/>
              <a:pPr>
                <a:defRPr/>
              </a:pPr>
              <a:t>10</a:t>
            </a:fld>
            <a:endParaRPr lang="en-US"/>
          </a:p>
        </p:txBody>
      </p:sp>
    </p:spTree>
  </p:cSld>
  <p:clrMapOvr>
    <a:masterClrMapping/>
  </p:clrMapOvr>
  <p:transition spd="slow">
    <p:wip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38150" y="38100"/>
            <a:ext cx="8283575" cy="1338263"/>
          </a:xfrm>
        </p:spPr>
        <p:txBody>
          <a:bodyPr rtlCol="0">
            <a:normAutofit/>
          </a:bodyPr>
          <a:lstStyle/>
          <a:p>
            <a:pPr algn="ctr" fontAlgn="auto">
              <a:spcAft>
                <a:spcPts val="0"/>
              </a:spcAft>
              <a:defRPr/>
            </a:pPr>
            <a:r>
              <a:rPr lang="ru-RU" sz="3200" dirty="0" smtClean="0">
                <a:effectLst>
                  <a:outerShdw blurRad="38100" dist="38100" dir="2700000" algn="tl">
                    <a:srgbClr val="000000">
                      <a:alpha val="43137"/>
                    </a:srgbClr>
                  </a:outerShdw>
                </a:effectLst>
              </a:rPr>
              <a:t>Классификация по агрегатному состоянию фаз</a:t>
            </a:r>
            <a:endParaRPr lang="ru-RU" sz="3200" dirty="0">
              <a:effectLst>
                <a:outerShdw blurRad="38100" dist="38100" dir="2700000" algn="tl">
                  <a:srgbClr val="000000">
                    <a:alpha val="43137"/>
                  </a:srgbClr>
                </a:outerShdw>
              </a:effectLst>
            </a:endParaRPr>
          </a:p>
        </p:txBody>
      </p:sp>
      <p:sp>
        <p:nvSpPr>
          <p:cNvPr id="26626" name="Объект 2"/>
          <p:cNvSpPr>
            <a:spLocks noGrp="1"/>
          </p:cNvSpPr>
          <p:nvPr>
            <p:ph idx="1"/>
          </p:nvPr>
        </p:nvSpPr>
        <p:spPr>
          <a:xfrm>
            <a:off x="646113" y="1130300"/>
            <a:ext cx="7869237" cy="4710113"/>
          </a:xfrm>
        </p:spPr>
        <p:txBody>
          <a:bodyPr/>
          <a:lstStyle/>
          <a:p>
            <a:pPr marL="0" indent="0" algn="just">
              <a:buFont typeface="Arial" charset="0"/>
              <a:buNone/>
            </a:pPr>
            <a:r>
              <a:rPr lang="ru-RU" sz="1800" smtClean="0"/>
              <a:t>	Согласно этой классификации хроматографию подразделяют на газовую и жидкостную. Газовая включает газо-жидкостную и газо-адсорбционную хроматографию. Жидкостная хроматография подразделяется на жидкостно – жидкостную, жидкостно – адсорбционную и жидкостно – гелевую. Первое слово в этой классификации характеризует агрегатное состояние подвижной фазы.</a:t>
            </a:r>
          </a:p>
        </p:txBody>
      </p:sp>
      <p:sp>
        <p:nvSpPr>
          <p:cNvPr id="4" name="Номер слайда 3"/>
          <p:cNvSpPr>
            <a:spLocks noGrp="1"/>
          </p:cNvSpPr>
          <p:nvPr>
            <p:ph type="sldNum" sz="quarter" idx="12"/>
          </p:nvPr>
        </p:nvSpPr>
        <p:spPr/>
        <p:txBody>
          <a:bodyPr/>
          <a:lstStyle/>
          <a:p>
            <a:pPr>
              <a:defRPr/>
            </a:pPr>
            <a:fld id="{8CE0D56A-4D0D-49EB-8EFF-45C4DD2E9DCB}" type="slidenum">
              <a:rPr lang="en-US"/>
              <a:pPr>
                <a:defRPr/>
              </a:pPr>
              <a:t>11</a:t>
            </a:fld>
            <a:endParaRPr lang="en-US"/>
          </a:p>
        </p:txBody>
      </p:sp>
      <p:pic>
        <p:nvPicPr>
          <p:cNvPr id="26628" name="Рисунок 4"/>
          <p:cNvPicPr>
            <a:picLocks noChangeAspect="1"/>
          </p:cNvPicPr>
          <p:nvPr/>
        </p:nvPicPr>
        <p:blipFill>
          <a:blip r:embed="rId2"/>
          <a:srcRect l="28235" t="29858" r="29559" b="28552"/>
          <a:stretch>
            <a:fillRect/>
          </a:stretch>
        </p:blipFill>
        <p:spPr bwMode="auto">
          <a:xfrm>
            <a:off x="1587500" y="2716213"/>
            <a:ext cx="6059488" cy="3357562"/>
          </a:xfrm>
          <a:prstGeom prst="rect">
            <a:avLst/>
          </a:prstGeom>
          <a:noFill/>
          <a:ln w="9525">
            <a:noFill/>
            <a:miter lim="800000"/>
            <a:headEnd/>
            <a:tailEnd/>
          </a:ln>
        </p:spPr>
      </p:pic>
    </p:spTree>
  </p:cSld>
  <p:clrMapOvr>
    <a:masterClrMapping/>
  </p:clrMapOvr>
  <p:transition spd="slow">
    <p:wip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rtlCol="0">
            <a:normAutofit/>
          </a:bodyPr>
          <a:lstStyle/>
          <a:p>
            <a:pPr algn="ctr" fontAlgn="auto">
              <a:spcAft>
                <a:spcPts val="0"/>
              </a:spcAft>
              <a:defRPr/>
            </a:pPr>
            <a:r>
              <a:rPr lang="ru-RU" sz="3200" dirty="0" smtClean="0">
                <a:effectLst>
                  <a:outerShdw blurRad="38100" dist="38100" dir="2700000" algn="tl">
                    <a:srgbClr val="000000">
                      <a:alpha val="43137"/>
                    </a:srgbClr>
                  </a:outerShdw>
                </a:effectLst>
              </a:rPr>
              <a:t>Основные области применения </a:t>
            </a:r>
            <a:r>
              <a:rPr lang="ru-RU" sz="3200" dirty="0" err="1" smtClean="0">
                <a:effectLst>
                  <a:outerShdw blurRad="38100" dist="38100" dir="2700000" algn="tl">
                    <a:srgbClr val="000000">
                      <a:alpha val="43137"/>
                    </a:srgbClr>
                  </a:outerShdw>
                </a:effectLst>
              </a:rPr>
              <a:t>хроматографических</a:t>
            </a:r>
            <a:r>
              <a:rPr lang="ru-RU" sz="3200" dirty="0" smtClean="0">
                <a:effectLst>
                  <a:outerShdw blurRad="38100" dist="38100" dir="2700000" algn="tl">
                    <a:srgbClr val="000000">
                      <a:alpha val="43137"/>
                    </a:srgbClr>
                  </a:outerShdw>
                </a:effectLst>
              </a:rPr>
              <a:t> методов</a:t>
            </a:r>
            <a:endParaRPr lang="ru-RU" sz="3200" dirty="0">
              <a:effectLst>
                <a:outerShdw blurRad="38100" dist="38100" dir="2700000" algn="tl">
                  <a:srgbClr val="000000">
                    <a:alpha val="43137"/>
                  </a:srgbClr>
                </a:outerShdw>
              </a:effectLst>
            </a:endParaRPr>
          </a:p>
        </p:txBody>
      </p:sp>
      <p:sp>
        <p:nvSpPr>
          <p:cNvPr id="37890" name="Объект 2"/>
          <p:cNvSpPr>
            <a:spLocks noGrp="1"/>
          </p:cNvSpPr>
          <p:nvPr>
            <p:ph idx="1"/>
          </p:nvPr>
        </p:nvSpPr>
        <p:spPr>
          <a:xfrm>
            <a:off x="646113" y="1465263"/>
            <a:ext cx="8013700" cy="4711700"/>
          </a:xfrm>
        </p:spPr>
        <p:txBody>
          <a:bodyPr/>
          <a:lstStyle/>
          <a:p>
            <a:pPr algn="just"/>
            <a:r>
              <a:rPr lang="ru-RU" sz="2000" smtClean="0"/>
              <a:t>нефтехимическая и газовая промышленность (мониторинг сырья и конечных продуктов);</a:t>
            </a:r>
          </a:p>
          <a:p>
            <a:pPr algn="just"/>
            <a:r>
              <a:rPr lang="ru-RU" sz="2000" smtClean="0"/>
              <a:t>анализ пищевой продукции и лекарств;</a:t>
            </a:r>
          </a:p>
          <a:p>
            <a:pPr algn="just"/>
            <a:r>
              <a:rPr lang="ru-RU" sz="2000" smtClean="0"/>
              <a:t>контроль состояния окружающей среды;</a:t>
            </a:r>
          </a:p>
          <a:p>
            <a:pPr algn="just"/>
            <a:r>
              <a:rPr lang="ru-RU" sz="2000" smtClean="0"/>
              <a:t>в экологии (анализы на пестициды, гербициды, диоксины и т.п.)</a:t>
            </a:r>
          </a:p>
          <a:p>
            <a:pPr algn="just"/>
            <a:r>
              <a:rPr lang="ru-RU" sz="2000" smtClean="0"/>
              <a:t>в фармацевтике (контроль биохимических маркеров, метаболитов и другие применения);</a:t>
            </a:r>
          </a:p>
          <a:p>
            <a:pPr algn="just"/>
            <a:r>
              <a:rPr lang="ru-RU" sz="2000" smtClean="0"/>
              <a:t>в криминалистике (обнаружение наркотических и взрывчатых веществ);</a:t>
            </a:r>
          </a:p>
          <a:p>
            <a:pPr algn="just"/>
            <a:r>
              <a:rPr lang="ru-RU" sz="2000" smtClean="0"/>
              <a:t>в различных научных исследованиях.</a:t>
            </a:r>
          </a:p>
          <a:p>
            <a:endParaRPr lang="ru-RU" sz="2000" smtClean="0"/>
          </a:p>
          <a:p>
            <a:endParaRPr lang="ru-RU" sz="2000" smtClean="0"/>
          </a:p>
        </p:txBody>
      </p:sp>
      <p:sp>
        <p:nvSpPr>
          <p:cNvPr id="4" name="Номер слайда 3"/>
          <p:cNvSpPr>
            <a:spLocks noGrp="1"/>
          </p:cNvSpPr>
          <p:nvPr>
            <p:ph type="sldNum" sz="quarter" idx="12"/>
          </p:nvPr>
        </p:nvSpPr>
        <p:spPr/>
        <p:txBody>
          <a:bodyPr/>
          <a:lstStyle/>
          <a:p>
            <a:pPr>
              <a:defRPr/>
            </a:pPr>
            <a:fld id="{DE904C09-E7E0-405B-B087-2CAACC76A76B}" type="slidenum">
              <a:rPr lang="en-US"/>
              <a:pPr>
                <a:defRPr/>
              </a:pPr>
              <a:t>12</a:t>
            </a:fld>
            <a:endParaRPr lang="en-US"/>
          </a:p>
        </p:txBody>
      </p:sp>
    </p:spTree>
  </p:cSld>
  <p:clrMapOvr>
    <a:masterClrMapping/>
  </p:clrMapOvr>
  <p:transition spd="slow">
    <p:wipe/>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825</TotalTime>
  <Words>700</Words>
  <Application>Microsoft Office PowerPoint</Application>
  <PresentationFormat>Экран (4:3)</PresentationFormat>
  <Paragraphs>54</Paragraphs>
  <Slides>12</Slides>
  <Notes>1</Notes>
  <HiddenSlides>0</HiddenSlides>
  <MMClips>0</MMClips>
  <ScaleCrop>false</ScaleCrop>
  <HeadingPairs>
    <vt:vector size="6" baseType="variant">
      <vt:variant>
        <vt:lpstr>Использованные шрифты</vt:lpstr>
      </vt:variant>
      <vt:variant>
        <vt:i4>5</vt:i4>
      </vt:variant>
      <vt:variant>
        <vt:lpstr>Шаблон оформления</vt:lpstr>
      </vt:variant>
      <vt:variant>
        <vt:i4>1</vt:i4>
      </vt:variant>
      <vt:variant>
        <vt:lpstr>Заголовки слайдов</vt:lpstr>
      </vt:variant>
      <vt:variant>
        <vt:i4>12</vt:i4>
      </vt:variant>
    </vt:vector>
  </HeadingPairs>
  <TitlesOfParts>
    <vt:vector size="18" baseType="lpstr">
      <vt:lpstr>Calibri</vt:lpstr>
      <vt:lpstr>Arial</vt:lpstr>
      <vt:lpstr>Calibri Light</vt:lpstr>
      <vt:lpstr>Times New Roman</vt:lpstr>
      <vt:lpstr>Wingdings</vt:lpstr>
      <vt:lpstr>Office Theme</vt:lpstr>
      <vt:lpstr>История хроматографии Виды хроматографических методов</vt:lpstr>
      <vt:lpstr>Введение</vt:lpstr>
      <vt:lpstr>История возникновения хроматографии</vt:lpstr>
      <vt:lpstr>История возникновения хроматографии</vt:lpstr>
      <vt:lpstr>История возникновения хроматографии</vt:lpstr>
      <vt:lpstr>История возникновения хроматографии</vt:lpstr>
      <vt:lpstr>Закон адсорбционного замещения</vt:lpstr>
      <vt:lpstr>Слайд 8</vt:lpstr>
      <vt:lpstr>Основные стадии развития метода</vt:lpstr>
      <vt:lpstr>Современная классификация хроматографических методов</vt:lpstr>
      <vt:lpstr>Классификация по агрегатному состоянию фаз</vt:lpstr>
      <vt:lpstr>Основные области применения хроматографических методов</vt:lpstr>
    </vt:vector>
  </TitlesOfParts>
  <Company>PJSC "New Engineering Technologies"</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Дипломный проект</dc:title>
  <dc:creator>Андрей Галлямов</dc:creator>
  <cp:lastModifiedBy>Арсений</cp:lastModifiedBy>
  <cp:revision>104</cp:revision>
  <dcterms:created xsi:type="dcterms:W3CDTF">2016-11-18T14:12:19Z</dcterms:created>
  <dcterms:modified xsi:type="dcterms:W3CDTF">2020-10-20T08:13:54Z</dcterms:modified>
</cp:coreProperties>
</file>