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0" r:id="rId16"/>
    <p:sldId id="269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547" autoAdjust="0"/>
  </p:normalViewPr>
  <p:slideViewPr>
    <p:cSldViewPr>
      <p:cViewPr varScale="1">
        <p:scale>
          <a:sx n="76" d="100"/>
          <a:sy n="76" d="100"/>
        </p:scale>
        <p:origin x="-25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DB6D0-36BE-47CF-AC1E-706A4654B5E8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B8F492-2F49-487A-A966-7F35F47A0A5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Стебел</a:t>
            </a:r>
            <a:r>
              <a:rPr lang="ru-RU" baseline="0" dirty="0" smtClean="0"/>
              <a:t>ь в поперечном сечении может быть разнообразным</a:t>
            </a:r>
          </a:p>
          <a:p>
            <a:endParaRPr lang="ru-R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Стебель</a:t>
            </a:r>
            <a:r>
              <a:rPr lang="ru-RU" baseline="0" dirty="0" smtClean="0"/>
              <a:t> начинает закладываться с появлением листовых зачатков ниже конуса нарастания.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заложении стебля</a:t>
            </a:r>
            <a:r>
              <a:rPr lang="ru-RU" baseline="0" dirty="0" smtClean="0"/>
              <a:t> мы выделяем три основных </a:t>
            </a:r>
            <a:r>
              <a:rPr lang="ru-RU" baseline="0" dirty="0" err="1" smtClean="0"/>
              <a:t>гистогена</a:t>
            </a:r>
            <a:r>
              <a:rPr lang="ru-RU" baseline="0" dirty="0" smtClean="0"/>
              <a:t> </a:t>
            </a:r>
            <a:r>
              <a:rPr lang="ru-RU" b="1" baseline="0" dirty="0" smtClean="0"/>
              <a:t>основную меристему, прокамбий и </a:t>
            </a:r>
            <a:r>
              <a:rPr lang="ru-RU" b="1" baseline="0" dirty="0" err="1" smtClean="0"/>
              <a:t>протодерму</a:t>
            </a:r>
            <a:endParaRPr lang="ru-RU" b="1" baseline="0" dirty="0" smtClean="0"/>
          </a:p>
          <a:p>
            <a:endParaRPr lang="ru-RU" b="1" baseline="0" dirty="0" smtClean="0"/>
          </a:p>
          <a:p>
            <a:r>
              <a:rPr lang="ru-RU" b="1" baseline="0" dirty="0" err="1" smtClean="0"/>
              <a:t>Протодерма</a:t>
            </a:r>
            <a:r>
              <a:rPr lang="ru-RU" b="1" baseline="0" dirty="0" smtClean="0"/>
              <a:t> дает начало эпидерме.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Основная меристема – дает начало </a:t>
            </a:r>
            <a:r>
              <a:rPr lang="ru-RU" b="1" baseline="0" dirty="0" err="1" smtClean="0"/>
              <a:t>кортексу</a:t>
            </a:r>
            <a:r>
              <a:rPr lang="ru-RU" b="1" baseline="0" dirty="0" smtClean="0"/>
              <a:t> (первичная кора)</a:t>
            </a:r>
          </a:p>
          <a:p>
            <a:endParaRPr lang="ru-RU" b="1" baseline="0" dirty="0" smtClean="0"/>
          </a:p>
          <a:p>
            <a:endParaRPr lang="ru-RU" b="1" baseline="0" dirty="0" smtClean="0"/>
          </a:p>
          <a:p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err="1" smtClean="0"/>
              <a:t>Кортекс</a:t>
            </a:r>
            <a:r>
              <a:rPr lang="ru-RU" b="1" baseline="0" dirty="0" smtClean="0"/>
              <a:t> представлен:</a:t>
            </a:r>
          </a:p>
          <a:p>
            <a:endParaRPr lang="ru-RU" dirty="0" smtClean="0"/>
          </a:p>
          <a:p>
            <a:r>
              <a:rPr lang="ru-RU" dirty="0" smtClean="0"/>
              <a:t>Под эпидермой чаще всего залегает</a:t>
            </a:r>
            <a:r>
              <a:rPr lang="ru-RU" b="1" dirty="0" smtClean="0"/>
              <a:t> колленхима или склеренхима (механические</a:t>
            </a:r>
            <a:r>
              <a:rPr lang="ru-RU" b="1" baseline="0" dirty="0" smtClean="0"/>
              <a:t> ткани)</a:t>
            </a:r>
          </a:p>
          <a:p>
            <a:endParaRPr lang="ru-RU" b="1" baseline="0" dirty="0" smtClean="0"/>
          </a:p>
          <a:p>
            <a:r>
              <a:rPr lang="ru-RU" b="0" baseline="0" dirty="0" smtClean="0"/>
              <a:t>Срединные слои </a:t>
            </a:r>
            <a:r>
              <a:rPr lang="ru-RU" b="0" baseline="0" dirty="0" err="1" smtClean="0"/>
              <a:t>кортекса</a:t>
            </a:r>
            <a:r>
              <a:rPr lang="ru-RU" b="0" baseline="0" dirty="0" smtClean="0"/>
              <a:t> представлены</a:t>
            </a:r>
            <a:r>
              <a:rPr lang="ru-RU" b="1" baseline="0" dirty="0" smtClean="0"/>
              <a:t> основной паренхимой</a:t>
            </a:r>
          </a:p>
          <a:p>
            <a:endParaRPr lang="ru-RU" b="1" baseline="0" dirty="0" smtClean="0"/>
          </a:p>
          <a:p>
            <a:r>
              <a:rPr lang="ru-RU" b="0" baseline="0" dirty="0" smtClean="0"/>
              <a:t>А внутренние слои </a:t>
            </a:r>
            <a:r>
              <a:rPr lang="ru-RU" b="0" baseline="0" dirty="0" err="1" smtClean="0"/>
              <a:t>кортекса</a:t>
            </a:r>
            <a:r>
              <a:rPr lang="ru-RU" b="0" baseline="0" dirty="0" smtClean="0"/>
              <a:t> представляют собой</a:t>
            </a:r>
            <a:r>
              <a:rPr lang="ru-RU" b="1" baseline="0" dirty="0" smtClean="0"/>
              <a:t> </a:t>
            </a:r>
            <a:r>
              <a:rPr lang="ru-RU" b="1" baseline="0" dirty="0" err="1" smtClean="0"/>
              <a:t>крахмалоносное</a:t>
            </a:r>
            <a:r>
              <a:rPr lang="ru-RU" b="1" baseline="0" dirty="0" smtClean="0"/>
              <a:t> влагалище – один слой клеток, которые содержат большое количество амилопластов (пластиды ,содержащие крахмал)</a:t>
            </a:r>
          </a:p>
          <a:p>
            <a:endParaRPr lang="ru-RU" b="1" baseline="0" dirty="0" smtClean="0"/>
          </a:p>
          <a:p>
            <a:r>
              <a:rPr lang="ru-RU" b="0" baseline="0" dirty="0" smtClean="0"/>
              <a:t>При этом данный крахмал не расходуется на жизненные функции растения.</a:t>
            </a:r>
          </a:p>
          <a:p>
            <a:endParaRPr lang="ru-RU" b="0" baseline="0" dirty="0" smtClean="0"/>
          </a:p>
          <a:p>
            <a:r>
              <a:rPr lang="ru-RU" b="0" baseline="0" dirty="0" smtClean="0"/>
              <a:t>У некоторых растений внутренний слой </a:t>
            </a:r>
            <a:r>
              <a:rPr lang="ru-RU" b="0" baseline="0" dirty="0" err="1" smtClean="0"/>
              <a:t>кортекса</a:t>
            </a:r>
            <a:r>
              <a:rPr lang="ru-RU" b="0" baseline="0" dirty="0" smtClean="0"/>
              <a:t> представлен </a:t>
            </a:r>
            <a:r>
              <a:rPr lang="ru-RU" b="1" baseline="0" dirty="0" smtClean="0"/>
              <a:t>эндодермой (как в корне)</a:t>
            </a:r>
            <a:r>
              <a:rPr lang="ru-RU" b="0" baseline="0" dirty="0" smtClean="0"/>
              <a:t> ( </a:t>
            </a:r>
            <a:r>
              <a:rPr lang="ru-RU" b="1" baseline="0" dirty="0" smtClean="0"/>
              <a:t>с Поясками </a:t>
            </a:r>
            <a:r>
              <a:rPr lang="ru-RU" b="1" baseline="0" dirty="0" err="1" smtClean="0"/>
              <a:t>Каспари</a:t>
            </a:r>
            <a:r>
              <a:rPr lang="ru-RU" b="0" baseline="0" dirty="0" smtClean="0"/>
              <a:t>). Есть у хвощей и некоторых однодольных и двудольных. (Рдест)</a:t>
            </a:r>
          </a:p>
          <a:p>
            <a:endParaRPr lang="ru-RU" b="0" baseline="0" dirty="0" smtClean="0"/>
          </a:p>
          <a:p>
            <a:r>
              <a:rPr lang="ru-RU" b="0" baseline="0" dirty="0" smtClean="0"/>
              <a:t>Дальше откладывается </a:t>
            </a:r>
            <a:r>
              <a:rPr lang="ru-RU" b="1" baseline="0" dirty="0" smtClean="0"/>
              <a:t>прокамбий. Он откладывается тяжами.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Прокамбий дает начало проводящим тканям. Каждый </a:t>
            </a:r>
            <a:r>
              <a:rPr lang="ru-RU" b="1" baseline="0" dirty="0" err="1" smtClean="0"/>
              <a:t>тяж-дает</a:t>
            </a:r>
            <a:r>
              <a:rPr lang="ru-RU" b="1" baseline="0" dirty="0" smtClean="0"/>
              <a:t> начало флоэме и ксилеме.</a:t>
            </a:r>
          </a:p>
          <a:p>
            <a:endParaRPr lang="ru-RU" b="1" baseline="0" dirty="0" smtClean="0"/>
          </a:p>
          <a:p>
            <a:r>
              <a:rPr lang="ru-RU" b="0" baseline="0" dirty="0" err="1" smtClean="0"/>
              <a:t>Протофлоэма</a:t>
            </a:r>
            <a:r>
              <a:rPr lang="ru-RU" b="0" baseline="0" dirty="0" smtClean="0"/>
              <a:t> закладывается ближе к периферии, ближе к центру – </a:t>
            </a:r>
            <a:r>
              <a:rPr lang="ru-RU" b="0" baseline="0" dirty="0" err="1" smtClean="0"/>
              <a:t>протоксилема</a:t>
            </a:r>
            <a:r>
              <a:rPr lang="ru-RU" b="0" baseline="0" dirty="0" smtClean="0"/>
              <a:t>. И они развиваются навстречу друг другу.</a:t>
            </a:r>
          </a:p>
          <a:p>
            <a:endParaRPr lang="ru-RU" b="0" baseline="0" dirty="0" smtClean="0"/>
          </a:p>
          <a:p>
            <a:r>
              <a:rPr lang="ru-RU" b="0" baseline="0" dirty="0" smtClean="0"/>
              <a:t>Также тяжи прокамбия часто покрыты </a:t>
            </a:r>
            <a:r>
              <a:rPr lang="ru-RU" b="1" baseline="0" dirty="0" smtClean="0"/>
              <a:t>перициклом</a:t>
            </a:r>
            <a:r>
              <a:rPr lang="ru-RU" b="0" baseline="0" dirty="0" smtClean="0"/>
              <a:t>, но, в отличие от корня, перицикл здесь не меристема, а механическая ткань.</a:t>
            </a:r>
          </a:p>
          <a:p>
            <a:endParaRPr lang="ru-RU" b="0" baseline="0" dirty="0" smtClean="0"/>
          </a:p>
          <a:p>
            <a:r>
              <a:rPr lang="ru-RU" b="1" baseline="0" dirty="0" smtClean="0"/>
              <a:t>У однодольных растений, как и у споровых нет вторичного утолщения и вторичных меристем.</a:t>
            </a:r>
          </a:p>
          <a:p>
            <a:endParaRPr lang="ru-RU" b="0" baseline="0" dirty="0" smtClean="0"/>
          </a:p>
          <a:p>
            <a:endParaRPr lang="ru-RU" baseline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 однодольных</a:t>
            </a:r>
            <a:r>
              <a:rPr lang="ru-RU" baseline="0" dirty="0" smtClean="0"/>
              <a:t> существуют различные типы строения стебля.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Первый тип – когда проводящие пучки расположены в несколько колец, как у ржи.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А в центральной части располагается полость. Легкий стебель и небольшая нагрузка.</a:t>
            </a:r>
          </a:p>
          <a:p>
            <a:r>
              <a:rPr lang="ru-RU" b="1" baseline="0" dirty="0" err="1" smtClean="0"/>
              <a:t>Коммелиновый</a:t>
            </a:r>
            <a:r>
              <a:rPr lang="ru-RU" b="1" baseline="0" dirty="0" smtClean="0"/>
              <a:t> тип строения.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Второй</a:t>
            </a:r>
            <a:r>
              <a:rPr lang="ru-RU" baseline="0" dirty="0" smtClean="0"/>
              <a:t> тип – это </a:t>
            </a:r>
            <a:r>
              <a:rPr lang="ru-RU" b="1" baseline="0" dirty="0" smtClean="0"/>
              <a:t>пальмовый, </a:t>
            </a:r>
            <a:r>
              <a:rPr lang="ru-RU" baseline="0" dirty="0" smtClean="0"/>
              <a:t>когда проводящие пучки разбросаны по всему объему стебля – видно на поперечном срезе.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Сердцевина отсутствует и очень маленький </a:t>
            </a:r>
            <a:r>
              <a:rPr lang="ru-RU" baseline="0" dirty="0" err="1" smtClean="0"/>
              <a:t>кортекс</a:t>
            </a:r>
            <a:r>
              <a:rPr lang="ru-RU" baseline="0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пучковом</a:t>
            </a:r>
            <a:r>
              <a:rPr lang="ru-RU" baseline="0" dirty="0" smtClean="0"/>
              <a:t> типе ксилемы всегда больше, чем флоэмы, чтобы транспортировать больше воды.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Пучки обычно коллатеральные, открытые.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Первичная ксилема залегает ближе к центру, затем вторичная ксилема, затем прослойка камбия, вторичная флоэма и первичная флоэма к периферии.</a:t>
            </a:r>
          </a:p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</a:t>
            </a:r>
            <a:r>
              <a:rPr lang="ru-RU" baseline="0" dirty="0" smtClean="0"/>
              <a:t> втором типе- переходном, также закладывается пучковый и межпучковый камбий.</a:t>
            </a:r>
          </a:p>
          <a:p>
            <a:r>
              <a:rPr lang="ru-RU" baseline="0" dirty="0" smtClean="0"/>
              <a:t>Но затем межпучковый камбий продуцирует проводящие ткани, образующие </a:t>
            </a:r>
            <a:r>
              <a:rPr lang="ru-RU" b="1" baseline="0" dirty="0" smtClean="0"/>
              <a:t>вторичные проводящие пучки.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В этих пучках не будет первичных флоэмы и ксилемы.</a:t>
            </a:r>
          </a:p>
          <a:p>
            <a:endParaRPr lang="ru-RU" b="1" baseline="0" dirty="0" smtClean="0"/>
          </a:p>
          <a:p>
            <a:r>
              <a:rPr lang="ru-RU" b="0" baseline="0" dirty="0" smtClean="0"/>
              <a:t>Эти пучки мельче по размеру и располагаются между основными пучками.</a:t>
            </a:r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 третьем</a:t>
            </a:r>
            <a:r>
              <a:rPr lang="ru-RU" baseline="0" dirty="0" smtClean="0"/>
              <a:t> варианте прокамбий </a:t>
            </a:r>
            <a:r>
              <a:rPr lang="ru-RU" baseline="0" dirty="0" err="1" smtClean="0"/>
              <a:t>заложился</a:t>
            </a:r>
            <a:r>
              <a:rPr lang="ru-RU" baseline="0" dirty="0" smtClean="0"/>
              <a:t> без </a:t>
            </a:r>
            <a:r>
              <a:rPr lang="ru-RU" b="1" baseline="0" dirty="0" smtClean="0"/>
              <a:t>перицикла.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Пучковый и межпучковый камбий образуется, и работают ОДИНАКОВО.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Откладывая ткани.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И получается, что вторичное строение стебля- </a:t>
            </a:r>
            <a:r>
              <a:rPr lang="ru-RU" b="1" baseline="0" dirty="0" err="1" smtClean="0"/>
              <a:t>непучковое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 еще один</a:t>
            </a:r>
            <a:r>
              <a:rPr lang="ru-RU" baseline="0" dirty="0" smtClean="0"/>
              <a:t> вариант, когда проводящие пучки сразу сливаются и стебель получает первичное </a:t>
            </a:r>
            <a:r>
              <a:rPr lang="ru-RU" baseline="0" dirty="0" err="1" smtClean="0"/>
              <a:t>непучковое</a:t>
            </a:r>
            <a:r>
              <a:rPr lang="ru-RU" baseline="0" dirty="0" smtClean="0"/>
              <a:t> строение.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Единое кольцо камбия, которые продолжает продуцировать проводящие ткани.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У всех травянистых растений камбий функционирует ограниченное количество  времени и превращается в постоянные ткани.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dirty="0" smtClean="0"/>
              <a:t>У древесных</a:t>
            </a:r>
            <a:r>
              <a:rPr lang="ru-RU" b="0" baseline="0" dirty="0" smtClean="0"/>
              <a:t> растений камбий функционирует много лет.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И за это время откладывает большой массив вторичной ксилемы (древесины)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первый год стебель состоит из первичной</a:t>
            </a:r>
            <a:r>
              <a:rPr lang="ru-RU" baseline="0" dirty="0" smtClean="0"/>
              <a:t> флоэмы и ксилемы и сердцевины.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Кроме того слой камбия, как и всегда, располагается между ними.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И он начинает откладывать вторичные ткани.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Наружу – вторичную флоэму, наружу вторичную ксилему.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</a:t>
            </a:r>
            <a:r>
              <a:rPr lang="ru-RU" baseline="0" dirty="0" smtClean="0"/>
              <a:t> вторичном утолщении, кроме деятельности</a:t>
            </a:r>
            <a:r>
              <a:rPr lang="ru-RU" b="1" baseline="0" dirty="0" smtClean="0"/>
              <a:t> камбия </a:t>
            </a:r>
            <a:r>
              <a:rPr lang="ru-RU" baseline="0" dirty="0" smtClean="0"/>
              <a:t>происходит заложение </a:t>
            </a:r>
            <a:r>
              <a:rPr lang="ru-RU" b="1" baseline="0" dirty="0" smtClean="0"/>
              <a:t>феллогена.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У липы феллоген закладывается под эпидермой.</a:t>
            </a:r>
          </a:p>
          <a:p>
            <a:endParaRPr lang="ru-RU" b="1" baseline="0" dirty="0" smtClean="0"/>
          </a:p>
          <a:p>
            <a:r>
              <a:rPr lang="ru-RU" b="0" baseline="0" dirty="0" smtClean="0"/>
              <a:t>А феллоген дает начало </a:t>
            </a:r>
            <a:r>
              <a:rPr lang="ru-RU" b="1" baseline="0" dirty="0" smtClean="0"/>
              <a:t>пробке</a:t>
            </a:r>
            <a:r>
              <a:rPr lang="ru-RU" b="0" baseline="0" dirty="0" smtClean="0"/>
              <a:t>, значит под эпидермой сразу формируется </a:t>
            </a:r>
            <a:r>
              <a:rPr lang="ru-RU" b="1" baseline="0" dirty="0" smtClean="0"/>
              <a:t>пробка.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Под пробкой лежит колленхима, еще ниже срединные слои </a:t>
            </a:r>
            <a:r>
              <a:rPr lang="ru-RU" b="1" baseline="0" dirty="0" err="1" smtClean="0"/>
              <a:t>кортекса</a:t>
            </a:r>
            <a:r>
              <a:rPr lang="ru-RU" b="1" baseline="0" dirty="0" smtClean="0"/>
              <a:t> и </a:t>
            </a:r>
            <a:r>
              <a:rPr lang="ru-RU" b="1" baseline="0" dirty="0" err="1" smtClean="0"/>
              <a:t>крахмалоносное</a:t>
            </a:r>
            <a:r>
              <a:rPr lang="ru-RU" b="1" baseline="0" dirty="0" smtClean="0"/>
              <a:t> влагалище.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Дальше идет первичная флоэма, но она «сминается» и остается только механическая часть – лубяные волокна.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Вторичная ксилема (древесина) содержит сосуды, волокна </a:t>
            </a:r>
            <a:r>
              <a:rPr lang="ru-RU" b="1" baseline="0" dirty="0" err="1" smtClean="0"/>
              <a:t>либриформа</a:t>
            </a:r>
            <a:r>
              <a:rPr lang="ru-RU" b="1" baseline="0" dirty="0" smtClean="0"/>
              <a:t> (</a:t>
            </a:r>
            <a:r>
              <a:rPr lang="ru-RU" b="1" baseline="0" dirty="0" err="1" smtClean="0"/>
              <a:t>механ</a:t>
            </a:r>
            <a:r>
              <a:rPr lang="ru-RU" b="1" baseline="0" dirty="0" smtClean="0"/>
              <a:t>.), волокнистые </a:t>
            </a:r>
            <a:r>
              <a:rPr lang="ru-RU" b="1" baseline="0" dirty="0" err="1" smtClean="0"/>
              <a:t>трахеиды</a:t>
            </a:r>
            <a:r>
              <a:rPr lang="ru-RU" b="1" baseline="0" dirty="0" smtClean="0"/>
              <a:t> (</a:t>
            </a:r>
            <a:r>
              <a:rPr lang="ru-RU" b="1" baseline="0" dirty="0" err="1" smtClean="0"/>
              <a:t>механ</a:t>
            </a:r>
            <a:r>
              <a:rPr lang="ru-RU" b="1" baseline="0" dirty="0" smtClean="0"/>
              <a:t>. ткань + </a:t>
            </a:r>
            <a:r>
              <a:rPr lang="ru-RU" b="1" baseline="0" dirty="0" err="1" smtClean="0"/>
              <a:t>трахеиды</a:t>
            </a:r>
            <a:r>
              <a:rPr lang="ru-RU" b="1" baseline="0" dirty="0" smtClean="0"/>
              <a:t>) и </a:t>
            </a:r>
            <a:r>
              <a:rPr lang="ru-RU" b="1" baseline="0" dirty="0" err="1" smtClean="0"/>
              <a:t>паренхимные</a:t>
            </a:r>
            <a:r>
              <a:rPr lang="ru-RU" b="1" baseline="0" dirty="0" smtClean="0"/>
              <a:t> клетки.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Древесина прирастает</a:t>
            </a:r>
            <a:r>
              <a:rPr lang="ru-RU" baseline="0" dirty="0" smtClean="0"/>
              <a:t> в разное время года по разному.</a:t>
            </a:r>
          </a:p>
          <a:p>
            <a:r>
              <a:rPr lang="ru-RU" baseline="0" dirty="0" smtClean="0"/>
              <a:t>Весной, больше сосудов и они крупные и мало </a:t>
            </a:r>
            <a:r>
              <a:rPr lang="ru-RU" baseline="0" dirty="0" err="1" smtClean="0"/>
              <a:t>механ.тканей</a:t>
            </a:r>
            <a:r>
              <a:rPr lang="ru-RU" baseline="0" dirty="0" smtClean="0"/>
              <a:t>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А летом, много </a:t>
            </a:r>
            <a:r>
              <a:rPr lang="ru-RU" baseline="0" dirty="0" err="1" smtClean="0"/>
              <a:t>механ</a:t>
            </a:r>
            <a:r>
              <a:rPr lang="ru-RU" baseline="0" dirty="0" smtClean="0"/>
              <a:t>. и мало сосудов.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Поэтому  годичные кольца работают только у растений ,которые растут за год один раз.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Но границы камбия все равно видны хорошо.</a:t>
            </a:r>
          </a:p>
          <a:p>
            <a:r>
              <a:rPr lang="ru-RU" baseline="0" dirty="0" smtClean="0"/>
              <a:t>Ксилема функционирует 2-3 года, а старые слои ксилемы превращаются в </a:t>
            </a:r>
            <a:r>
              <a:rPr lang="ru-RU" baseline="0" dirty="0" err="1" smtClean="0"/>
              <a:t>механ</a:t>
            </a:r>
            <a:r>
              <a:rPr lang="ru-RU" baseline="0" dirty="0" smtClean="0"/>
              <a:t>. часть.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Элементы ранней древесины</a:t>
            </a:r>
            <a:r>
              <a:rPr lang="ru-RU" baseline="0" dirty="0" smtClean="0"/>
              <a:t> называют </a:t>
            </a:r>
            <a:r>
              <a:rPr lang="ru-RU" b="1" baseline="0" dirty="0" smtClean="0"/>
              <a:t>весенними</a:t>
            </a:r>
            <a:r>
              <a:rPr lang="ru-RU" baseline="0" dirty="0" smtClean="0"/>
              <a:t> и поздние -</a:t>
            </a:r>
            <a:r>
              <a:rPr lang="ru-RU" b="1" baseline="0" dirty="0" smtClean="0"/>
              <a:t>осенними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8F492-2F49-487A-A966-7F35F47A0A5A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92C69-295C-4F50-A1A3-075580B9424A}" type="datetimeFigureOut">
              <a:rPr lang="ru-RU" smtClean="0"/>
              <a:pPr/>
              <a:t>07.06.2020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CA967-15B4-4CBD-8F92-DC0DDDCFF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Стебель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 стебля</a:t>
            </a:r>
            <a:endParaRPr lang="ru-RU" dirty="0"/>
          </a:p>
        </p:txBody>
      </p:sp>
      <p:pic>
        <p:nvPicPr>
          <p:cNvPr id="1026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4383" y="1600200"/>
            <a:ext cx="6955234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68760"/>
            <a:ext cx="8229600" cy="4248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Стебель однодольных</a:t>
            </a:r>
            <a:br>
              <a:rPr lang="ru-RU" dirty="0" smtClean="0"/>
            </a:br>
            <a:r>
              <a:rPr lang="ru-RU" dirty="0" err="1" smtClean="0"/>
              <a:t>Коммелиновый</a:t>
            </a:r>
            <a:r>
              <a:rPr lang="ru-RU" dirty="0" smtClean="0"/>
              <a:t> тип строения (рожь) </a:t>
            </a:r>
            <a:endParaRPr lang="ru-RU" dirty="0"/>
          </a:p>
        </p:txBody>
      </p:sp>
      <p:pic>
        <p:nvPicPr>
          <p:cNvPr id="3076" name="Picture 4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594" y="1623901"/>
            <a:ext cx="8194812" cy="4478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Пальмовый тип строения </a:t>
            </a:r>
            <a:br>
              <a:rPr lang="ru-RU" dirty="0" smtClean="0"/>
            </a:br>
            <a:r>
              <a:rPr lang="ru-RU" dirty="0" smtClean="0"/>
              <a:t>(кукуруза, купена)</a:t>
            </a:r>
            <a:endParaRPr lang="ru-RU" dirty="0"/>
          </a:p>
        </p:txBody>
      </p:sp>
      <p:pic>
        <p:nvPicPr>
          <p:cNvPr id="4098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8229600" cy="4174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Двудольные и голосеменные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Несколько типов анатомического строения.</a:t>
            </a:r>
          </a:p>
          <a:p>
            <a:r>
              <a:rPr lang="ru-RU" dirty="0" smtClean="0"/>
              <a:t>Это строение вторичное</a:t>
            </a:r>
          </a:p>
          <a:p>
            <a:r>
              <a:rPr lang="ru-RU" dirty="0" smtClean="0"/>
              <a:t>С образованием пучкового и межпучкового камбия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Пучковое строение (на примере </a:t>
            </a:r>
            <a:r>
              <a:rPr lang="ru-RU" dirty="0" err="1" smtClean="0"/>
              <a:t>кирказона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5123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633560"/>
            <a:ext cx="8229600" cy="44592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Переходное строение стебля</a:t>
            </a:r>
            <a:br>
              <a:rPr lang="ru-RU" dirty="0" smtClean="0"/>
            </a:br>
            <a:r>
              <a:rPr lang="ru-RU" dirty="0" smtClean="0"/>
              <a:t>(на примере подсолнечника)</a:t>
            </a:r>
            <a:endParaRPr lang="ru-RU" dirty="0"/>
          </a:p>
        </p:txBody>
      </p:sp>
      <p:pic>
        <p:nvPicPr>
          <p:cNvPr id="6146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718474"/>
            <a:ext cx="8229600" cy="42894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Непучковое</a:t>
            </a:r>
            <a:r>
              <a:rPr lang="ru-RU" dirty="0" smtClean="0"/>
              <a:t> строение стебля </a:t>
            </a:r>
            <a:br>
              <a:rPr lang="ru-RU" dirty="0" smtClean="0"/>
            </a:br>
            <a:r>
              <a:rPr lang="ru-RU" dirty="0" smtClean="0"/>
              <a:t>(на примере </a:t>
            </a:r>
            <a:r>
              <a:rPr lang="ru-RU" dirty="0" err="1" smtClean="0"/>
              <a:t>льна,клещевины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7170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779972"/>
            <a:ext cx="8229600" cy="41664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Непучковый</a:t>
            </a:r>
            <a:r>
              <a:rPr lang="ru-RU" dirty="0" smtClean="0"/>
              <a:t> тип </a:t>
            </a:r>
            <a:br>
              <a:rPr lang="ru-RU" dirty="0" smtClean="0"/>
            </a:br>
            <a:r>
              <a:rPr lang="ru-RU" dirty="0" smtClean="0"/>
              <a:t>(на примере мыльнянки)</a:t>
            </a:r>
            <a:endParaRPr lang="ru-RU" dirty="0"/>
          </a:p>
        </p:txBody>
      </p:sp>
      <p:pic>
        <p:nvPicPr>
          <p:cNvPr id="8194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714050"/>
            <a:ext cx="8229600" cy="42982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Древесные растения</a:t>
            </a:r>
            <a:endParaRPr lang="ru-RU" dirty="0"/>
          </a:p>
        </p:txBody>
      </p:sp>
      <p:pic>
        <p:nvPicPr>
          <p:cNvPr id="9218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743664"/>
            <a:ext cx="8229600" cy="42390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Стебель липы на первый год</a:t>
            </a:r>
            <a:endParaRPr lang="ru-RU" dirty="0"/>
          </a:p>
        </p:txBody>
      </p:sp>
      <p:pic>
        <p:nvPicPr>
          <p:cNvPr id="10242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1780" y="1600200"/>
            <a:ext cx="7640439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Вторичное утолщение стебля липы</a:t>
            </a:r>
            <a:endParaRPr lang="ru-RU" dirty="0"/>
          </a:p>
        </p:txBody>
      </p:sp>
      <p:pic>
        <p:nvPicPr>
          <p:cNvPr id="11266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837262"/>
            <a:ext cx="8229600" cy="40518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764704"/>
            <a:ext cx="6860376" cy="5289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4664"/>
            <a:ext cx="7076400" cy="58655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Годичные кольца</a:t>
            </a:r>
            <a:endParaRPr lang="ru-RU" dirty="0"/>
          </a:p>
        </p:txBody>
      </p:sp>
      <p:pic>
        <p:nvPicPr>
          <p:cNvPr id="12290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748" y="1600200"/>
            <a:ext cx="7934503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76672"/>
            <a:ext cx="6880278" cy="53614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Поперечный срез древесины сосны</a:t>
            </a:r>
            <a:endParaRPr lang="ru-RU" dirty="0"/>
          </a:p>
        </p:txBody>
      </p:sp>
      <p:pic>
        <p:nvPicPr>
          <p:cNvPr id="1026" name="Picture 2" descr="C:\Users\Арсений\Desktop\Рисунок1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9619" y="1848895"/>
            <a:ext cx="6304762" cy="40285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711</Words>
  <Application>Microsoft Office PowerPoint</Application>
  <PresentationFormat>Экран (4:3)</PresentationFormat>
  <Paragraphs>127</Paragraphs>
  <Slides>18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Стебель</vt:lpstr>
      <vt:lpstr>Форма стебля</vt:lpstr>
      <vt:lpstr>Слайд 3</vt:lpstr>
      <vt:lpstr>Стебель однодольных Коммелиновый тип строения (рожь) </vt:lpstr>
      <vt:lpstr>Пальмовый тип строения  (кукуруза, купена)</vt:lpstr>
      <vt:lpstr>Двудольные и голосеменные</vt:lpstr>
      <vt:lpstr>Пучковое строение (на примере кирказона)</vt:lpstr>
      <vt:lpstr>Переходное строение стебля (на примере подсолнечника)</vt:lpstr>
      <vt:lpstr>Непучковое строение стебля  (на примере льна,клещевины)</vt:lpstr>
      <vt:lpstr>Непучковый тип  (на примере мыльнянки)</vt:lpstr>
      <vt:lpstr>Древесные растения</vt:lpstr>
      <vt:lpstr>Стебель липы на первый год</vt:lpstr>
      <vt:lpstr>Вторичное утолщение стебля липы</vt:lpstr>
      <vt:lpstr>Слайд 14</vt:lpstr>
      <vt:lpstr>Слайд 15</vt:lpstr>
      <vt:lpstr>Годичные кольца</vt:lpstr>
      <vt:lpstr>Слайд 17</vt:lpstr>
      <vt:lpstr>Поперечный срез древесины сосны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Стебель</dc:title>
  <dc:creator>Arsenij</dc:creator>
  <cp:lastModifiedBy> </cp:lastModifiedBy>
  <cp:revision>2</cp:revision>
  <dcterms:created xsi:type="dcterms:W3CDTF">2020-05-12T10:53:24Z</dcterms:created>
  <dcterms:modified xsi:type="dcterms:W3CDTF">2020-06-07T09:59:40Z</dcterms:modified>
</cp:coreProperties>
</file>