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74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43" autoAdjust="0"/>
    <p:restoredTop sz="67769" autoAdjust="0"/>
  </p:normalViewPr>
  <p:slideViewPr>
    <p:cSldViewPr>
      <p:cViewPr varScale="1">
        <p:scale>
          <a:sx n="79" d="100"/>
          <a:sy n="79" d="100"/>
        </p:scale>
        <p:origin x="-254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31AD88A-C3E1-443E-8B3F-BCFB725E7EF2}" type="datetimeFigureOut">
              <a:rPr lang="ru-RU"/>
              <a:pPr>
                <a:defRPr/>
              </a:pPr>
              <a:t>31.05.2020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F9DF3B4-4795-4D33-A52D-95D7BC3760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Цветок – это укороченный и метаморфизированный побег с ограниченным росто, служащий для выполнения репродуктивной функции.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В завязи цветка образуются </a:t>
            </a:r>
            <a:r>
              <a:rPr lang="ru-RU" b="1" smtClean="0"/>
              <a:t>семязачатки</a:t>
            </a:r>
            <a:r>
              <a:rPr lang="ru-RU" smtClean="0"/>
              <a:t>, в семязачатках происходит образование </a:t>
            </a:r>
            <a:r>
              <a:rPr lang="ru-RU" b="1" smtClean="0"/>
              <a:t>мегаспор</a:t>
            </a:r>
            <a:r>
              <a:rPr lang="ru-RU" smtClean="0"/>
              <a:t> и  также в цветке образуются </a:t>
            </a:r>
            <a:r>
              <a:rPr lang="ru-RU" b="1" smtClean="0"/>
              <a:t>микроспоры</a:t>
            </a:r>
            <a:r>
              <a:rPr lang="ru-RU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Цветок содержит </a:t>
            </a:r>
            <a:r>
              <a:rPr lang="ru-RU" b="1" smtClean="0"/>
              <a:t>осевые части: </a:t>
            </a:r>
          </a:p>
          <a:p>
            <a:pPr eaLnBrk="1" hangingPunct="1">
              <a:spcBef>
                <a:spcPct val="0"/>
              </a:spcBef>
            </a:pPr>
            <a:endParaRPr lang="ru-RU" b="1" smtClean="0"/>
          </a:p>
          <a:p>
            <a:pPr eaLnBrk="1" hangingPunct="1">
              <a:spcBef>
                <a:spcPct val="0"/>
              </a:spcBef>
            </a:pPr>
            <a:r>
              <a:rPr lang="ru-RU" b="1" smtClean="0"/>
              <a:t>Цветоножка и цветоложе.</a:t>
            </a:r>
          </a:p>
          <a:p>
            <a:pPr eaLnBrk="1" hangingPunct="1">
              <a:spcBef>
                <a:spcPct val="0"/>
              </a:spcBef>
            </a:pPr>
            <a:endParaRPr lang="ru-RU" b="1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а также части листовой природы: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Околоцветник </a:t>
            </a:r>
            <a:r>
              <a:rPr lang="en-US" smtClean="0"/>
              <a:t> </a:t>
            </a:r>
            <a:r>
              <a:rPr lang="en-US" b="1" smtClean="0"/>
              <a:t>(P)</a:t>
            </a:r>
            <a:r>
              <a:rPr lang="ru-RU" b="1" smtClean="0"/>
              <a:t> </a:t>
            </a:r>
            <a:r>
              <a:rPr lang="ru-RU" smtClean="0"/>
              <a:t>( простой) или  двойной (включает в себя </a:t>
            </a:r>
            <a:r>
              <a:rPr lang="ru-RU" b="1" smtClean="0"/>
              <a:t>чашечку</a:t>
            </a:r>
            <a:r>
              <a:rPr lang="en-US" b="1" smtClean="0"/>
              <a:t> (K)</a:t>
            </a:r>
            <a:r>
              <a:rPr lang="ru-RU" smtClean="0"/>
              <a:t> и </a:t>
            </a:r>
            <a:r>
              <a:rPr lang="ru-RU" b="1" smtClean="0"/>
              <a:t>венчик</a:t>
            </a:r>
            <a:r>
              <a:rPr lang="en-US" b="1" smtClean="0"/>
              <a:t> (C)</a:t>
            </a:r>
            <a:r>
              <a:rPr lang="ru-RU" smtClean="0"/>
              <a:t>)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и фертильные – </a:t>
            </a:r>
            <a:r>
              <a:rPr lang="ru-RU" b="1" smtClean="0"/>
              <a:t>андроцей (совокупность тычинок)</a:t>
            </a:r>
            <a:r>
              <a:rPr lang="en-US" b="1" smtClean="0"/>
              <a:t> A</a:t>
            </a:r>
            <a:r>
              <a:rPr lang="ru-RU" b="1" smtClean="0"/>
              <a:t> и гинецей (пестик)</a:t>
            </a:r>
            <a:r>
              <a:rPr lang="en-US" smtClean="0"/>
              <a:t> </a:t>
            </a:r>
            <a:r>
              <a:rPr lang="en-US" b="1" smtClean="0"/>
              <a:t>G</a:t>
            </a:r>
            <a:endParaRPr lang="ru-RU" b="1" smtClean="0"/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Буквы по написанию каждой части листа даны на слайде.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2F7C55-307F-40E8-8255-982673E9CB68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Переходим к расшифровки формул и диаграмме цветка.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Если чашелистики расположены свободно (не срослись) то их количество обозначают </a:t>
            </a:r>
            <a:r>
              <a:rPr lang="ru-RU" b="1" smtClean="0"/>
              <a:t>без скобок </a:t>
            </a:r>
            <a:r>
              <a:rPr lang="ru-RU" smtClean="0"/>
              <a:t>ниже буквы </a:t>
            </a:r>
            <a:r>
              <a:rPr lang="en-US" smtClean="0"/>
              <a:t>K</a:t>
            </a:r>
            <a:r>
              <a:rPr lang="ru-RU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Если же они срастаются, то число чашелистиков берется </a:t>
            </a:r>
            <a:r>
              <a:rPr lang="ru-RU" b="1" smtClean="0"/>
              <a:t>в скобки</a:t>
            </a:r>
            <a:r>
              <a:rPr lang="ru-RU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Если число чашелистиков превышает 15-20, то ставят знак </a:t>
            </a:r>
            <a:r>
              <a:rPr lang="ru-RU" b="1" smtClean="0"/>
              <a:t>бесконечности</a:t>
            </a:r>
            <a:r>
              <a:rPr lang="ru-RU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Если какие то части цветка, например лепестки </a:t>
            </a:r>
            <a:r>
              <a:rPr lang="en-US" smtClean="0"/>
              <a:t>C</a:t>
            </a:r>
            <a:r>
              <a:rPr lang="ru-RU" smtClean="0"/>
              <a:t>, находятся в одном круге, но отличаются по форме, их пишут через </a:t>
            </a:r>
            <a:r>
              <a:rPr lang="ru-RU" b="1" smtClean="0"/>
              <a:t>запятую.</a:t>
            </a:r>
          </a:p>
          <a:p>
            <a:pPr eaLnBrk="1" hangingPunct="1">
              <a:spcBef>
                <a:spcPct val="0"/>
              </a:spcBef>
            </a:pPr>
            <a:endParaRPr lang="ru-RU" b="1" smtClean="0"/>
          </a:p>
          <a:p>
            <a:pPr eaLnBrk="1" hangingPunct="1">
              <a:spcBef>
                <a:spcPct val="0"/>
              </a:spcBef>
            </a:pPr>
            <a:r>
              <a:rPr lang="ru-RU" b="1" smtClean="0"/>
              <a:t>Если они находятся в разных кругах, например в двух кругах, то ставится знак + 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331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80B88D8-9C68-444A-B591-064BFA660BA1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Диаграмма цветка- это поперечный срез через бутон, который дает представление о строении цветка.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Мы как бы делаем срез от оси побега (ось соцветия) </a:t>
            </a:r>
            <a:r>
              <a:rPr lang="ru-RU" b="1" smtClean="0"/>
              <a:t>1</a:t>
            </a:r>
            <a:r>
              <a:rPr lang="ru-RU" smtClean="0"/>
              <a:t> и до кроющего листа (листа в пазухе) </a:t>
            </a:r>
            <a:r>
              <a:rPr lang="ru-RU" b="1" smtClean="0"/>
              <a:t>7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Иногда могут встречаться </a:t>
            </a:r>
            <a:r>
              <a:rPr lang="ru-RU" b="1" smtClean="0"/>
              <a:t>прицветники ( в основном двудольные)  2</a:t>
            </a:r>
          </a:p>
          <a:p>
            <a:pPr eaLnBrk="1" hangingPunct="1">
              <a:spcBef>
                <a:spcPct val="0"/>
              </a:spcBef>
            </a:pPr>
            <a:endParaRPr lang="ru-RU" b="1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B93FF44-67A7-4D2C-B280-17BCE3FE2D8B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FA33B0-E1DF-4EC1-8331-6F4CCAB777F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Цветок может быть симметричным и ассиметричным.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Если через цветок можно провести много линий (больше 3) симметрии – такой цветок называют</a:t>
            </a:r>
            <a:r>
              <a:rPr lang="ru-RU" b="1" smtClean="0"/>
              <a:t> актиноморфный</a:t>
            </a:r>
            <a:r>
              <a:rPr lang="ru-RU" smtClean="0"/>
              <a:t> и обозначают </a:t>
            </a:r>
            <a:r>
              <a:rPr lang="ru-RU" b="1" smtClean="0"/>
              <a:t>звездочкой  *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Если только 1 линию симметрии – </a:t>
            </a:r>
            <a:r>
              <a:rPr lang="ru-RU" b="1" smtClean="0"/>
              <a:t>зигоморфный</a:t>
            </a:r>
            <a:r>
              <a:rPr lang="ru-RU" smtClean="0"/>
              <a:t>, обозначается </a:t>
            </a:r>
            <a:r>
              <a:rPr lang="ru-RU" b="1" smtClean="0"/>
              <a:t>стрелочкой вверх  </a:t>
            </a:r>
          </a:p>
          <a:p>
            <a:pPr eaLnBrk="1" hangingPunct="1">
              <a:spcBef>
                <a:spcPct val="0"/>
              </a:spcBef>
            </a:pPr>
            <a:endParaRPr lang="ru-RU" b="1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Из зигоморфных выделяют также бисимметричны</a:t>
            </a:r>
            <a:r>
              <a:rPr lang="ru-RU" smtClean="0">
                <a:solidFill>
                  <a:schemeClr val="tx2"/>
                </a:solidFill>
              </a:rPr>
              <a:t>е</a:t>
            </a:r>
          </a:p>
          <a:p>
            <a:pPr eaLnBrk="1" hangingPunct="1">
              <a:spcBef>
                <a:spcPct val="0"/>
              </a:spcBef>
            </a:pPr>
            <a:endParaRPr lang="ru-RU" smtClean="0">
              <a:solidFill>
                <a:schemeClr val="tx2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ru-RU" smtClean="0">
                <a:solidFill>
                  <a:schemeClr val="tx2"/>
                </a:solidFill>
              </a:rPr>
              <a:t>И бывают </a:t>
            </a:r>
            <a:r>
              <a:rPr lang="ru-RU" b="1" smtClean="0">
                <a:solidFill>
                  <a:schemeClr val="tx2"/>
                </a:solidFill>
              </a:rPr>
              <a:t>ассиметричные.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63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BCC5898-F0E8-4612-8CCA-85A9D409F95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b="1" smtClean="0"/>
              <a:t>Простой околоцветник – это околоцветник, состоящий из одинаковых частей морфологически (тюльпан, лилия)</a:t>
            </a:r>
          </a:p>
          <a:p>
            <a:pPr eaLnBrk="1" hangingPunct="1">
              <a:spcBef>
                <a:spcPct val="0"/>
              </a:spcBef>
            </a:pPr>
            <a:endParaRPr lang="ru-RU" b="1" smtClean="0"/>
          </a:p>
          <a:p>
            <a:pPr eaLnBrk="1" hangingPunct="1">
              <a:spcBef>
                <a:spcPct val="0"/>
              </a:spcBef>
            </a:pPr>
            <a:r>
              <a:rPr lang="ru-RU" b="1" smtClean="0"/>
              <a:t>Если мы видим, что чашелистики сильно отличаются от лепестков , такой околоцветник называют двойным.</a:t>
            </a:r>
          </a:p>
        </p:txBody>
      </p:sp>
      <p:sp>
        <p:nvSpPr>
          <p:cNvPr id="1741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913E3CA-8C37-4298-BB21-77ECCC81A59B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b="1" smtClean="0"/>
              <a:t>Если пестик находится «сверху», не срастается ни с одним из частей цветка- то это верхняя завязь.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В Формуле черточка ставится при этом ВНИЗУ!!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Такой цветок называют </a:t>
            </a:r>
            <a:r>
              <a:rPr lang="ru-RU" b="1" smtClean="0"/>
              <a:t>гипогинный (подпестичный) </a:t>
            </a:r>
          </a:p>
          <a:p>
            <a:pPr eaLnBrk="1" hangingPunct="1">
              <a:spcBef>
                <a:spcPct val="0"/>
              </a:spcBef>
            </a:pPr>
            <a:endParaRPr lang="ru-RU" b="1" smtClean="0"/>
          </a:p>
          <a:p>
            <a:pPr eaLnBrk="1" hangingPunct="1">
              <a:spcBef>
                <a:spcPct val="0"/>
              </a:spcBef>
            </a:pPr>
            <a:r>
              <a:rPr lang="ru-RU" b="1" smtClean="0"/>
              <a:t>Если части цветка обрастают и срастаются с ней – то образуется нижняя завязь.</a:t>
            </a:r>
          </a:p>
          <a:p>
            <a:pPr eaLnBrk="1" hangingPunct="1">
              <a:spcBef>
                <a:spcPct val="0"/>
              </a:spcBef>
            </a:pPr>
            <a:endParaRPr lang="ru-RU" b="1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Цветок называется</a:t>
            </a:r>
            <a:r>
              <a:rPr lang="ru-RU" b="1" smtClean="0"/>
              <a:t> эпигинный (надпестичный)</a:t>
            </a:r>
          </a:p>
          <a:p>
            <a:pPr eaLnBrk="1" hangingPunct="1">
              <a:spcBef>
                <a:spcPct val="0"/>
              </a:spcBef>
            </a:pPr>
            <a:endParaRPr lang="ru-RU" b="1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В Формуле черточка ставится при этом ВВЕРХУ!!</a:t>
            </a:r>
          </a:p>
        </p:txBody>
      </p:sp>
      <p:sp>
        <p:nvSpPr>
          <p:cNvPr id="1843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3AFB4C-B6BA-4C7A-9433-2B0811E90B6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mtClean="0"/>
              <a:t>У лилейных тычинки все на одном положении, у Крестоцветных четыре тычинки длиннее ( в разных кругах) еще две чуть меньше, которые могу срастаться еще с двумя. А 2+2 *2</a:t>
            </a:r>
          </a:p>
          <a:p>
            <a:pPr eaLnBrk="1" hangingPunct="1"/>
            <a:r>
              <a:rPr lang="ru-RU" smtClean="0"/>
              <a:t>У мальвовых тычинки срастаются основаниями. Тычиночные нити превращаются в трубку.</a:t>
            </a:r>
          </a:p>
          <a:p>
            <a:pPr eaLnBrk="1" hangingPunct="1"/>
            <a:r>
              <a:rPr lang="ru-RU" smtClean="0"/>
              <a:t>У бобовых  тычинки расположены в два круга (5 тычинок и 4 ), срастаются между собой, но одна не срастается и находится отдельно- формула А (5+4), 1</a:t>
            </a:r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У сложноцветных тычинки срослись с пыльниками, а тычиночные нити остаются свободными.</a:t>
            </a:r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6D9E33D-050B-4ECF-B08E-98CE1259E86A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ru-RU" dirty="0" smtClean="0"/>
              <a:t>Если мы разрежем пыльник поперек, то увидим там 4 гнезда, похожие на бабочку.</a:t>
            </a:r>
          </a:p>
          <a:p>
            <a:pPr eaLnBrk="1" hangingPunct="1">
              <a:defRPr/>
            </a:pPr>
            <a:endParaRPr lang="ru-RU" dirty="0" smtClean="0"/>
          </a:p>
          <a:p>
            <a:pPr eaLnBrk="1" hangingPunct="1">
              <a:defRPr/>
            </a:pPr>
            <a:r>
              <a:rPr lang="ru-RU" dirty="0" smtClean="0"/>
              <a:t>Каждое гнездо – это </a:t>
            </a:r>
            <a:r>
              <a:rPr lang="ru-RU" b="1" dirty="0" smtClean="0"/>
              <a:t>микроспорангий.</a:t>
            </a:r>
          </a:p>
          <a:p>
            <a:pPr eaLnBrk="1" hangingPunct="1">
              <a:defRPr/>
            </a:pPr>
            <a:endParaRPr lang="ru-RU" dirty="0" smtClean="0"/>
          </a:p>
          <a:p>
            <a:pPr eaLnBrk="1" hangingPunct="1">
              <a:defRPr/>
            </a:pPr>
            <a:r>
              <a:rPr lang="ru-RU" dirty="0" smtClean="0"/>
              <a:t>Вскрывается пыльник </a:t>
            </a:r>
            <a:r>
              <a:rPr lang="ru-RU" b="1" dirty="0" smtClean="0"/>
              <a:t>одной продольной щелью.</a:t>
            </a:r>
          </a:p>
          <a:p>
            <a:pPr eaLnBrk="1" hangingPunct="1">
              <a:defRPr/>
            </a:pPr>
            <a:endParaRPr lang="ru-RU" b="1" dirty="0" smtClean="0"/>
          </a:p>
          <a:p>
            <a:pPr eaLnBrk="1" hangingPunct="1">
              <a:defRPr/>
            </a:pPr>
            <a:r>
              <a:rPr lang="ru-RU" b="1" dirty="0" smtClean="0"/>
              <a:t>В центре находится стерильная часть с проводящим пучком.</a:t>
            </a:r>
          </a:p>
          <a:p>
            <a:pPr eaLnBrk="1" hangingPunct="1">
              <a:defRPr/>
            </a:pPr>
            <a:endParaRPr lang="ru-RU" b="1" dirty="0" smtClean="0"/>
          </a:p>
          <a:p>
            <a:pPr eaLnBrk="1" hangingPunct="1">
              <a:defRPr/>
            </a:pPr>
            <a:endParaRPr lang="ru-RU" b="1" dirty="0" smtClean="0"/>
          </a:p>
          <a:p>
            <a:pPr eaLnBrk="1" hangingPunct="1">
              <a:defRPr/>
            </a:pPr>
            <a:r>
              <a:rPr lang="ru-RU" b="1" dirty="0" smtClean="0"/>
              <a:t>Оболочка микроспорангия покрыта эндодермой сверху, затем </a:t>
            </a:r>
            <a:r>
              <a:rPr lang="ru-RU" b="1" dirty="0" err="1" smtClean="0"/>
              <a:t>эндотецием</a:t>
            </a:r>
            <a:r>
              <a:rPr lang="ru-RU" b="1" dirty="0" smtClean="0"/>
              <a:t>, срединными слоями и наконец слоем </a:t>
            </a:r>
            <a:r>
              <a:rPr lang="ru-RU" b="1" dirty="0" err="1" smtClean="0"/>
              <a:t>тапетума</a:t>
            </a:r>
            <a:r>
              <a:rPr lang="ru-RU" b="1" dirty="0" smtClean="0"/>
              <a:t> (Питающим слоем).</a:t>
            </a:r>
          </a:p>
          <a:p>
            <a:pPr eaLnBrk="1" hangingPunct="1">
              <a:defRPr/>
            </a:pPr>
            <a:endParaRPr lang="ru-RU" b="1" dirty="0" smtClean="0"/>
          </a:p>
          <a:p>
            <a:pPr eaLnBrk="1" hangingPunct="1">
              <a:defRPr/>
            </a:pPr>
            <a:r>
              <a:rPr lang="ru-RU" b="1" dirty="0" smtClean="0"/>
              <a:t>Микроспоры образуются в результате мейоза материнской клетки микроспоры (2</a:t>
            </a:r>
            <a:r>
              <a:rPr lang="en-US" b="1" dirty="0" smtClean="0"/>
              <a:t>n) </a:t>
            </a:r>
            <a:r>
              <a:rPr lang="ru-RU" b="1" dirty="0" smtClean="0"/>
              <a:t> - образуются 4 микроспоры (</a:t>
            </a:r>
            <a:r>
              <a:rPr lang="en-US" b="1" dirty="0" smtClean="0"/>
              <a:t>n)</a:t>
            </a:r>
            <a:r>
              <a:rPr lang="ru-RU" b="1" dirty="0" smtClean="0"/>
              <a:t>.</a:t>
            </a:r>
          </a:p>
          <a:p>
            <a:pPr eaLnBrk="1" hangingPunct="1">
              <a:defRPr/>
            </a:pPr>
            <a:endParaRPr lang="ru-RU" b="1" dirty="0" smtClean="0"/>
          </a:p>
          <a:p>
            <a:pPr eaLnBrk="1" hangingPunct="1">
              <a:defRPr/>
            </a:pPr>
            <a:r>
              <a:rPr lang="ru-RU" b="1" dirty="0" smtClean="0"/>
              <a:t>И каждая микроспора претерпевает 1 митоз (получается 2 гаплоидных ядра)  и образует пыльцевое зерно</a:t>
            </a:r>
          </a:p>
          <a:p>
            <a:pPr eaLnBrk="1" hangingPunct="1">
              <a:defRPr/>
            </a:pPr>
            <a:endParaRPr lang="ru-RU" b="1" dirty="0" smtClean="0"/>
          </a:p>
          <a:p>
            <a:pPr eaLnBrk="1" hangingPunct="1">
              <a:defRPr/>
            </a:pPr>
            <a:r>
              <a:rPr lang="ru-RU" b="1" dirty="0" smtClean="0"/>
              <a:t>Пыльцевое зерно несет в себе 2 ядра и получается в результате митоза микроспоры.</a:t>
            </a:r>
          </a:p>
          <a:p>
            <a:pPr eaLnBrk="1" hangingPunct="1">
              <a:defRPr/>
            </a:pPr>
            <a:endParaRPr lang="ru-RU" b="1" dirty="0" smtClean="0"/>
          </a:p>
          <a:p>
            <a:pPr eaLnBrk="1" hangingPunct="1">
              <a:defRPr/>
            </a:pPr>
            <a:r>
              <a:rPr lang="ru-RU" b="1" dirty="0" smtClean="0"/>
              <a:t>Пыльцевое зерно по сути является мужским гаметофитом.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E430CDE-ED4F-401E-A821-8F5F32D18C62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mtClean="0"/>
              <a:t>В результате процесса образуется </a:t>
            </a:r>
            <a:r>
              <a:rPr lang="ru-RU" b="1" smtClean="0"/>
              <a:t>пыльцевое зерно</a:t>
            </a:r>
            <a:r>
              <a:rPr lang="ru-RU" smtClean="0"/>
              <a:t>, в котором имеется 2 клетки – 1 клетка дает 2 спермия, а вторая – трубку.( трубка нужна для доставки этих спермиев)</a:t>
            </a:r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Оболочка пыльцевого зерна называется </a:t>
            </a:r>
            <a:r>
              <a:rPr lang="ru-RU" b="1" smtClean="0"/>
              <a:t>экзина</a:t>
            </a:r>
          </a:p>
          <a:p>
            <a:pPr eaLnBrk="1" hangingPunct="1"/>
            <a:endParaRPr lang="ru-RU" b="1" smtClean="0"/>
          </a:p>
          <a:p>
            <a:pPr eaLnBrk="1" hangingPunct="1"/>
            <a:r>
              <a:rPr lang="ru-RU" smtClean="0"/>
              <a:t>А под экзиной имеется вторая тонкая оболочка </a:t>
            </a:r>
            <a:r>
              <a:rPr lang="ru-RU" b="1" smtClean="0"/>
              <a:t>-интина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F8014E6-CA1E-4EC9-B79E-D5AC335876F2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b="1" smtClean="0"/>
              <a:t>Гинецей</a:t>
            </a:r>
            <a:r>
              <a:rPr lang="ru-RU" smtClean="0"/>
              <a:t>-это совокупность плодолистиков, образующих один или несколько пестиков</a:t>
            </a:r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Традиционно пестик разделяют на 3 части: </a:t>
            </a:r>
          </a:p>
          <a:p>
            <a:pPr eaLnBrk="1" hangingPunct="1"/>
            <a:r>
              <a:rPr lang="ru-RU" smtClean="0"/>
              <a:t>Завязь</a:t>
            </a:r>
          </a:p>
          <a:p>
            <a:pPr eaLnBrk="1" hangingPunct="1"/>
            <a:r>
              <a:rPr lang="ru-RU" smtClean="0"/>
              <a:t>Столбик </a:t>
            </a:r>
          </a:p>
          <a:p>
            <a:pPr eaLnBrk="1" hangingPunct="1"/>
            <a:r>
              <a:rPr lang="ru-RU" smtClean="0"/>
              <a:t>и рыльце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4B537CA-FF99-4711-93F0-8798D61A2356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ru-RU" dirty="0" smtClean="0"/>
              <a:t>Первый вид гинецея- </a:t>
            </a:r>
            <a:r>
              <a:rPr lang="ru-RU" b="1" dirty="0" smtClean="0"/>
              <a:t>апокарпный</a:t>
            </a:r>
            <a:r>
              <a:rPr lang="ru-RU" dirty="0" smtClean="0"/>
              <a:t>.</a:t>
            </a:r>
          </a:p>
          <a:p>
            <a:pPr eaLnBrk="1" hangingPunct="1">
              <a:defRPr/>
            </a:pPr>
            <a:endParaRPr lang="ru-RU" dirty="0" smtClean="0"/>
          </a:p>
          <a:p>
            <a:pPr eaLnBrk="1" hangingPunct="1">
              <a:defRPr/>
            </a:pPr>
            <a:r>
              <a:rPr lang="ru-RU" b="1" dirty="0" smtClean="0"/>
              <a:t>Каждый плодолистик образует отдельный пестик.</a:t>
            </a:r>
          </a:p>
          <a:p>
            <a:pPr eaLnBrk="1" hangingPunct="1">
              <a:defRPr/>
            </a:pPr>
            <a:endParaRPr lang="ru-RU" b="1" dirty="0" smtClean="0"/>
          </a:p>
          <a:p>
            <a:pPr eaLnBrk="1" hangingPunct="1">
              <a:defRPr/>
            </a:pPr>
            <a:r>
              <a:rPr lang="ru-RU" dirty="0" smtClean="0"/>
              <a:t>Дальше плодолистики могут срастаться.</a:t>
            </a:r>
          </a:p>
          <a:p>
            <a:pPr eaLnBrk="1" hangingPunct="1">
              <a:defRPr/>
            </a:pPr>
            <a:endParaRPr lang="ru-RU" dirty="0" smtClean="0"/>
          </a:p>
          <a:p>
            <a:pPr eaLnBrk="1" hangingPunct="1">
              <a:defRPr/>
            </a:pPr>
            <a:r>
              <a:rPr lang="ru-RU" dirty="0" smtClean="0"/>
              <a:t>Срастание видно только на поперечном срезе!!</a:t>
            </a:r>
          </a:p>
          <a:p>
            <a:pPr eaLnBrk="1" hangingPunct="1">
              <a:defRPr/>
            </a:pPr>
            <a:endParaRPr lang="ru-RU" dirty="0" smtClean="0"/>
          </a:p>
          <a:p>
            <a:pPr eaLnBrk="1" hangingPunct="1">
              <a:defRPr/>
            </a:pPr>
            <a:r>
              <a:rPr lang="ru-RU" dirty="0" smtClean="0"/>
              <a:t>Когда начинается срастание, гинецей превращается в </a:t>
            </a:r>
            <a:r>
              <a:rPr lang="ru-RU" b="1" dirty="0" err="1" smtClean="0"/>
              <a:t>ценокарпный</a:t>
            </a:r>
            <a:endParaRPr lang="ru-RU" b="1" dirty="0" smtClean="0"/>
          </a:p>
          <a:p>
            <a:pPr eaLnBrk="1" hangingPunct="1">
              <a:defRPr/>
            </a:pPr>
            <a:endParaRPr lang="ru-RU" b="1" dirty="0" smtClean="0"/>
          </a:p>
          <a:p>
            <a:pPr eaLnBrk="1" hangingPunct="1">
              <a:defRPr/>
            </a:pPr>
            <a:r>
              <a:rPr lang="ru-RU" b="1" dirty="0" smtClean="0"/>
              <a:t>И вот </a:t>
            </a:r>
            <a:r>
              <a:rPr lang="ru-RU" b="1" dirty="0" err="1" smtClean="0"/>
              <a:t>ценокарпный</a:t>
            </a:r>
            <a:r>
              <a:rPr lang="ru-RU" b="1" dirty="0" smtClean="0"/>
              <a:t> гинецей бывает трех видов.</a:t>
            </a:r>
          </a:p>
          <a:p>
            <a:pPr eaLnBrk="1" hangingPunct="1">
              <a:defRPr/>
            </a:pPr>
            <a:endParaRPr lang="ru-RU" dirty="0" smtClean="0"/>
          </a:p>
          <a:p>
            <a:pPr eaLnBrk="1" hangingPunct="1">
              <a:defRPr/>
            </a:pPr>
            <a:r>
              <a:rPr lang="ru-RU" dirty="0" smtClean="0"/>
              <a:t>Когда срастание происходит в центральной части и остаются видны «3 полости» – это </a:t>
            </a:r>
            <a:r>
              <a:rPr lang="ru-RU" b="1" dirty="0" smtClean="0"/>
              <a:t>синкарпный гинецей.</a:t>
            </a:r>
          </a:p>
          <a:p>
            <a:pPr eaLnBrk="1" hangingPunct="1">
              <a:defRPr/>
            </a:pPr>
            <a:endParaRPr lang="ru-RU" b="1" dirty="0" smtClean="0"/>
          </a:p>
          <a:p>
            <a:pPr eaLnBrk="1" hangingPunct="1">
              <a:defRPr/>
            </a:pPr>
            <a:r>
              <a:rPr lang="ru-RU" dirty="0" smtClean="0"/>
              <a:t>Когда не формируются замкнутые полости, плодолистик срастаются в стык – это</a:t>
            </a:r>
            <a:r>
              <a:rPr lang="ru-RU" b="1" dirty="0" smtClean="0"/>
              <a:t> </a:t>
            </a:r>
            <a:r>
              <a:rPr lang="ru-RU" b="1" dirty="0" err="1" smtClean="0"/>
              <a:t>паракарпный</a:t>
            </a:r>
            <a:r>
              <a:rPr lang="ru-RU" b="1" dirty="0" smtClean="0"/>
              <a:t> гинецей.</a:t>
            </a:r>
          </a:p>
          <a:p>
            <a:pPr eaLnBrk="1" hangingPunct="1">
              <a:defRPr/>
            </a:pPr>
            <a:endParaRPr lang="ru-RU" b="1" dirty="0" smtClean="0"/>
          </a:p>
          <a:p>
            <a:pPr eaLnBrk="1" hangingPunct="1">
              <a:defRPr/>
            </a:pPr>
            <a:r>
              <a:rPr lang="ru-RU" b="1" dirty="0" smtClean="0"/>
              <a:t>И третий вариант – </a:t>
            </a:r>
            <a:r>
              <a:rPr lang="ru-RU" b="1" dirty="0" err="1" smtClean="0"/>
              <a:t>лизикарпный</a:t>
            </a:r>
            <a:r>
              <a:rPr lang="ru-RU" b="1" dirty="0" smtClean="0"/>
              <a:t> гинецей.</a:t>
            </a:r>
          </a:p>
          <a:p>
            <a:pPr eaLnBrk="1" hangingPunct="1">
              <a:defRPr/>
            </a:pPr>
            <a:endParaRPr lang="ru-RU" b="1" dirty="0" smtClean="0"/>
          </a:p>
          <a:p>
            <a:pPr eaLnBrk="1" hangingPunct="1">
              <a:defRPr/>
            </a:pPr>
            <a:r>
              <a:rPr lang="ru-RU" dirty="0" smtClean="0"/>
              <a:t>При нем происходит, как бы разрушение перегородок и семязачатки остаются сидеть на центральной колонке.</a:t>
            </a:r>
          </a:p>
          <a:p>
            <a:pPr eaLnBrk="1" hangingPunct="1">
              <a:defRPr/>
            </a:pPr>
            <a:endParaRPr lang="ru-RU" dirty="0" smtClean="0"/>
          </a:p>
          <a:p>
            <a:pPr eaLnBrk="1" hangingPunct="1">
              <a:defRPr/>
            </a:pPr>
            <a:r>
              <a:rPr lang="ru-RU" dirty="0" smtClean="0"/>
              <a:t>Расположение семязачатков может быть разное, это называется </a:t>
            </a:r>
            <a:r>
              <a:rPr lang="ru-RU" b="1" dirty="0" err="1" smtClean="0"/>
              <a:t>плацентация</a:t>
            </a:r>
            <a:r>
              <a:rPr lang="ru-RU" b="1" dirty="0" smtClean="0"/>
              <a:t>.</a:t>
            </a:r>
          </a:p>
          <a:p>
            <a:pPr eaLnBrk="1" hangingPunct="1">
              <a:defRPr/>
            </a:pPr>
            <a:endParaRPr lang="ru-RU" b="1" dirty="0" smtClean="0"/>
          </a:p>
          <a:p>
            <a:pPr eaLnBrk="1" hangingPunct="1">
              <a:defRPr/>
            </a:pP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D0BBA08-AFA6-4CCB-849B-F71D8E774490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mtClean="0"/>
              <a:t>Синкарпный гинецей хорошо заметен у </a:t>
            </a:r>
            <a:r>
              <a:rPr lang="ru-RU" b="1" smtClean="0"/>
              <a:t>томата.</a:t>
            </a:r>
          </a:p>
          <a:p>
            <a:pPr eaLnBrk="1" hangingPunct="1"/>
            <a:endParaRPr lang="ru-RU" b="1" smtClean="0"/>
          </a:p>
          <a:p>
            <a:pPr eaLnBrk="1" hangingPunct="1"/>
            <a:r>
              <a:rPr lang="ru-RU" smtClean="0"/>
              <a:t>Хороший пример паракарпного гинецея </a:t>
            </a:r>
            <a:r>
              <a:rPr lang="ru-RU" b="1" smtClean="0"/>
              <a:t>– это мак.</a:t>
            </a:r>
          </a:p>
          <a:p>
            <a:pPr eaLnBrk="1" hangingPunct="1"/>
            <a:endParaRPr lang="ru-RU" b="1" smtClean="0"/>
          </a:p>
          <a:p>
            <a:pPr eaLnBrk="1" hangingPunct="1"/>
            <a:r>
              <a:rPr lang="ru-RU" smtClean="0"/>
              <a:t>При лизикарпном гинецеи у растения всегда будет хорошо заметна</a:t>
            </a:r>
            <a:r>
              <a:rPr lang="ru-RU" b="1" smtClean="0"/>
              <a:t> колонка.</a:t>
            </a:r>
          </a:p>
          <a:p>
            <a:pPr eaLnBrk="1" hangingPunct="1"/>
            <a:endParaRPr lang="ru-RU" b="1" smtClean="0"/>
          </a:p>
          <a:p>
            <a:pPr eaLnBrk="1" hangingPunct="1"/>
            <a:r>
              <a:rPr lang="ru-RU" smtClean="0"/>
              <a:t>При апакарпном хорошо заметно,что не происходит срастания </a:t>
            </a:r>
            <a:r>
              <a:rPr lang="ru-RU" b="1" smtClean="0"/>
              <a:t>(лютик)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0130647-722C-40BF-BDF0-F3B1406FF8F4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mtClean="0"/>
              <a:t>В семязачатках происходит мейоз.</a:t>
            </a:r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Закладывается материнская клетка мегаспоры (2</a:t>
            </a:r>
            <a:r>
              <a:rPr lang="en-US" smtClean="0"/>
              <a:t>n) </a:t>
            </a:r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Далее происходит мейоз. Образуется 4 мегаспоры, но 3 погибают, остается одна.</a:t>
            </a:r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Эта мегаспора проходит 3 митотических деления.</a:t>
            </a:r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И образуется </a:t>
            </a:r>
            <a:r>
              <a:rPr lang="ru-RU" b="1" smtClean="0"/>
              <a:t>8 клеток. (8 ядер)</a:t>
            </a:r>
          </a:p>
          <a:p>
            <a:pPr eaLnBrk="1" hangingPunct="1"/>
            <a:endParaRPr lang="ru-RU" b="1" smtClean="0"/>
          </a:p>
          <a:p>
            <a:pPr eaLnBrk="1" hangingPunct="1"/>
            <a:r>
              <a:rPr lang="ru-RU" b="1" smtClean="0"/>
              <a:t>Это будет женский гаметофит или зародышевый мешок.</a:t>
            </a:r>
          </a:p>
          <a:p>
            <a:pPr eaLnBrk="1" hangingPunct="1"/>
            <a:endParaRPr lang="ru-RU" b="1" smtClean="0"/>
          </a:p>
          <a:p>
            <a:pPr eaLnBrk="1" hangingPunct="1"/>
            <a:r>
              <a:rPr lang="ru-RU" b="1" smtClean="0"/>
              <a:t>Вокруг гаплоидного гаметофита имеются диплоидные наружные ткани.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0023510-8C1A-402C-8A61-BF7E87279051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mtClean="0"/>
              <a:t>Семязачаток включает в себя: </a:t>
            </a:r>
            <a:r>
              <a:rPr lang="ru-RU" b="1" smtClean="0"/>
              <a:t>зародышевый мешок или женский гаметофит (</a:t>
            </a:r>
            <a:r>
              <a:rPr lang="en-US" b="1" smtClean="0"/>
              <a:t>n)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ru-RU" b="1" smtClean="0"/>
              <a:t>Нуцеллус (</a:t>
            </a:r>
            <a:r>
              <a:rPr lang="en-US" b="1" smtClean="0"/>
              <a:t>2n</a:t>
            </a:r>
            <a:r>
              <a:rPr lang="ru-RU" b="1" smtClean="0"/>
              <a:t>) </a:t>
            </a:r>
            <a:r>
              <a:rPr lang="ru-RU" smtClean="0"/>
              <a:t>и </a:t>
            </a:r>
            <a:r>
              <a:rPr lang="ru-RU" b="1" smtClean="0"/>
              <a:t>интигументы (2</a:t>
            </a:r>
            <a:r>
              <a:rPr lang="en-US" b="1" smtClean="0"/>
              <a:t>n) </a:t>
            </a:r>
            <a:r>
              <a:rPr lang="ru-RU" smtClean="0"/>
              <a:t>в которых находится пыльцевход или </a:t>
            </a:r>
            <a:r>
              <a:rPr lang="ru-RU" b="1" smtClean="0"/>
              <a:t>микропиле.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5472685-E977-477A-A6AB-751C4481F1A7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B4E51-8ADA-47D7-8204-BDD148BDEDCC}" type="datetimeFigureOut">
              <a:rPr lang="ru-RU"/>
              <a:pPr>
                <a:defRPr/>
              </a:pPr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6F25A-F2EF-4F4D-86D6-1AB19D380F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A3A97-EA60-4F50-B9A3-E496080E245D}" type="datetimeFigureOut">
              <a:rPr lang="ru-RU"/>
              <a:pPr>
                <a:defRPr/>
              </a:pPr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D5D14-26EE-4F66-AB42-350B1058C0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71E04-4016-478E-AC7E-81F930E99517}" type="datetimeFigureOut">
              <a:rPr lang="ru-RU"/>
              <a:pPr>
                <a:defRPr/>
              </a:pPr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EB0A5-48B9-46DD-BDF7-0CC608F7FD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1C532-37C7-492D-A0A0-74B3546F5023}" type="datetimeFigureOut">
              <a:rPr lang="ru-RU"/>
              <a:pPr>
                <a:defRPr/>
              </a:pPr>
              <a:t>31.05.2020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BA7B7-DE93-4C4D-B3A2-C746ABE22A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83725-81A3-40AC-9F48-12174F140E98}" type="datetimeFigureOut">
              <a:rPr lang="ru-RU"/>
              <a:pPr>
                <a:defRPr/>
              </a:pPr>
              <a:t>31.05.2020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151AB-6CFC-43EE-BB6C-633772205A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13A0B-DFD5-4451-96E0-E2590A157888}" type="datetimeFigureOut">
              <a:rPr lang="ru-RU"/>
              <a:pPr>
                <a:defRPr/>
              </a:pPr>
              <a:t>31.05.2020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78946-B32A-4390-9261-A03E8B5375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AED0B-728F-4783-A030-841D3E6BB87D}" type="datetimeFigureOut">
              <a:rPr lang="ru-RU"/>
              <a:pPr>
                <a:defRPr/>
              </a:pPr>
              <a:t>31.05.2020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DC4D7-871C-4B67-A003-2AFAAE6705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4251E8-A0BD-4E10-BAAB-190B8319785E}" type="datetimeFigureOut">
              <a:rPr lang="ru-RU"/>
              <a:pPr>
                <a:defRPr/>
              </a:pPr>
              <a:t>31.05.2020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D0077-D5A0-42A5-A1C2-216A585C40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CE4AC-7485-459E-BC05-641BDB7D57DE}" type="datetimeFigureOut">
              <a:rPr lang="ru-RU"/>
              <a:pPr>
                <a:defRPr/>
              </a:pPr>
              <a:t>31.05.2020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9A6E8-B935-406D-8CFA-B234F15BDC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54091-5339-447A-AE64-61B85186A1AD}" type="datetimeFigureOut">
              <a:rPr lang="ru-RU"/>
              <a:pPr>
                <a:defRPr/>
              </a:pPr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FDC16-6D3F-4083-8D23-C4B1CC91D7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D8D8C-B347-49EE-B70F-586BA8FC33BA}" type="datetimeFigureOut">
              <a:rPr lang="ru-RU"/>
              <a:pPr>
                <a:defRPr/>
              </a:pPr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1493B-2D73-4A1C-B683-2012537FFD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61E4042-9C85-4BAD-B34B-EF6FBC8A11FB}" type="datetimeFigureOut">
              <a:rPr lang="ru-RU"/>
              <a:pPr>
                <a:defRPr/>
              </a:pPr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361724-0C34-4C7D-AC30-0BC42DE8C6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Строение цветка и околоцветника. Анатомия тычинки и пестика. Типы завязей. Диаграммы и формулы цветка. Соцветия.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Цветок</a:t>
            </a:r>
          </a:p>
        </p:txBody>
      </p:sp>
      <p:pic>
        <p:nvPicPr>
          <p:cNvPr id="15362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512888" y="1600200"/>
            <a:ext cx="6118225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1052513"/>
            <a:ext cx="8424863" cy="507365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Рисунок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88913"/>
            <a:ext cx="8280400" cy="64087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3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771775" y="1484313"/>
            <a:ext cx="3449638" cy="4449762"/>
          </a:xfrm>
        </p:spPr>
      </p:pic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Пример</a:t>
            </a:r>
          </a:p>
        </p:txBody>
      </p:sp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1476375" y="6092825"/>
            <a:ext cx="71993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Околоцветник простой, состоит из 6 частей, но они в 2 кругах- 3+3 </a:t>
            </a:r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красный</a:t>
            </a:r>
            <a:r>
              <a:rPr lang="ru-RU" b="1">
                <a:latin typeface="Calibri" pitchFamily="34" charset="0"/>
              </a:rPr>
              <a:t> и </a:t>
            </a:r>
            <a:r>
              <a:rPr lang="ru-RU" b="1">
                <a:solidFill>
                  <a:schemeClr val="tx2"/>
                </a:solidFill>
                <a:latin typeface="Calibri" pitchFamily="34" charset="0"/>
              </a:rPr>
              <a:t>синий</a:t>
            </a:r>
          </a:p>
        </p:txBody>
      </p:sp>
      <p:sp>
        <p:nvSpPr>
          <p:cNvPr id="20484" name="TextBox 5"/>
          <p:cNvSpPr txBox="1">
            <a:spLocks noChangeArrowheads="1"/>
          </p:cNvSpPr>
          <p:nvPr/>
        </p:nvSpPr>
        <p:spPr bwMode="auto">
          <a:xfrm>
            <a:off x="2987675" y="2565400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tx2"/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20485" name="TextBox 6"/>
          <p:cNvSpPr txBox="1">
            <a:spLocks noChangeArrowheads="1"/>
          </p:cNvSpPr>
          <p:nvPr/>
        </p:nvSpPr>
        <p:spPr bwMode="auto">
          <a:xfrm>
            <a:off x="5867400" y="2492375"/>
            <a:ext cx="3032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tx2"/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20486" name="TextBox 7"/>
          <p:cNvSpPr txBox="1">
            <a:spLocks noChangeArrowheads="1"/>
          </p:cNvSpPr>
          <p:nvPr/>
        </p:nvSpPr>
        <p:spPr bwMode="auto">
          <a:xfrm>
            <a:off x="3995738" y="4365625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tx2"/>
                </a:solidFill>
                <a:latin typeface="Calibri" pitchFamily="34" charset="0"/>
              </a:rPr>
              <a:t>3</a:t>
            </a:r>
          </a:p>
        </p:txBody>
      </p:sp>
      <p:sp>
        <p:nvSpPr>
          <p:cNvPr id="20487" name="TextBox 8"/>
          <p:cNvSpPr txBox="1">
            <a:spLocks noChangeArrowheads="1"/>
          </p:cNvSpPr>
          <p:nvPr/>
        </p:nvSpPr>
        <p:spPr bwMode="auto">
          <a:xfrm>
            <a:off x="3708400" y="3789363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20488" name="TextBox 9"/>
          <p:cNvSpPr txBox="1">
            <a:spLocks noChangeArrowheads="1"/>
          </p:cNvSpPr>
          <p:nvPr/>
        </p:nvSpPr>
        <p:spPr bwMode="auto">
          <a:xfrm>
            <a:off x="5219700" y="3573463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20489" name="TextBox 10"/>
          <p:cNvSpPr txBox="1">
            <a:spLocks noChangeArrowheads="1"/>
          </p:cNvSpPr>
          <p:nvPr/>
        </p:nvSpPr>
        <p:spPr bwMode="auto">
          <a:xfrm>
            <a:off x="4427538" y="2420938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3</a:t>
            </a:r>
          </a:p>
        </p:txBody>
      </p:sp>
      <p:sp>
        <p:nvSpPr>
          <p:cNvPr id="20490" name="TextBox 11"/>
          <p:cNvSpPr txBox="1">
            <a:spLocks noChangeArrowheads="1"/>
          </p:cNvSpPr>
          <p:nvPr/>
        </p:nvSpPr>
        <p:spPr bwMode="auto">
          <a:xfrm>
            <a:off x="5435600" y="1052513"/>
            <a:ext cx="3529013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Тычинки А располагаются в 2 кругах</a:t>
            </a:r>
          </a:p>
          <a:p>
            <a:pPr algn="ctr"/>
            <a:r>
              <a:rPr lang="ru-RU" b="1">
                <a:latin typeface="Calibri" pitchFamily="34" charset="0"/>
              </a:rPr>
              <a:t>3 +3 (всего их 6)</a:t>
            </a:r>
            <a:r>
              <a:rPr lang="ru-RU" b="1">
                <a:solidFill>
                  <a:srgbClr val="92D050"/>
                </a:solidFill>
                <a:latin typeface="Calibri" pitchFamily="34" charset="0"/>
              </a:rPr>
              <a:t> зеленый</a:t>
            </a:r>
          </a:p>
          <a:p>
            <a:pPr algn="ctr"/>
            <a:r>
              <a:rPr lang="ru-RU" b="1">
                <a:solidFill>
                  <a:srgbClr val="92D050"/>
                </a:solidFill>
                <a:latin typeface="Calibri" pitchFamily="34" charset="0"/>
              </a:rPr>
              <a:t>Внутренний круг-закрашенные</a:t>
            </a:r>
          </a:p>
          <a:p>
            <a:pPr algn="ctr"/>
            <a:r>
              <a:rPr lang="ru-RU" b="1">
                <a:solidFill>
                  <a:srgbClr val="92D050"/>
                </a:solidFill>
                <a:latin typeface="Calibri" pitchFamily="34" charset="0"/>
              </a:rPr>
              <a:t>Наружный - незакрашенные</a:t>
            </a:r>
          </a:p>
        </p:txBody>
      </p:sp>
      <p:sp>
        <p:nvSpPr>
          <p:cNvPr id="20491" name="TextBox 12"/>
          <p:cNvSpPr txBox="1">
            <a:spLocks noChangeArrowheads="1"/>
          </p:cNvSpPr>
          <p:nvPr/>
        </p:nvSpPr>
        <p:spPr bwMode="auto">
          <a:xfrm>
            <a:off x="3995738" y="2997200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B050"/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20492" name="TextBox 13"/>
          <p:cNvSpPr txBox="1">
            <a:spLocks noChangeArrowheads="1"/>
          </p:cNvSpPr>
          <p:nvPr/>
        </p:nvSpPr>
        <p:spPr bwMode="auto">
          <a:xfrm>
            <a:off x="4643438" y="2708275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B050"/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20493" name="TextBox 14"/>
          <p:cNvSpPr txBox="1">
            <a:spLocks noChangeArrowheads="1"/>
          </p:cNvSpPr>
          <p:nvPr/>
        </p:nvSpPr>
        <p:spPr bwMode="auto">
          <a:xfrm>
            <a:off x="5292725" y="2924175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B050"/>
                </a:solidFill>
                <a:latin typeface="Calibri" pitchFamily="34" charset="0"/>
              </a:rPr>
              <a:t>3</a:t>
            </a:r>
          </a:p>
        </p:txBody>
      </p:sp>
      <p:sp>
        <p:nvSpPr>
          <p:cNvPr id="20494" name="TextBox 15"/>
          <p:cNvSpPr txBox="1">
            <a:spLocks noChangeArrowheads="1"/>
          </p:cNvSpPr>
          <p:nvPr/>
        </p:nvSpPr>
        <p:spPr bwMode="auto">
          <a:xfrm>
            <a:off x="4140200" y="3716338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B050"/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20495" name="TextBox 16"/>
          <p:cNvSpPr txBox="1">
            <a:spLocks noChangeArrowheads="1"/>
          </p:cNvSpPr>
          <p:nvPr/>
        </p:nvSpPr>
        <p:spPr bwMode="auto">
          <a:xfrm>
            <a:off x="4716463" y="3860800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B050"/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20496" name="TextBox 17"/>
          <p:cNvSpPr txBox="1">
            <a:spLocks noChangeArrowheads="1"/>
          </p:cNvSpPr>
          <p:nvPr/>
        </p:nvSpPr>
        <p:spPr bwMode="auto">
          <a:xfrm>
            <a:off x="5003800" y="3284538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B050"/>
                </a:solidFill>
                <a:latin typeface="Calibri" pitchFamily="34" charset="0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9750" y="1196975"/>
            <a:ext cx="3529013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+mn-lt"/>
                <a:cs typeface="+mn-cs"/>
              </a:rPr>
              <a:t>Пестик </a:t>
            </a:r>
            <a:r>
              <a:rPr lang="en-US" b="1" dirty="0">
                <a:latin typeface="+mn-lt"/>
                <a:cs typeface="+mn-cs"/>
              </a:rPr>
              <a:t>G</a:t>
            </a:r>
            <a:r>
              <a:rPr lang="ru-RU" b="1" dirty="0">
                <a:latin typeface="+mn-lt"/>
                <a:cs typeface="+mn-cs"/>
              </a:rPr>
              <a:t> </a:t>
            </a:r>
            <a:r>
              <a:rPr lang="ru-RU" b="1" dirty="0" err="1">
                <a:latin typeface="+mn-lt"/>
                <a:cs typeface="+mn-cs"/>
              </a:rPr>
              <a:t>один,но</a:t>
            </a:r>
            <a:r>
              <a:rPr lang="ru-RU" b="1" dirty="0">
                <a:latin typeface="+mn-lt"/>
                <a:cs typeface="+mn-cs"/>
              </a:rPr>
              <a:t> состоит из трех плодолистиков (</a:t>
            </a:r>
            <a:r>
              <a:rPr lang="ru-RU" b="1" dirty="0" err="1">
                <a:latin typeface="+mn-lt"/>
                <a:cs typeface="+mn-cs"/>
              </a:rPr>
              <a:t>сросшиеся-скобка</a:t>
            </a:r>
            <a:r>
              <a:rPr lang="ru-RU" b="1" dirty="0">
                <a:latin typeface="+mn-lt"/>
                <a:cs typeface="+mn-cs"/>
              </a:rPr>
              <a:t>) и сверху ставится черта- тип завязи.   </a:t>
            </a:r>
            <a:r>
              <a:rPr lang="ru-RU" b="1" dirty="0">
                <a:solidFill>
                  <a:schemeClr val="accent6"/>
                </a:solidFill>
                <a:latin typeface="+mn-lt"/>
                <a:cs typeface="+mn-cs"/>
              </a:rPr>
              <a:t>Оранжевый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427538" y="3141663"/>
            <a:ext cx="393700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accent6"/>
                </a:solidFill>
                <a:latin typeface="+mn-lt"/>
                <a:cs typeface="+mn-cs"/>
              </a:rPr>
              <a:t>1</a:t>
            </a:r>
          </a:p>
        </p:txBody>
      </p:sp>
      <p:sp>
        <p:nvSpPr>
          <p:cNvPr id="20499" name="TextBox 20"/>
          <p:cNvSpPr txBox="1">
            <a:spLocks noChangeArrowheads="1"/>
          </p:cNvSpPr>
          <p:nvPr/>
        </p:nvSpPr>
        <p:spPr bwMode="auto">
          <a:xfrm>
            <a:off x="5364163" y="4797425"/>
            <a:ext cx="1625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Кроющий лист</a:t>
            </a:r>
          </a:p>
        </p:txBody>
      </p:sp>
      <p:sp>
        <p:nvSpPr>
          <p:cNvPr id="20500" name="TextBox 21"/>
          <p:cNvSpPr txBox="1">
            <a:spLocks noChangeArrowheads="1"/>
          </p:cNvSpPr>
          <p:nvPr/>
        </p:nvSpPr>
        <p:spPr bwMode="auto">
          <a:xfrm>
            <a:off x="4787900" y="1628775"/>
            <a:ext cx="584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ОСЬ</a:t>
            </a:r>
          </a:p>
        </p:txBody>
      </p:sp>
      <p:pic>
        <p:nvPicPr>
          <p:cNvPr id="20502" name="Picture 22" descr="Рисунок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1775" y="5229225"/>
            <a:ext cx="3343275" cy="628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Диаграмма цветка</a:t>
            </a:r>
          </a:p>
        </p:txBody>
      </p:sp>
      <p:pic>
        <p:nvPicPr>
          <p:cNvPr id="21506" name="Picture 2" descr="C:\Users\Арсений\Desktop\Безымянный 2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11188" y="1989138"/>
            <a:ext cx="8229600" cy="3384550"/>
          </a:xfrm>
        </p:spPr>
      </p:pic>
      <p:sp>
        <p:nvSpPr>
          <p:cNvPr id="21507" name="TextBox 4"/>
          <p:cNvSpPr txBox="1">
            <a:spLocks noChangeArrowheads="1"/>
          </p:cNvSpPr>
          <p:nvPr/>
        </p:nvSpPr>
        <p:spPr bwMode="auto">
          <a:xfrm>
            <a:off x="6732588" y="5732463"/>
            <a:ext cx="19827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Пазушный цветок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6732588" y="2276475"/>
            <a:ext cx="2087562" cy="2881313"/>
          </a:xfrm>
          <a:prstGeom prst="line">
            <a:avLst/>
          </a:prstGeom>
          <a:ln w="1016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На данной диаграмме мы видим не простой околоцветник, а с чашечкой и венчиком (двойной околоцветник)</a:t>
            </a:r>
          </a:p>
        </p:txBody>
      </p:sp>
      <p:pic>
        <p:nvPicPr>
          <p:cNvPr id="23554" name="Picture 3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276600" y="2420938"/>
            <a:ext cx="5621338" cy="3402012"/>
          </a:xfrm>
        </p:spPr>
      </p:pic>
      <p:sp>
        <p:nvSpPr>
          <p:cNvPr id="23555" name="TextBox 6"/>
          <p:cNvSpPr txBox="1">
            <a:spLocks noChangeArrowheads="1"/>
          </p:cNvSpPr>
          <p:nvPr/>
        </p:nvSpPr>
        <p:spPr bwMode="auto">
          <a:xfrm>
            <a:off x="827088" y="2565400"/>
            <a:ext cx="208915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На диаграмме мы видим, что  чашечка срослась (К5) , лепестки венчика (С5), тычинки свободные (А5) и 5 плодолистиков в пестике (</a:t>
            </a:r>
            <a:r>
              <a:rPr lang="en-US">
                <a:latin typeface="Calibri" pitchFamily="34" charset="0"/>
              </a:rPr>
              <a:t>G5)</a:t>
            </a:r>
            <a:r>
              <a:rPr lang="ru-RU">
                <a:latin typeface="Calibri" pitchFamily="34" charset="0"/>
              </a:rPr>
              <a:t> тоже срослись 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755650" y="476250"/>
            <a:ext cx="6810375" cy="5434013"/>
          </a:xfr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1403350" y="1268413"/>
            <a:ext cx="865188" cy="50482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H="1">
            <a:off x="1403350" y="1268413"/>
            <a:ext cx="647700" cy="57626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1763713" y="1125538"/>
            <a:ext cx="0" cy="863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403350" y="2133600"/>
            <a:ext cx="720725" cy="5746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H="1">
            <a:off x="1403350" y="2133600"/>
            <a:ext cx="647700" cy="647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1763713" y="1989138"/>
            <a:ext cx="0" cy="10080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3635375" y="2060575"/>
            <a:ext cx="0" cy="863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Простой и двойной околоцветник</a:t>
            </a:r>
          </a:p>
        </p:txBody>
      </p:sp>
      <p:pic>
        <p:nvPicPr>
          <p:cNvPr id="27650" name="Picture 3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549400" y="1600200"/>
            <a:ext cx="6045200" cy="452596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Типы завязи</a:t>
            </a:r>
          </a:p>
        </p:txBody>
      </p:sp>
      <p:pic>
        <p:nvPicPr>
          <p:cNvPr id="29698" name="Picture 3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71500" y="1600200"/>
            <a:ext cx="8001000" cy="4525963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68313" y="1052513"/>
            <a:ext cx="8045450" cy="4525962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Тычинка-микроспорофилл</a:t>
            </a:r>
          </a:p>
        </p:txBody>
      </p:sp>
      <p:pic>
        <p:nvPicPr>
          <p:cNvPr id="33794" name="Picture 3" descr="C:\Users\Арсений\Desktop\Безымянный4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763713" y="1341438"/>
            <a:ext cx="6491287" cy="4784725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5842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508125" y="1600200"/>
            <a:ext cx="6127750" cy="4525963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C:\Users\Арсений\Desktop\Безымянный3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981075"/>
            <a:ext cx="8229600" cy="420370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3" descr="C:\Users\Арсений\Desktop\Безымянный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692150"/>
            <a:ext cx="6029325" cy="456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C:\Users\Арсений\Desktop\Безымянный 7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258888" y="476250"/>
            <a:ext cx="6923087" cy="5937250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C:\Users\Арсений\Desktop\Безымянный9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00113" y="692150"/>
            <a:ext cx="6788150" cy="5218113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Мегаспорогенез</a:t>
            </a:r>
          </a:p>
        </p:txBody>
      </p:sp>
      <p:pic>
        <p:nvPicPr>
          <p:cNvPr id="45058" name="Picture 2" descr="C:\Users\Арсений\Desktop\8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116013" y="1484313"/>
            <a:ext cx="7777162" cy="4681537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Строение семязачатка</a:t>
            </a:r>
          </a:p>
        </p:txBody>
      </p:sp>
      <p:pic>
        <p:nvPicPr>
          <p:cNvPr id="47106" name="Picture 2" descr="C:\Users\Арсений\Desktop\810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973388" y="1600200"/>
            <a:ext cx="3197225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856</Words>
  <Application>Microsoft Office PowerPoint</Application>
  <PresentationFormat>Экран (4:3)</PresentationFormat>
  <Paragraphs>182</Paragraphs>
  <Slides>19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2" baseType="lpstr">
      <vt:lpstr>Arial</vt:lpstr>
      <vt:lpstr>Calibri</vt:lpstr>
      <vt:lpstr>Тема Office</vt:lpstr>
      <vt:lpstr>Строение цветка и околоцветника. Анатомия тычинки и пестика. Типы завязей. Диаграммы и формулы цветка. Соцветия.</vt:lpstr>
      <vt:lpstr>Цветок</vt:lpstr>
      <vt:lpstr>Слайд 3</vt:lpstr>
      <vt:lpstr>Слайд 4</vt:lpstr>
      <vt:lpstr>Пример</vt:lpstr>
      <vt:lpstr>Диаграмма цветка</vt:lpstr>
      <vt:lpstr>На данной диаграмме мы видим не простой околоцветник, а с чашечкой и венчиком (двойной околоцветник)</vt:lpstr>
      <vt:lpstr>Слайд 8</vt:lpstr>
      <vt:lpstr>Простой и двойной околоцветник</vt:lpstr>
      <vt:lpstr>Типы завязи</vt:lpstr>
      <vt:lpstr>Слайд 11</vt:lpstr>
      <vt:lpstr>Тычинка-микроспорофилл</vt:lpstr>
      <vt:lpstr>Слайд 13</vt:lpstr>
      <vt:lpstr>Слайд 14</vt:lpstr>
      <vt:lpstr>Слайд 15</vt:lpstr>
      <vt:lpstr>Слайд 16</vt:lpstr>
      <vt:lpstr>Слайд 17</vt:lpstr>
      <vt:lpstr>Мегаспорогенез</vt:lpstr>
      <vt:lpstr>Строение семязачатка</vt:lpstr>
    </vt:vector>
  </TitlesOfParts>
  <Company>RL-TEAM.NET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Строение цветка и околоцветника. Анатомия тычинки и пестика. Типы завязей. Диаграммы и формулы цветка. Соцветия.</dc:title>
  <dc:creator>Arsenij</dc:creator>
  <cp:lastModifiedBy>Арсений</cp:lastModifiedBy>
  <cp:revision>4</cp:revision>
  <dcterms:created xsi:type="dcterms:W3CDTF">2020-05-11T11:14:53Z</dcterms:created>
  <dcterms:modified xsi:type="dcterms:W3CDTF">2020-05-31T18:52:16Z</dcterms:modified>
</cp:coreProperties>
</file>