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496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theme" Target="../theme/theme1.xml" /><Relationship Id="rId1" Type="http://schemas.openxmlformats.org/officeDocument/2006/relationships/slideLayout" Target="../slideLayouts/slideLayout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3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8.jpeg" /><Relationship Id="rId4" Type="http://schemas.openxmlformats.org/officeDocument/2006/relationships/image" Target="../media/image7.jpe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1.jpeg" /><Relationship Id="rId4" Type="http://schemas.openxmlformats.org/officeDocument/2006/relationships/image" Target="../media/image10.jpe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4.jpe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17.jpeg" /><Relationship Id="rId4" Type="http://schemas.openxmlformats.org/officeDocument/2006/relationships/image" Target="../media/image16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4" Type="http://schemas.openxmlformats.org/officeDocument/2006/relationships/image" Target="../media/image20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1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2.jpe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3.jpeg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F991FCB-5132-414C-B377-526F56121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Рисунок 3" descr="Изображение выглядит как картина, рисунок, зарисовка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FB15CD2E-54C1-98E5-B1DB-0D70FCD726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4957" b="16654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F23DAFF7-4C98-4E0E-8986-198D54B6C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0" y="0"/>
            <a:ext cx="6858000" cy="6858000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6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5654" y="565846"/>
            <a:ext cx="5290637" cy="3852125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algn="l"/>
            <a:r>
              <a:rPr lang="en-US" b="1" cap="none" spc="0" baseline="0" err="1">
                <a:solidFill>
                  <a:srgbClr val="FFFFFF"/>
                </a:solidFill>
                <a:latin typeface="HGGothicE"/>
                <a:ea typeface="HGGothicE"/>
              </a:rPr>
              <a:t>Эрнст</a:t>
            </a:r>
            <a:r>
              <a:rPr lang="en-US" b="1" cap="none" spc="0" baseline="0">
                <a:solidFill>
                  <a:srgbClr val="FFFFFF"/>
                </a:solidFill>
                <a:latin typeface="HGGothicE"/>
                <a:ea typeface="HGGothicE"/>
              </a:rPr>
              <a:t> </a:t>
            </a:r>
            <a:r>
              <a:rPr lang="en-US" b="1" cap="none" spc="0" baseline="0" err="1">
                <a:solidFill>
                  <a:srgbClr val="FFFFFF"/>
                </a:solidFill>
                <a:latin typeface="HGGothicE"/>
                <a:ea typeface="HGGothicE"/>
              </a:rPr>
              <a:t>Теодор</a:t>
            </a:r>
            <a:r>
              <a:rPr lang="en-US" b="1" cap="none" spc="0" baseline="0">
                <a:solidFill>
                  <a:srgbClr val="FFFFFF"/>
                </a:solidFill>
                <a:latin typeface="HGGothicE"/>
                <a:ea typeface="HGGothicE"/>
              </a:rPr>
              <a:t> </a:t>
            </a:r>
            <a:r>
              <a:rPr lang="en-US" b="1" cap="none" spc="0" baseline="0" err="1">
                <a:solidFill>
                  <a:srgbClr val="FFFFFF"/>
                </a:solidFill>
                <a:latin typeface="HGGothicE"/>
                <a:ea typeface="HGGothicE"/>
              </a:rPr>
              <a:t>Амадей</a:t>
            </a:r>
            <a:r>
              <a:rPr lang="en-US" b="1" cap="none" spc="0" baseline="0">
                <a:solidFill>
                  <a:srgbClr val="FFFFFF"/>
                </a:solidFill>
                <a:latin typeface="HGGothicE"/>
                <a:ea typeface="HGGothicE"/>
              </a:rPr>
              <a:t> Гофман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5654" y="4456143"/>
            <a:ext cx="4958128" cy="17650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err="1">
                <a:solidFill>
                  <a:srgbClr val="FFFFFF"/>
                </a:solidFill>
              </a:rPr>
              <a:t>презентацию</a:t>
            </a:r>
            <a:r>
              <a:rPr lang="en-US">
                <a:solidFill>
                  <a:srgbClr val="FFFFFF"/>
                </a:solidFill>
              </a:rPr>
              <a:t> </a:t>
            </a:r>
            <a:r>
              <a:rPr lang="en-US" err="1">
                <a:solidFill>
                  <a:srgbClr val="FFFFFF"/>
                </a:solidFill>
              </a:rPr>
              <a:t>приготовили</a:t>
            </a:r>
            <a:endParaRPr lang="ru-RU" err="1"/>
          </a:p>
          <a:p>
            <a:pPr algn="l">
              <a:lnSpc>
                <a:spcPct val="100000"/>
              </a:lnSpc>
            </a:pPr>
            <a:r>
              <a:rPr lang="en-US" err="1">
                <a:solidFill>
                  <a:srgbClr val="FFFFFF"/>
                </a:solidFill>
              </a:rPr>
              <a:t>студентки</a:t>
            </a:r>
            <a:r>
              <a:rPr lang="en-US">
                <a:solidFill>
                  <a:srgbClr val="FFFFFF"/>
                </a:solidFill>
              </a:rPr>
              <a:t> Д-ПАБ-21</a:t>
            </a:r>
          </a:p>
          <a:p>
            <a:pPr algn="l">
              <a:lnSpc>
                <a:spcPct val="100000"/>
              </a:lnSpc>
            </a:pPr>
            <a:r>
              <a:rPr lang="en-US" err="1">
                <a:solidFill>
                  <a:srgbClr val="FFFFFF"/>
                </a:solidFill>
              </a:rPr>
              <a:t>Грачян</a:t>
            </a:r>
            <a:r>
              <a:rPr lang="en-US">
                <a:solidFill>
                  <a:srgbClr val="FFFFFF"/>
                </a:solidFill>
              </a:rPr>
              <a:t> </a:t>
            </a:r>
            <a:r>
              <a:rPr lang="en-US" err="1">
                <a:solidFill>
                  <a:srgbClr val="FFFFFF"/>
                </a:solidFill>
              </a:rPr>
              <a:t>Аревик</a:t>
            </a:r>
            <a:r>
              <a:rPr lang="en-US">
                <a:solidFill>
                  <a:srgbClr val="FFFFFF"/>
                </a:solidFill>
              </a:rPr>
              <a:t>,</a:t>
            </a:r>
          </a:p>
          <a:p>
            <a:pPr algn="l">
              <a:lnSpc>
                <a:spcPct val="100000"/>
              </a:lnSpc>
            </a:pPr>
            <a:r>
              <a:rPr lang="en-US" err="1">
                <a:solidFill>
                  <a:srgbClr val="FFFFFF"/>
                </a:solidFill>
              </a:rPr>
              <a:t>Передирей</a:t>
            </a:r>
            <a:r>
              <a:rPr lang="en-US">
                <a:solidFill>
                  <a:srgbClr val="FFFFFF"/>
                </a:solidFill>
              </a:rPr>
              <a:t> </a:t>
            </a:r>
            <a:r>
              <a:rPr lang="en-US" err="1">
                <a:solidFill>
                  <a:srgbClr val="FFFFFF"/>
                </a:solidFill>
              </a:rPr>
              <a:t>Анна</a:t>
            </a: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0E06F9-9F12-4D1B-92C0-4B30818D0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A29CF3-8B8B-4DDF-A19B-72E0059DD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F34A5D-E9F2-0207-E4A7-6D5764A7FC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5819" y="-1305564"/>
            <a:ext cx="5562600" cy="2607891"/>
          </a:xfrm>
        </p:spPr>
        <p:txBody>
          <a:bodyPr anchor="b">
            <a:normAutofit/>
          </a:bodyPr>
          <a:lstStyle/>
          <a:p>
            <a:pPr algn="l"/>
            <a:r>
              <a:rPr lang="ru-RU" b="1">
                <a:latin typeface="HGGothicE"/>
                <a:ea typeface="HGGothicE"/>
                <a:cs typeface="Sabon Next LT"/>
              </a:rPr>
              <a:t>БИОГРАФИЯ</a:t>
            </a:r>
            <a:endParaRPr lang="ru-RU" b="1">
              <a:latin typeface="HGGothicE"/>
              <a:ea typeface="HGGothicE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BFF4ACB-C9FF-7854-1171-FCC5B5E80B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9546" y="1499177"/>
            <a:ext cx="6158343" cy="2670175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lang="ru-RU">
                <a:latin typeface="Times New Roman"/>
                <a:cs typeface="Times New Roman"/>
              </a:rPr>
              <a:t>Эрнст Теодор Амадей Гофман (24 января 1776 — 25 июня 1822) — немецкий писатель-романтик, сказочник, композитор, художник, юрист.</a:t>
            </a:r>
          </a:p>
          <a:p>
            <a:pPr algn="l">
              <a:lnSpc>
                <a:spcPct val="100000"/>
              </a:lnSpc>
            </a:pPr>
            <a:r>
              <a:rPr lang="ru-RU">
                <a:latin typeface="Times New Roman"/>
                <a:cs typeface="Times New Roman"/>
              </a:rPr>
              <a:t>Из преклонения перед Вольфгангом Амадеем Моцартом в 1805 году сменил имя «Вильгельм» на «Амадей». Заметки о музыке публиковал под именем Иоганнес Крейслер.</a:t>
            </a:r>
          </a:p>
          <a:p>
            <a:pPr algn="l">
              <a:lnSpc>
                <a:spcPct val="100000"/>
              </a:lnSpc>
            </a:pPr>
            <a:r>
              <a:rPr lang="ru-RU">
                <a:latin typeface="Times New Roman"/>
                <a:cs typeface="Times New Roman"/>
              </a:rPr>
              <a:t>Гофман развивал многие идеи Ф. Шлегеля и Новалиса, например, учение об универсальности искусства, концепцию романтической иронии и синтеза искусств.</a:t>
            </a:r>
          </a:p>
          <a:p>
            <a:pPr algn="l">
              <a:lnSpc>
                <a:spcPct val="100000"/>
              </a:lnSpc>
            </a:pPr>
            <a:endParaRPr lang="ru-RU" sz="150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C96D671-CB09-4A40-87DE-E5042068B0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8167025" y="76200"/>
            <a:ext cx="3997615" cy="6816079"/>
            <a:chOff x="8059620" y="41922"/>
            <a:chExt cx="3997615" cy="681607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1A0628A-CD3B-450E-BF5A-04678A41E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18" b="17291"/>
            <a:stretch/>
          </p:blipFill>
          <p:spPr>
            <a:xfrm flipH="1">
              <a:off x="8059620" y="1345934"/>
              <a:ext cx="3997615" cy="551206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96386AA-8B39-4EAE-8E84-F62C12CCE9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690"/>
            <a:stretch/>
          </p:blipFill>
          <p:spPr>
            <a:xfrm>
              <a:off x="8915400" y="41922"/>
              <a:ext cx="3141835" cy="6816077"/>
            </a:xfrm>
            <a:prstGeom prst="rect">
              <a:avLst/>
            </a:prstGeom>
          </p:spPr>
        </p:pic>
      </p:grpSp>
      <p:pic>
        <p:nvPicPr>
          <p:cNvPr id="5" name="Рисунок 4" descr="Изображение выглядит как портрет, Человеческое лицо, картина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0B551B87-31F4-F037-3010-4CAD2A8E3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9125" r="23623" b="-2"/>
          <a:stretch/>
        </p:blipFill>
        <p:spPr>
          <a:xfrm>
            <a:off x="6671775" y="891938"/>
            <a:ext cx="5046291" cy="5046291"/>
          </a:xfrm>
          <a:custGeom>
            <a:avLst/>
            <a:gdLst/>
            <a:ahLst/>
            <a:cxnLst/>
            <a:rect l="l" t="t" r="r" b="b"/>
            <a:pathLst>
              <a:path w="4800600" h="4800600">
                <a:moveTo>
                  <a:pt x="2400300" y="0"/>
                </a:moveTo>
                <a:cubicBezTo>
                  <a:pt x="3725949" y="0"/>
                  <a:pt x="4800600" y="1074651"/>
                  <a:pt x="4800600" y="2400300"/>
                </a:cubicBezTo>
                <a:cubicBezTo>
                  <a:pt x="4800600" y="3725949"/>
                  <a:pt x="3725949" y="4800600"/>
                  <a:pt x="2400300" y="4800600"/>
                </a:cubicBezTo>
                <a:cubicBezTo>
                  <a:pt x="1074651" y="4800600"/>
                  <a:pt x="0" y="3725949"/>
                  <a:pt x="0" y="2400300"/>
                </a:cubicBezTo>
                <a:cubicBezTo>
                  <a:pt x="0" y="1074651"/>
                  <a:pt x="1074651" y="0"/>
                  <a:pt x="240030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51577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491198-AF87-4E71-AAD9-AE427363C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5BFFC63-5883-4E55-8D13-3D9E9F295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3048" y="0"/>
            <a:ext cx="7724071" cy="6858000"/>
            <a:chOff x="4464881" y="0"/>
            <a:chExt cx="7724071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1F576E5-FD10-4A43-A280-DC00D28E9E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63C8D87-1D7E-4363-9EED-B5D6504AD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738B666-9D47-FA44-4C1D-F9CD93D558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7224" y="2281993"/>
            <a:ext cx="3836168" cy="37261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ru-RU" sz="2200">
                <a:latin typeface="Times New Roman"/>
                <a:cs typeface="Times New Roman"/>
              </a:rPr>
              <a:t>Первые публикации – новеллы и очерки в лейпцигском периодическом издании «Всеобщая музыкальная газета» 1809, вошедшие позднее в сборник «Фантазии в манере Калло».</a:t>
            </a:r>
            <a:endParaRPr lang="ru-RU" sz="2200"/>
          </a:p>
        </p:txBody>
      </p:sp>
      <p:pic>
        <p:nvPicPr>
          <p:cNvPr id="5" name="Рисунок 4" descr="Изображение выглядит как текст, искусство,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61ED2F93-195C-B726-23F2-A8FD45DAFE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1315" y="1185950"/>
            <a:ext cx="2697537" cy="3733616"/>
          </a:xfrm>
          <a:prstGeom prst="rect">
            <a:avLst/>
          </a:prstGeom>
        </p:spPr>
      </p:pic>
      <p:pic>
        <p:nvPicPr>
          <p:cNvPr id="6" name="Рисунок 5" descr="Изображение выглядит как текст, Человеческое лицо, человек, книга&#10;&#10;Автоматически созданное описание">
            <a:extLst>
              <a:ext uri="{FF2B5EF4-FFF2-40B4-BE49-F238E27FC236}">
                <a16:creationId xmlns:a16="http://schemas.microsoft.com/office/drawing/2014/main" id="{AB047693-99C5-1DF1-0686-B31A11538F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1700" y="1185950"/>
            <a:ext cx="3061565" cy="37336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5BCAFA-1A2B-6DF1-1015-90F02517A806}"/>
              </a:ext>
            </a:extLst>
          </p:cNvPr>
          <p:cNvSpPr txBox="1"/>
          <p:nvPr/>
        </p:nvSpPr>
        <p:spPr>
          <a:xfrm>
            <a:off x="1015497" y="398945"/>
            <a:ext cx="8867464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u-RU" sz="4400" b="1">
                <a:latin typeface="HGGothicE"/>
                <a:ea typeface="HGGothicE"/>
              </a:rPr>
              <a:t>ТВОРЧЕСТВО</a:t>
            </a:r>
          </a:p>
        </p:txBody>
      </p:sp>
    </p:spTree>
    <p:extLst>
      <p:ext uri="{BB962C8B-B14F-4D97-AF65-F5344CB8AC3E}">
        <p14:creationId xmlns:p14="http://schemas.microsoft.com/office/powerpoint/2010/main" val="583119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729F2144-48B7-4730-955E-365ECED3A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765FF50-D2F9-4A4F-86ED-F101E172B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CBE13C2-9400-47F5-B3E1-54F1E6D25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8167025" y="76200"/>
            <a:ext cx="3997615" cy="6816079"/>
            <a:chOff x="8059620" y="41922"/>
            <a:chExt cx="3997615" cy="6816077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BC4DF8E0-F316-4E19-844E-1A9BF337D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18" b="17291"/>
            <a:stretch/>
          </p:blipFill>
          <p:spPr>
            <a:xfrm flipH="1">
              <a:off x="8059620" y="1345934"/>
              <a:ext cx="3997615" cy="551206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3D3D5CE-9EEF-48EF-8916-A0976F2690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690"/>
            <a:stretch/>
          </p:blipFill>
          <p:spPr>
            <a:xfrm>
              <a:off x="8915400" y="41922"/>
              <a:ext cx="3141835" cy="6816077"/>
            </a:xfrm>
            <a:prstGeom prst="rect">
              <a:avLst/>
            </a:prstGeom>
          </p:spPr>
        </p:pic>
      </p:grp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E0D6A49-5577-0E8A-DEB0-8AC4097DA8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6690" y="1067422"/>
            <a:ext cx="8763001" cy="1285101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200">
                <a:latin typeface="AvenirNext LT Pro Medium"/>
                <a:cs typeface="Times New Roman"/>
              </a:rPr>
              <a:t>Образ великого музыканта, обречённого на одиночество в мире потребителей искусства, у Гофмана впервые появился в новелле «Кавалер Глюк». Его преемник, воплощение «энтузиаста» – капельмейстер Крейслер в новелле «Музыкальные страдания Иоганна Крейслера, капельмейстера» 1810 и романе «Житейские воззрения Кота </a:t>
            </a:r>
            <a:r>
              <a:rPr lang="ru-RU" sz="2200" err="1">
                <a:latin typeface="AvenirNext LT Pro Medium"/>
                <a:cs typeface="Times New Roman"/>
              </a:rPr>
              <a:t>Мурра</a:t>
            </a:r>
            <a:r>
              <a:rPr lang="ru-RU" sz="2200">
                <a:latin typeface="AvenirNext LT Pro Medium"/>
                <a:cs typeface="Times New Roman"/>
              </a:rPr>
              <a:t>...» 1819–1821.</a:t>
            </a:r>
          </a:p>
        </p:txBody>
      </p:sp>
      <p:pic>
        <p:nvPicPr>
          <p:cNvPr id="6" name="Рисунок 5" descr="Изображение выглядит как текст, герб, искусство, эмблема&#10;&#10;Автоматически созданное описание">
            <a:extLst>
              <a:ext uri="{FF2B5EF4-FFF2-40B4-BE49-F238E27FC236}">
                <a16:creationId xmlns:a16="http://schemas.microsoft.com/office/drawing/2014/main" id="{9C4329FA-81EE-5368-9186-5B48FC08DF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460" y="3530665"/>
            <a:ext cx="1977073" cy="2726998"/>
          </a:xfrm>
          <a:prstGeom prst="rect">
            <a:avLst/>
          </a:prstGeom>
        </p:spPr>
      </p:pic>
      <p:pic>
        <p:nvPicPr>
          <p:cNvPr id="5" name="Рисунок 4" descr="Изображение выглядит как текст, рисунок, искусство, рукописный текст&#10;&#10;Автоматически созданное описание">
            <a:extLst>
              <a:ext uri="{FF2B5EF4-FFF2-40B4-BE49-F238E27FC236}">
                <a16:creationId xmlns:a16="http://schemas.microsoft.com/office/drawing/2014/main" id="{913B1AE5-A28C-80E6-92FE-6DC1B8845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171" y="3530665"/>
            <a:ext cx="2167963" cy="2726998"/>
          </a:xfrm>
          <a:prstGeom prst="rect">
            <a:avLst/>
          </a:prstGeom>
        </p:spPr>
      </p:pic>
      <p:pic>
        <p:nvPicPr>
          <p:cNvPr id="7" name="Рисунок 6" descr="Изображение выглядит как зарисовка, иллюстрация, рукописный текст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9A18ED74-B6D0-1EFB-346E-C80AF9A1D3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5257" y="3560421"/>
            <a:ext cx="4140123" cy="269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59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96C8BAF-68F3-4B78-B238-35DF5D865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F4CD6D0-5A87-4BA2-A13A-0E40511C3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4774" y="699565"/>
            <a:ext cx="3553132" cy="5156200"/>
            <a:chOff x="7807230" y="2012810"/>
            <a:chExt cx="3251252" cy="3459865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877EAC0-2063-444D-8EE9-72FED2E03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C155BF8-661A-4F4A-B4EC-923105C69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Рисунок 3" descr="Изображение выглядит как текст, рисунок, картина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AAC1BFEC-E76B-B940-1231-28A647695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185" y="872793"/>
            <a:ext cx="3114309" cy="4809744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E9537076-EF48-4F72-9164-FD8260D55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19434" y="699565"/>
            <a:ext cx="3553132" cy="5156200"/>
            <a:chOff x="7807230" y="2012810"/>
            <a:chExt cx="3251252" cy="3459865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89673CB-C48B-4D05-B6E4-B88CD5BAA0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6C31A20-B341-476E-8C04-A26C87E1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Рисунок 4" descr="Изображение выглядит как текст, плакат, искусство, Эстамп&#10;&#10;Автоматически созданное описание">
            <a:extLst>
              <a:ext uri="{FF2B5EF4-FFF2-40B4-BE49-F238E27FC236}">
                <a16:creationId xmlns:a16="http://schemas.microsoft.com/office/drawing/2014/main" id="{B548BAD0-F591-4C48-D86F-4A029A4CDF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2865" y="872793"/>
            <a:ext cx="3198479" cy="4809744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6EFC3492-86BD-4D75-B5B4-C2DBFE0BD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04093" y="699565"/>
            <a:ext cx="3553132" cy="5156200"/>
            <a:chOff x="7807230" y="2012810"/>
            <a:chExt cx="3251252" cy="3459865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72E5074-2516-4705-BFF1-F508394A0A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2259E4C-F24C-4180-AEC3-76255D535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Рисунок 5" descr="Изображение выглядит как текст, книга, снимок экрана, млекопитающее&#10;&#10;Автоматически созданное описание">
            <a:extLst>
              <a:ext uri="{FF2B5EF4-FFF2-40B4-BE49-F238E27FC236}">
                <a16:creationId xmlns:a16="http://schemas.microsoft.com/office/drawing/2014/main" id="{CB480571-1902-0EE3-50C5-BD6B511F0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87" y="1001393"/>
            <a:ext cx="3209544" cy="455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5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10E06F9-9F12-4D1B-92C0-4B30818D0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DA29CF3-8B8B-4DDF-A19B-72E0059DD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73056A-86B3-B22A-0614-8B28CFE25F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744909"/>
            <a:ext cx="5029200" cy="2684091"/>
          </a:xfrm>
        </p:spPr>
        <p:txBody>
          <a:bodyPr anchor="ctr">
            <a:normAutofit/>
          </a:bodyPr>
          <a:lstStyle/>
          <a:p>
            <a:pPr algn="l"/>
            <a:r>
              <a:rPr lang="ru-RU" sz="4100" b="1">
                <a:latin typeface="HGGothicE"/>
                <a:ea typeface="HGGothicE"/>
                <a:cs typeface="Sabon Next LT"/>
              </a:rPr>
              <a:t>ЩЕЛКУНЧИК</a:t>
            </a:r>
            <a:endParaRPr lang="ru-RU" sz="4100" b="1">
              <a:latin typeface="HGGothicE"/>
              <a:ea typeface="HGGothicE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F77C1A4-9FC1-431E-8614-9C88F1598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8167025" y="0"/>
            <a:ext cx="3997615" cy="6816079"/>
            <a:chOff x="8059620" y="41922"/>
            <a:chExt cx="3997615" cy="6816077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AFBB8551-C690-42A1-9F80-66E8CC509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18" b="17291"/>
            <a:stretch/>
          </p:blipFill>
          <p:spPr>
            <a:xfrm flipH="1">
              <a:off x="8059620" y="1345934"/>
              <a:ext cx="3997615" cy="551206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53EE7B5C-6968-4FFB-A0FF-8401C593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690"/>
            <a:stretch/>
          </p:blipFill>
          <p:spPr>
            <a:xfrm>
              <a:off x="8915400" y="41922"/>
              <a:ext cx="3141835" cy="6816077"/>
            </a:xfrm>
            <a:prstGeom prst="rect">
              <a:avLst/>
            </a:prstGeom>
          </p:spPr>
        </p:pic>
      </p:grp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73C252D-169E-0420-479B-90CC6CC86A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70105" y="732814"/>
            <a:ext cx="5298171" cy="268409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>
              <a:lnSpc>
                <a:spcPct val="100000"/>
              </a:lnSpc>
            </a:pPr>
            <a:r>
              <a:rPr lang="ru-RU" sz="2200">
                <a:latin typeface="AvenirNext LT Pro Medium"/>
                <a:cs typeface="Times New Roman"/>
              </a:rPr>
              <a:t>Историю про Щелкунчика Гофман придумал, общаясь с детьми своего приятеля - Фрицем и Мари (именно так зовут персонажей сказки «Щелкунчик и Мышиный король»). Гофман часто мастерил им к Рождеству игрушки, и среди них вполне мог быть и </a:t>
            </a:r>
            <a:r>
              <a:rPr lang="ru-RU" sz="2200" err="1">
                <a:latin typeface="AvenirNext LT Pro Medium"/>
                <a:cs typeface="Times New Roman"/>
              </a:rPr>
              <a:t>Nubknacker</a:t>
            </a:r>
            <a:r>
              <a:rPr lang="ru-RU" sz="2200">
                <a:latin typeface="AvenirNext LT Pro Medium"/>
                <a:cs typeface="Times New Roman"/>
              </a:rPr>
              <a:t> - Щелкунчик. Слово «</a:t>
            </a:r>
            <a:r>
              <a:rPr lang="ru-RU" sz="2200" err="1">
                <a:latin typeface="AvenirNext LT Pro Medium"/>
                <a:cs typeface="Times New Roman"/>
              </a:rPr>
              <a:t>Nubknacker</a:t>
            </a:r>
            <a:r>
              <a:rPr lang="ru-RU" sz="2200">
                <a:latin typeface="AvenirNext LT Pro Medium"/>
                <a:cs typeface="Times New Roman"/>
              </a:rPr>
              <a:t>» в переводе с немецкого означает «</a:t>
            </a:r>
            <a:r>
              <a:rPr lang="ru-RU" sz="2200" err="1">
                <a:latin typeface="AvenirNext LT Pro Medium"/>
                <a:cs typeface="Times New Roman"/>
              </a:rPr>
              <a:t>раскалыватель</a:t>
            </a:r>
            <a:r>
              <a:rPr lang="ru-RU" sz="2200">
                <a:latin typeface="AvenirNext LT Pro Medium"/>
                <a:cs typeface="Times New Roman"/>
              </a:rPr>
              <a:t> орехов».</a:t>
            </a:r>
            <a:endParaRPr lang="ru-RU" sz="2200">
              <a:latin typeface="AvenirNext LT Pro Medium"/>
            </a:endParaRPr>
          </a:p>
        </p:txBody>
      </p:sp>
      <p:pic>
        <p:nvPicPr>
          <p:cNvPr id="6" name="Рисунок 5" descr="Изображение выглядит как Человеческое лицо, одежда, мультфильм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D70EBF8A-5C3D-D090-3ECC-D6700852A2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29" r="31516" b="1"/>
          <a:stretch/>
        </p:blipFill>
        <p:spPr>
          <a:xfrm>
            <a:off x="529044" y="4038651"/>
            <a:ext cx="3503568" cy="2634724"/>
          </a:xfrm>
          <a:prstGeom prst="rect">
            <a:avLst/>
          </a:prstGeom>
        </p:spPr>
      </p:pic>
      <p:pic>
        <p:nvPicPr>
          <p:cNvPr id="5" name="Рисунок 4" descr="Изображение выглядит как лошадь, рождество&#10;&#10;Автоматически созданное описание">
            <a:extLst>
              <a:ext uri="{FF2B5EF4-FFF2-40B4-BE49-F238E27FC236}">
                <a16:creationId xmlns:a16="http://schemas.microsoft.com/office/drawing/2014/main" id="{5262AD40-C8CF-704E-B472-E85A5FC510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0483" b="14"/>
          <a:stretch/>
        </p:blipFill>
        <p:spPr>
          <a:xfrm>
            <a:off x="4328692" y="4045379"/>
            <a:ext cx="3534616" cy="2634724"/>
          </a:xfrm>
          <a:prstGeom prst="rect">
            <a:avLst/>
          </a:prstGeom>
        </p:spPr>
      </p:pic>
      <p:pic>
        <p:nvPicPr>
          <p:cNvPr id="7" name="Рисунок 6" descr="Изображение выглядит как рождество, обувь, рождественская елк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9138E9A1-0F7F-007E-B681-37EC8D2A6A9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745" r="7802" b="-3"/>
          <a:stretch/>
        </p:blipFill>
        <p:spPr>
          <a:xfrm>
            <a:off x="8173245" y="4038963"/>
            <a:ext cx="3504484" cy="263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10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E3ED24-E5D1-A2F5-7F20-92545E4A2B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15410" r="-1" b="-1"/>
          <a:stretch/>
        </p:blipFill>
        <p:spPr>
          <a:xfrm>
            <a:off x="3048" y="10"/>
            <a:ext cx="12188952" cy="6856614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B9632603-447F-4389-863D-9820DB991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6951981" y="0"/>
            <a:ext cx="5236971" cy="6858001"/>
            <a:chOff x="6951981" y="0"/>
            <a:chExt cx="5236971" cy="685800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54F4BB5-9639-4525-A748-2B2D8FDB1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951981" y="692703"/>
              <a:ext cx="5236971" cy="6165298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9AF55E-83EF-4A42-A236-590299A7B9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16200000" flipH="1">
              <a:off x="7618603" y="-373126"/>
              <a:ext cx="4197223" cy="4943475"/>
            </a:xfrm>
            <a:prstGeom prst="rect">
              <a:avLst/>
            </a:prstGeom>
          </p:spPr>
        </p:pic>
      </p:grp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BDE954C-01EB-A5C1-5BB5-CC399C626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8708" y="4069780"/>
            <a:ext cx="9781327" cy="205661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z="2400">
                <a:solidFill>
                  <a:srgbClr val="FFFFFF"/>
                </a:solidFill>
                <a:highlight>
                  <a:srgbClr val="808080"/>
                </a:highlight>
                <a:latin typeface="AvenirNext LT Pro Medium"/>
                <a:cs typeface="Times New Roman"/>
              </a:rPr>
              <a:t>История, рассказанная Э. Гофманом, динамична и очень увлекательна. Хоть стиль автора сложно назвать легким, читатель без труда постигает смысл этого произведения. Но в сказке не все так однозначно. И задача читателя - увидеть, что скрывают символы, и понять мысли, воплощенные автором в них.</a:t>
            </a:r>
            <a:endParaRPr lang="ru-RU" sz="2400">
              <a:solidFill>
                <a:srgbClr val="FFFFFF"/>
              </a:solidFill>
              <a:highlight>
                <a:srgbClr val="808080"/>
              </a:highlight>
              <a:latin typeface="AvenirNext LT Pro Medium"/>
            </a:endParaRPr>
          </a:p>
        </p:txBody>
      </p:sp>
    </p:spTree>
    <p:extLst>
      <p:ext uri="{BB962C8B-B14F-4D97-AF65-F5344CB8AC3E}">
        <p14:creationId xmlns:p14="http://schemas.microsoft.com/office/powerpoint/2010/main" val="287290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DBD097-FBCB-19DA-9409-671FED16A4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4762" y="-619351"/>
            <a:ext cx="10970380" cy="2339220"/>
          </a:xfrm>
        </p:spPr>
        <p:txBody>
          <a:bodyPr/>
          <a:lstStyle/>
          <a:p>
            <a:r>
              <a:rPr lang="en-US" b="1" err="1">
                <a:latin typeface="HGGothicE"/>
                <a:ea typeface="+mj-lt"/>
                <a:cs typeface="+mj-lt"/>
              </a:rPr>
              <a:t>Фрагмент</a:t>
            </a:r>
            <a:r>
              <a:rPr lang="en-US" b="1">
                <a:latin typeface="HGGothicE"/>
                <a:ea typeface="+mj-lt"/>
                <a:cs typeface="+mj-lt"/>
              </a:rPr>
              <a:t> </a:t>
            </a:r>
            <a:r>
              <a:rPr lang="en-US" b="1" err="1">
                <a:latin typeface="HGGothicE"/>
                <a:ea typeface="+mj-lt"/>
                <a:cs typeface="+mj-lt"/>
              </a:rPr>
              <a:t>из</a:t>
            </a:r>
            <a:r>
              <a:rPr lang="en-US" b="1">
                <a:latin typeface="HGGothicE"/>
                <a:ea typeface="+mj-lt"/>
                <a:cs typeface="+mj-lt"/>
              </a:rPr>
              <a:t> </a:t>
            </a:r>
            <a:r>
              <a:rPr lang="en-US" b="1" err="1">
                <a:latin typeface="HGGothicE"/>
                <a:ea typeface="+mj-lt"/>
                <a:cs typeface="+mj-lt"/>
              </a:rPr>
              <a:t>балета</a:t>
            </a:r>
            <a:r>
              <a:rPr lang="en-US" b="1">
                <a:latin typeface="HGGothicE"/>
                <a:ea typeface="+mj-lt"/>
                <a:cs typeface="+mj-lt"/>
              </a:rPr>
              <a:t> “</a:t>
            </a:r>
            <a:r>
              <a:rPr lang="en-US" b="1" err="1">
                <a:latin typeface="HGGothicE"/>
                <a:ea typeface="+mj-lt"/>
                <a:cs typeface="+mj-lt"/>
              </a:rPr>
              <a:t>Щелкунчик</a:t>
            </a:r>
            <a:r>
              <a:rPr lang="en-US" b="1">
                <a:latin typeface="HGGothicE"/>
                <a:ea typeface="+mj-lt"/>
                <a:cs typeface="+mj-lt"/>
              </a:rPr>
              <a:t>”</a:t>
            </a:r>
            <a:endParaRPr lang="ru-RU" b="1">
              <a:latin typeface="HGGothicE"/>
            </a:endParaRPr>
          </a:p>
        </p:txBody>
      </p:sp>
      <p:pic>
        <p:nvPicPr>
          <p:cNvPr id="4" name="1000046368.mp4">
            <a:hlinkClick r:id="" action="ppaction://media"/>
            <a:extLst>
              <a:ext uri="{FF2B5EF4-FFF2-40B4-BE49-F238E27FC236}">
                <a16:creationId xmlns:a16="http://schemas.microsoft.com/office/drawing/2014/main" id="{377AC1B3-B281-1814-3C7E-296B9E3166C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68286" y="1715030"/>
            <a:ext cx="8519706" cy="479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1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BB11B77-16CE-4796-9677-F0ED67FCE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F26510D-AF6F-45BA-9996-9EA0F149D0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E04EA3F-927A-42F5-96EF-44DCE9786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7939E2-01E0-C1B4-D657-DD589BA762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9388" y="-670234"/>
            <a:ext cx="10044642" cy="2912691"/>
          </a:xfrm>
        </p:spPr>
        <p:txBody>
          <a:bodyPr anchor="b">
            <a:normAutofit/>
          </a:bodyPr>
          <a:lstStyle/>
          <a:p>
            <a:r>
              <a:rPr lang="ru-RU" b="1">
                <a:latin typeface="HGGothicE"/>
                <a:ea typeface="HGGothicE"/>
                <a:cs typeface="Times New Roman"/>
              </a:rPr>
              <a:t>«Щелкунчик и мышиный король»</a:t>
            </a:r>
            <a:endParaRPr lang="ru-RU" b="1">
              <a:latin typeface="HGGothicE"/>
              <a:ea typeface="HGGothicE"/>
              <a:cs typeface="Sabon Next LT"/>
            </a:endParaRPr>
          </a:p>
        </p:txBody>
      </p:sp>
      <p:pic>
        <p:nvPicPr>
          <p:cNvPr id="4" name="Рисунок 3" descr="Изображение выглядит как мультфильм, Вымышленный персонаж, латы, пол&#10;&#10;Автоматически созданное описание">
            <a:extLst>
              <a:ext uri="{FF2B5EF4-FFF2-40B4-BE49-F238E27FC236}">
                <a16:creationId xmlns:a16="http://schemas.microsoft.com/office/drawing/2014/main" id="{B798AED7-6EFE-409C-C7BF-07A064D1EE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9419" y="2428721"/>
            <a:ext cx="6402214" cy="361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86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10E06F9-9F12-4D1B-92C0-4B30818D0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DA29CF3-8B8B-4DDF-A19B-72E0059DD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FE7A50-2D5F-4DF3-B28D-A8F7E624D8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4881" y="0"/>
            <a:ext cx="7724071" cy="6858000"/>
            <a:chOff x="4464881" y="0"/>
            <a:chExt cx="7724071" cy="68580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26F236B-5DB7-4DCD-947A-8DDD0C7699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CC716D4-FE59-42BE-AA9B-254EF6C1B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004169-D3D3-387E-748E-B51CB7982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248" y="769099"/>
            <a:ext cx="5913361" cy="2668367"/>
          </a:xfrm>
        </p:spPr>
        <p:txBody>
          <a:bodyPr anchor="b">
            <a:normAutofit/>
          </a:bodyPr>
          <a:lstStyle/>
          <a:p>
            <a:pPr algn="l"/>
            <a:r>
              <a:rPr lang="ru-RU" sz="4000" b="1">
                <a:latin typeface="HGGothicE"/>
                <a:ea typeface="HGGothicE"/>
              </a:rPr>
              <a:t>«Щелкунчик»</a:t>
            </a:r>
            <a:endParaRPr lang="ru-RU" sz="4000"/>
          </a:p>
        </p:txBody>
      </p:sp>
      <p:pic>
        <p:nvPicPr>
          <p:cNvPr id="4" name="Рисунок 3" descr="Изображение выглядит как картина, иллюстрация, рисунок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EFBBEAE9-8805-242B-3D1E-6DCE198ECA0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29400" y="1588077"/>
            <a:ext cx="4817466" cy="368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04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BB11B77-16CE-4796-9677-F0ED67FCE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7724071" cy="6858000"/>
            <a:chOff x="4464881" y="0"/>
            <a:chExt cx="7724071" cy="68580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F26510D-AF6F-45BA-9996-9EA0F149D0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E04EA3F-927A-42F5-96EF-44DCE9786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alphaModFix amt="7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C36070-D50F-E302-7213-22CF9A7D9A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7818" y="218436"/>
            <a:ext cx="6782688" cy="25109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4000" b="1">
                <a:latin typeface="HGGothicE"/>
                <a:ea typeface="HGGothicE"/>
              </a:rPr>
              <a:t>«Щелкунчик и четыре</a:t>
            </a:r>
            <a:br>
              <a:rPr lang="ru-RU" sz="4000" b="1">
                <a:latin typeface="HGGothicE"/>
                <a:ea typeface="HGGothicE"/>
              </a:rPr>
            </a:br>
            <a:r>
              <a:rPr lang="ru-RU" sz="4000" b="1">
                <a:latin typeface="HGGothicE"/>
                <a:ea typeface="HGGothicE"/>
              </a:rPr>
              <a:t> королевства»</a:t>
            </a:r>
            <a:endParaRPr lang="ru-RU" sz="4000">
              <a:latin typeface="HGGothicE"/>
              <a:ea typeface="HGGothicE"/>
              <a:cs typeface="Sabon Next LT"/>
            </a:endParaRPr>
          </a:p>
        </p:txBody>
      </p:sp>
      <p:pic>
        <p:nvPicPr>
          <p:cNvPr id="4" name="Рисунок 3" descr="Изображение выглядит как текст, плакат, облако, небо&#10;&#10;Автоматически созданное описание">
            <a:extLst>
              <a:ext uri="{FF2B5EF4-FFF2-40B4-BE49-F238E27FC236}">
                <a16:creationId xmlns:a16="http://schemas.microsoft.com/office/drawing/2014/main" id="{94FD1C6A-022C-AE2F-C0E9-73CF58532F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0603" y="567942"/>
            <a:ext cx="3887466" cy="571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429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Рисунок 3" descr="Изображение выглядит как рождество, обувь, рождественская елк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51F54784-A677-CB34-58AF-111C30ECD2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l="11093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351452-DCD1-8977-CE02-656C98F4AE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740211"/>
            <a:ext cx="7530685" cy="3163864"/>
          </a:xfrm>
        </p:spPr>
        <p:txBody>
          <a:bodyPr>
            <a:normAutofit/>
          </a:bodyPr>
          <a:lstStyle/>
          <a:p>
            <a:pPr algn="l"/>
            <a:r>
              <a:rPr lang="ru-RU" sz="5200" b="1">
                <a:solidFill>
                  <a:srgbClr val="FFFFFF"/>
                </a:solidFill>
                <a:latin typeface="HGGothicE"/>
                <a:ea typeface="HGGothicE"/>
                <a:cs typeface="Sabon Next LT"/>
              </a:rPr>
              <a:t>СПАСИБО ЗА ВНИМАНИЕ!</a:t>
            </a:r>
            <a:endParaRPr lang="ru-RU" sz="5200" b="1">
              <a:solidFill>
                <a:srgbClr val="FFFFFF"/>
              </a:solidFill>
              <a:latin typeface="HGGothicE"/>
              <a:ea typeface="HGGothicE"/>
            </a:endParaRPr>
          </a:p>
        </p:txBody>
      </p:sp>
    </p:spTree>
    <p:extLst>
      <p:ext uri="{BB962C8B-B14F-4D97-AF65-F5344CB8AC3E}">
        <p14:creationId xmlns:p14="http://schemas.microsoft.com/office/powerpoint/2010/main" val="2649032267"/>
      </p:ext>
    </p:extLst>
  </p:cSld>
  <p:clrMapOvr>
    <a:masterClrMapping/>
  </p:clrMapOvr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DappledVTI</vt:lpstr>
      <vt:lpstr>Эрнст Теодор Амадей Гофман</vt:lpstr>
      <vt:lpstr>БИОГРАФИЯ</vt:lpstr>
      <vt:lpstr>PowerPoint Presentation</vt:lpstr>
      <vt:lpstr>PowerPoint Presentation</vt:lpstr>
      <vt:lpstr>PowerPoint Presentation</vt:lpstr>
      <vt:lpstr>ЩЕЛКУНЧИК</vt:lpstr>
      <vt:lpstr>PowerPoint Presentation</vt:lpstr>
      <vt:lpstr>Фрагмент из балета “Щелкунчик”</vt:lpstr>
      <vt:lpstr>«Щелкунчик и мышиный король»</vt:lpstr>
      <vt:lpstr>«Щелкунчик»</vt:lpstr>
      <vt:lpstr>«Щелкунчик и четыре  королевства»</vt:lpstr>
      <vt:lpstr>СПАСИБО 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Анна Передирей</cp:lastModifiedBy>
  <cp:revision>3</cp:revision>
  <dcterms:created xsi:type="dcterms:W3CDTF">2024-06-18T17:20:16Z</dcterms:created>
  <dcterms:modified xsi:type="dcterms:W3CDTF">2024-06-20T09:56:28Z</dcterms:modified>
</cp:coreProperties>
</file>