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2307B-3C47-4525-9B6C-07ABA45BE5C8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4EFD-6B40-402B-95C4-C0CED7C773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2307B-3C47-4525-9B6C-07ABA45BE5C8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4EFD-6B40-402B-95C4-C0CED7C773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2307B-3C47-4525-9B6C-07ABA45BE5C8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4EFD-6B40-402B-95C4-C0CED7C773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2307B-3C47-4525-9B6C-07ABA45BE5C8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4EFD-6B40-402B-95C4-C0CED7C773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2307B-3C47-4525-9B6C-07ABA45BE5C8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4EFD-6B40-402B-95C4-C0CED7C773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2307B-3C47-4525-9B6C-07ABA45BE5C8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4EFD-6B40-402B-95C4-C0CED7C773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2307B-3C47-4525-9B6C-07ABA45BE5C8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4EFD-6B40-402B-95C4-C0CED7C773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2307B-3C47-4525-9B6C-07ABA45BE5C8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4EFD-6B40-402B-95C4-C0CED7C773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2307B-3C47-4525-9B6C-07ABA45BE5C8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4EFD-6B40-402B-95C4-C0CED7C773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2307B-3C47-4525-9B6C-07ABA45BE5C8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4EFD-6B40-402B-95C4-C0CED7C773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2307B-3C47-4525-9B6C-07ABA45BE5C8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64EFD-6B40-402B-95C4-C0CED7C773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2307B-3C47-4525-9B6C-07ABA45BE5C8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64EFD-6B40-402B-95C4-C0CED7C773C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71481"/>
            <a:ext cx="7772400" cy="1928825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Лекция 3.  Культурно-историческая концепция психического развития. Периодизации психического развития.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44" y="2428868"/>
            <a:ext cx="8715436" cy="3643338"/>
          </a:xfrm>
        </p:spPr>
        <p:txBody>
          <a:bodyPr>
            <a:normAutofit fontScale="77500" lnSpcReduction="20000"/>
          </a:bodyPr>
          <a:lstStyle/>
          <a:p>
            <a:r>
              <a:rPr lang="ru-RU" sz="4100" dirty="0" smtClean="0">
                <a:solidFill>
                  <a:schemeClr val="tx1"/>
                </a:solidFill>
              </a:rPr>
              <a:t>План:</a:t>
            </a:r>
          </a:p>
          <a:p>
            <a:pPr lvl="0" algn="l"/>
            <a:r>
              <a:rPr lang="en-US" sz="4100" dirty="0" smtClean="0">
                <a:solidFill>
                  <a:schemeClr val="tx1"/>
                </a:solidFill>
              </a:rPr>
              <a:t>1</a:t>
            </a:r>
            <a:r>
              <a:rPr lang="ru-RU" sz="4100" dirty="0" smtClean="0">
                <a:solidFill>
                  <a:schemeClr val="tx1"/>
                </a:solidFill>
              </a:rPr>
              <a:t>. Культурно-историческая концепция психического развития человека Л.С. </a:t>
            </a:r>
            <a:r>
              <a:rPr lang="ru-RU" sz="4100" dirty="0" err="1" smtClean="0">
                <a:solidFill>
                  <a:schemeClr val="tx1"/>
                </a:solidFill>
              </a:rPr>
              <a:t>Выготского</a:t>
            </a:r>
            <a:r>
              <a:rPr lang="ru-RU" sz="4100" dirty="0" smtClean="0">
                <a:solidFill>
                  <a:schemeClr val="tx1"/>
                </a:solidFill>
              </a:rPr>
              <a:t>.</a:t>
            </a:r>
          </a:p>
          <a:p>
            <a:pPr lvl="0" algn="l"/>
            <a:r>
              <a:rPr lang="ru-RU" sz="4100" dirty="0" smtClean="0">
                <a:solidFill>
                  <a:schemeClr val="tx1"/>
                </a:solidFill>
              </a:rPr>
              <a:t>2. Подходы к периодизации психического развития в возрастной психологии.</a:t>
            </a:r>
          </a:p>
          <a:p>
            <a:pPr lvl="0" algn="l"/>
            <a:r>
              <a:rPr lang="ru-RU" sz="4100" dirty="0" smtClean="0">
                <a:solidFill>
                  <a:schemeClr val="tx1"/>
                </a:solidFill>
              </a:rPr>
              <a:t>3. Периодизация психического развития  ребенка Д.Б. </a:t>
            </a:r>
            <a:r>
              <a:rPr lang="ru-RU" sz="4100" dirty="0" err="1" smtClean="0">
                <a:solidFill>
                  <a:schemeClr val="tx1"/>
                </a:solidFill>
              </a:rPr>
              <a:t>Эльконина</a:t>
            </a:r>
            <a:r>
              <a:rPr lang="ru-RU" sz="4100" dirty="0" smtClean="0">
                <a:solidFill>
                  <a:schemeClr val="tx1"/>
                </a:solidFill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sz="3600" b="1" i="1" dirty="0" smtClean="0"/>
              <a:t/>
            </a:r>
            <a:br>
              <a:rPr lang="ru-RU" sz="3600" b="1" i="1" dirty="0" smtClean="0"/>
            </a:br>
            <a:r>
              <a:rPr lang="ru-RU" sz="3600" b="1" i="1" dirty="0" smtClean="0"/>
              <a:t>1. Культурно-историческая концепция психического развития человека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/>
              <a:t>Лев Семенович </a:t>
            </a:r>
            <a:r>
              <a:rPr lang="ru-RU" b="1" i="1" dirty="0" err="1" smtClean="0"/>
              <a:t>Выготский</a:t>
            </a:r>
            <a:r>
              <a:rPr lang="ru-RU" b="1" i="1" dirty="0" smtClean="0"/>
              <a:t> </a:t>
            </a:r>
            <a:r>
              <a:rPr lang="ru-RU" dirty="0" smtClean="0"/>
              <a:t>создал культурно-историческую концепцию в психологии – </a:t>
            </a:r>
            <a:r>
              <a:rPr lang="ru-RU" b="1" i="1" dirty="0" smtClean="0"/>
              <a:t>учение об общественно-исторической природе психики человека</a:t>
            </a:r>
            <a:r>
              <a:rPr lang="ru-RU" dirty="0" smtClean="0"/>
              <a:t>, которая легла в основу общей теории психического развития в советской психологии.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1472" y="642918"/>
            <a:ext cx="8215370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В развитии поведения ребенка надо различать две сплетенные линии. Одна – естественное «созревание». Другая – культурное совершенствование, овладение культурными способами поведения и мышления. Исходный пункт культурно-исторической теории составляет идея о </a:t>
            </a:r>
            <a:r>
              <a:rPr lang="ru-RU" sz="2000" b="1" i="1" dirty="0" smtClean="0"/>
              <a:t>соотношении реальной и идеальной форм.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71472" y="2428868"/>
            <a:ext cx="807249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/>
              <a:t>Идеальная форма, </a:t>
            </a:r>
            <a:r>
              <a:rPr lang="ru-RU" sz="2000" dirty="0" smtClean="0"/>
              <a:t>по Л.С.</a:t>
            </a:r>
            <a:r>
              <a:rPr lang="ru-RU" sz="2000" b="1" i="1" dirty="0" smtClean="0"/>
              <a:t> </a:t>
            </a:r>
            <a:r>
              <a:rPr lang="ru-RU" sz="2000" dirty="0" err="1" smtClean="0"/>
              <a:t>Выготскому</a:t>
            </a:r>
            <a:r>
              <a:rPr lang="ru-RU" sz="2000" dirty="0" smtClean="0"/>
              <a:t>,</a:t>
            </a:r>
            <a:r>
              <a:rPr lang="ru-RU" sz="2000" b="1" i="1" dirty="0" smtClean="0"/>
              <a:t> </a:t>
            </a:r>
            <a:r>
              <a:rPr lang="ru-RU" sz="2000" dirty="0" smtClean="0"/>
              <a:t>как форма культурного поведения есть продукт</a:t>
            </a:r>
            <a:r>
              <a:rPr lang="ru-RU" sz="2000" b="1" i="1" dirty="0" smtClean="0"/>
              <a:t> </a:t>
            </a:r>
            <a:r>
              <a:rPr lang="ru-RU" sz="2000" dirty="0" smtClean="0"/>
              <a:t>исторического развития человечества.</a:t>
            </a:r>
          </a:p>
          <a:p>
            <a:r>
              <a:rPr lang="ru-RU" sz="2000" dirty="0" smtClean="0"/>
              <a:t>В культуре содержатся в готовом виде формы поведения, способности, качества личности, которые должны возникнуть у ребенка в ходе его развития.</a:t>
            </a:r>
          </a:p>
          <a:p>
            <a:endParaRPr lang="ru-RU" sz="2000" b="1" i="1" dirty="0" smtClean="0"/>
          </a:p>
          <a:p>
            <a:r>
              <a:rPr lang="ru-RU" sz="2000" b="1" i="1" dirty="0" smtClean="0"/>
              <a:t>Реальные формы</a:t>
            </a:r>
            <a:r>
              <a:rPr lang="ru-RU" sz="2000" dirty="0" smtClean="0"/>
              <a:t> </a:t>
            </a:r>
            <a:r>
              <a:rPr lang="ru-RU" sz="2000" b="1" dirty="0" smtClean="0"/>
              <a:t>—</a:t>
            </a:r>
            <a:r>
              <a:rPr lang="ru-RU" sz="2000" dirty="0" smtClean="0"/>
              <a:t> это натуральные, природные свойства человека, представляющие органическую основу развития психических свойств</a:t>
            </a:r>
            <a:r>
              <a:rPr lang="ru-RU" sz="2000" b="1" dirty="0" smtClean="0"/>
              <a:t>.</a:t>
            </a:r>
            <a:r>
              <a:rPr lang="ru-RU" sz="2000" dirty="0" smtClean="0"/>
              <a:t> Начальные («натуральные») психические функции преобразуются в ходе развития в высшие («культурные») психические функции.</a:t>
            </a:r>
            <a:endParaRPr lang="ru-RU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Высшие психические функции </a:t>
            </a:r>
            <a:r>
              <a:rPr kumimoji="0" lang="ru-RU" sz="2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— мышление в понятиях, разумная речь, логическая память, произвольное внимание, воля, чувства и т.п. — являются новообразованиями онтогенетического развития, но они уже содержатся в культуре в форме образцов мысли, ценностей и норм социальных отношений, способов деятельности и т.п.</a:t>
            </a:r>
          </a:p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Принципиальная новизна идеи </a:t>
            </a:r>
            <a:r>
              <a:rPr lang="ru-RU" sz="2400" dirty="0" err="1" smtClean="0"/>
              <a:t>Л.С.Выготского</a:t>
            </a:r>
            <a:r>
              <a:rPr lang="ru-RU" sz="2400" dirty="0" smtClean="0"/>
              <a:t> об идеальной форме заключается в том, что в его понимании </a:t>
            </a:r>
            <a:r>
              <a:rPr lang="ru-RU" sz="2400" b="1" i="1" dirty="0" smtClean="0"/>
              <a:t>социальная среда,</a:t>
            </a:r>
            <a:r>
              <a:rPr lang="ru-RU" sz="2400" dirty="0" smtClean="0"/>
              <a:t> </a:t>
            </a:r>
            <a:r>
              <a:rPr lang="ru-RU" sz="2400" b="1" i="1" dirty="0" smtClean="0"/>
              <a:t>культура</a:t>
            </a:r>
            <a:r>
              <a:rPr lang="ru-RU" sz="2400" dirty="0" smtClean="0"/>
              <a:t> </a:t>
            </a:r>
            <a:r>
              <a:rPr lang="ru-RU" sz="2400" b="1" i="1" dirty="0" smtClean="0"/>
              <a:t>—</a:t>
            </a:r>
            <a:r>
              <a:rPr lang="ru-RU" sz="2400" dirty="0" smtClean="0"/>
              <a:t> </a:t>
            </a:r>
            <a:r>
              <a:rPr lang="ru-RU" sz="2400" b="1" i="1" dirty="0" smtClean="0"/>
              <a:t>это не условие или один из факторов развития,</a:t>
            </a:r>
            <a:r>
              <a:rPr lang="ru-RU" sz="2400" dirty="0" smtClean="0"/>
              <a:t> </a:t>
            </a:r>
            <a:r>
              <a:rPr lang="ru-RU" sz="2400" b="1" i="1" dirty="0" smtClean="0"/>
              <a:t>а источник психического развития. </a:t>
            </a:r>
          </a:p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Приобщение идеальных форм культуры в человеческое сознание возможно через посредника, проводника.  Для Л.С.</a:t>
            </a:r>
            <a:r>
              <a:rPr lang="ru-RU" sz="2400" b="1" i="1" dirty="0" smtClean="0"/>
              <a:t> </a:t>
            </a:r>
            <a:r>
              <a:rPr lang="ru-RU" sz="2400" dirty="0" err="1" smtClean="0"/>
              <a:t>Выготского</a:t>
            </a:r>
            <a:r>
              <a:rPr lang="ru-RU" sz="2400" dirty="0" smtClean="0"/>
              <a:t> таким </a:t>
            </a:r>
            <a:r>
              <a:rPr lang="ru-RU" sz="2400" b="1" dirty="0" smtClean="0"/>
              <a:t>посредником выступает знак — естественный язык, искусственные знаковые системы (математические , коммуникативные и т.п.), символ, миф и т.п. </a:t>
            </a:r>
          </a:p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/>
              <a:t>Психическое развитие в культурно-исторической</a:t>
            </a:r>
            <a:r>
              <a:rPr lang="ru-RU" sz="2400" dirty="0" smtClean="0"/>
              <a:t> </a:t>
            </a:r>
            <a:r>
              <a:rPr lang="ru-RU" sz="2400" b="1" i="1" dirty="0" smtClean="0"/>
              <a:t>традиции — это многообразие форм знаково-символического </a:t>
            </a:r>
            <a:r>
              <a:rPr lang="ru-RU" sz="2400" b="1" i="1" dirty="0" err="1" smtClean="0"/>
              <a:t>опосредствования</a:t>
            </a:r>
            <a:r>
              <a:rPr lang="ru-RU" sz="2400" b="1" i="1" dirty="0" smtClean="0"/>
              <a:t>, «окультуривания натуры». </a:t>
            </a:r>
            <a:endParaRPr kumimoji="0" lang="ru-RU" sz="2400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0"/>
            <a:ext cx="9144000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Подражание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 сотрудничество, общение со взрослыми выступают как основные пути возникновения и развития у ребенка культурных форм поведения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Механизмом преобразования культуры в мир личности, становления у ребенка культурных форм поведения для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Л.С.Выготского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выступил открытый во французской социологической школе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механизм </a:t>
            </a:r>
            <a:r>
              <a:rPr kumimoji="0" lang="ru-RU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интериоризации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— превращения внешнего во внутреннее.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</a:p>
          <a:p>
            <a:pPr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Изначально поведение ребенка является социальной формой</a:t>
            </a:r>
            <a:r>
              <a:rPr lang="ru-RU" sz="2400" i="1" dirty="0" smtClean="0"/>
              <a:t> </a:t>
            </a:r>
            <a:r>
              <a:rPr lang="ru-RU" sz="2400" dirty="0" smtClean="0"/>
              <a:t>сотрудничества со взрослым, выступает во внешней форме. Постепенно оно </a:t>
            </a:r>
            <a:r>
              <a:rPr lang="ru-RU" sz="2400" dirty="0" err="1" smtClean="0"/>
              <a:t>вращивается</a:t>
            </a:r>
            <a:r>
              <a:rPr lang="ru-RU" sz="2400" dirty="0" smtClean="0"/>
              <a:t> (</a:t>
            </a:r>
            <a:r>
              <a:rPr lang="ru-RU" sz="2400" dirty="0" err="1" smtClean="0"/>
              <a:t>интериоризируется</a:t>
            </a:r>
            <a:r>
              <a:rPr lang="ru-RU" sz="2400" dirty="0" smtClean="0"/>
              <a:t>) и превращается во внутренние формы поведения. </a:t>
            </a:r>
            <a:r>
              <a:rPr lang="ru-RU" sz="2400" b="1" i="1" dirty="0" smtClean="0"/>
              <a:t>Ребенок становится</a:t>
            </a:r>
            <a:r>
              <a:rPr lang="ru-RU" sz="2400" b="1" dirty="0" smtClean="0"/>
              <a:t> </a:t>
            </a:r>
            <a:r>
              <a:rPr lang="ru-RU" sz="2400" b="1" i="1" dirty="0" smtClean="0"/>
              <a:t>способным использовать средства (орудия и знаки), освоенные в практике совместной деятельности, для управления собственным поведением; он овладевает своим поведением, его поведение становится произвольным, осознанным, субъектным.</a:t>
            </a:r>
            <a:endParaRPr lang="ru-RU" sz="2400" b="1" dirty="0" smtClean="0"/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357166"/>
            <a:ext cx="850112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Согласно </a:t>
            </a:r>
            <a:r>
              <a:rPr lang="ru-RU" sz="2800" dirty="0" err="1" smtClean="0"/>
              <a:t>Л.С.Выготскому</a:t>
            </a:r>
            <a:r>
              <a:rPr lang="ru-RU" sz="2800" dirty="0" smtClean="0"/>
              <a:t>, </a:t>
            </a:r>
            <a:r>
              <a:rPr lang="ru-RU" sz="2800" b="1" dirty="0" smtClean="0"/>
              <a:t>движущую силу психического развития составляет обучение как специально организованный процесс воздействия на ребенка. </a:t>
            </a:r>
            <a:r>
              <a:rPr lang="ru-RU" sz="2800" dirty="0" smtClean="0"/>
              <a:t>Он писал, что «</a:t>
            </a:r>
            <a:r>
              <a:rPr lang="ru-RU" sz="2800" b="1" dirty="0" smtClean="0"/>
              <a:t>правильно организованное обучение ребенка ведет за собой детское умственное развитие </a:t>
            </a:r>
            <a:r>
              <a:rPr lang="ru-RU" sz="2800" dirty="0" smtClean="0"/>
              <a:t>, вызывает к жизни целый ряд таких процессов развития, которые вне обучения вообще сделались бы невозможными. Обучение есть, таким образом, внутренне необходимый и всеобщий момент в процессе развития у ребенка не природных, но исторических особенностей человека». </a:t>
            </a:r>
            <a:endParaRPr lang="ru-RU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642918"/>
            <a:ext cx="81439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Для объяснения внутренней связи обучения и развития Л.С. </a:t>
            </a:r>
            <a:r>
              <a:rPr lang="ru-RU" sz="2400" dirty="0" err="1" smtClean="0"/>
              <a:t>Выготский</a:t>
            </a:r>
            <a:r>
              <a:rPr lang="ru-RU" sz="2400" dirty="0" smtClean="0"/>
              <a:t> ввел понятие </a:t>
            </a:r>
            <a:r>
              <a:rPr lang="ru-RU" sz="2400" b="1" i="1" dirty="0" smtClean="0"/>
              <a:t>зоны ближайшего</a:t>
            </a:r>
            <a:r>
              <a:rPr lang="ru-RU" sz="2400" dirty="0" smtClean="0"/>
              <a:t> </a:t>
            </a:r>
            <a:r>
              <a:rPr lang="ru-RU" sz="2400" b="1" i="1" dirty="0" smtClean="0"/>
              <a:t>развития. </a:t>
            </a:r>
            <a:r>
              <a:rPr lang="ru-RU" sz="2400" dirty="0" smtClean="0"/>
              <a:t>Зона ближайшего развития определяется посредством задач,</a:t>
            </a:r>
            <a:r>
              <a:rPr lang="ru-RU" sz="2400" b="1" i="1" dirty="0" smtClean="0"/>
              <a:t> </a:t>
            </a:r>
            <a:r>
              <a:rPr lang="ru-RU" sz="2400" dirty="0" smtClean="0"/>
              <a:t>решаемых ребенком</a:t>
            </a:r>
            <a:r>
              <a:rPr lang="ru-RU" sz="2400" b="1" i="1" dirty="0" smtClean="0"/>
              <a:t> </a:t>
            </a:r>
            <a:r>
              <a:rPr lang="ru-RU" sz="2400" dirty="0" smtClean="0"/>
              <a:t>самостоятельно или с помощью взрослого.</a:t>
            </a:r>
          </a:p>
          <a:p>
            <a:r>
              <a:rPr lang="ru-RU" sz="2400" dirty="0" smtClean="0"/>
              <a:t>Понятие зоны ближайшего развития одновременно выступает у </a:t>
            </a:r>
            <a:r>
              <a:rPr lang="ru-RU" sz="2400" dirty="0" err="1" smtClean="0"/>
              <a:t>Л.С.Выготского</a:t>
            </a:r>
            <a:r>
              <a:rPr lang="ru-RU" sz="2400" dirty="0" smtClean="0"/>
              <a:t> конкретизацией механизма </a:t>
            </a:r>
            <a:r>
              <a:rPr lang="ru-RU" sz="2400" b="1" i="1" dirty="0" err="1" smtClean="0"/>
              <a:t>интериоризации</a:t>
            </a:r>
            <a:r>
              <a:rPr lang="ru-RU" sz="2400" b="1" i="1" dirty="0" smtClean="0"/>
              <a:t>:</a:t>
            </a:r>
            <a:r>
              <a:rPr lang="ru-RU" sz="2400" i="1" dirty="0" smtClean="0"/>
              <a:t> </a:t>
            </a:r>
            <a:r>
              <a:rPr lang="ru-RU" sz="2400" dirty="0" smtClean="0"/>
              <a:t>социальная</a:t>
            </a:r>
            <a:r>
              <a:rPr lang="ru-RU" sz="2400" i="1" dirty="0" smtClean="0"/>
              <a:t> </a:t>
            </a:r>
            <a:r>
              <a:rPr lang="ru-RU" sz="2400" dirty="0" smtClean="0"/>
              <a:t>(внешняя)</a:t>
            </a:r>
            <a:r>
              <a:rPr lang="ru-RU" sz="2400" i="1" dirty="0" smtClean="0"/>
              <a:t> </a:t>
            </a:r>
            <a:r>
              <a:rPr lang="ru-RU" sz="2400" dirty="0" smtClean="0"/>
              <a:t>форма психических процессов создает зону ближайшего</a:t>
            </a:r>
            <a:r>
              <a:rPr lang="ru-RU" sz="2400" i="1" dirty="0" smtClean="0"/>
              <a:t> </a:t>
            </a:r>
            <a:r>
              <a:rPr lang="ru-RU" sz="2400" dirty="0" smtClean="0"/>
              <a:t>развития, внутренняя — составляет </a:t>
            </a:r>
            <a:r>
              <a:rPr lang="ru-RU" sz="2400" b="1" i="1" dirty="0" smtClean="0"/>
              <a:t>актуальный  уровень</a:t>
            </a:r>
            <a:r>
              <a:rPr lang="ru-RU" sz="2400" dirty="0" smtClean="0"/>
              <a:t> развития ребенка. </a:t>
            </a:r>
            <a:r>
              <a:rPr lang="ru-RU" sz="2400" b="1" i="1" dirty="0" err="1" smtClean="0"/>
              <a:t>Интериоризация</a:t>
            </a:r>
            <a:r>
              <a:rPr lang="ru-RU" sz="2400" b="1" i="1" dirty="0" smtClean="0"/>
              <a:t>,</a:t>
            </a:r>
            <a:r>
              <a:rPr lang="ru-RU" sz="2400" dirty="0" smtClean="0"/>
              <a:t> </a:t>
            </a:r>
            <a:r>
              <a:rPr lang="ru-RU" sz="2400" b="1" i="1" dirty="0" smtClean="0"/>
              <a:t>преобразование </a:t>
            </a:r>
            <a:r>
              <a:rPr lang="ru-RU" sz="2400" b="1" i="1" dirty="0" err="1" smtClean="0"/>
              <a:t>интерпсихического</a:t>
            </a:r>
            <a:r>
              <a:rPr lang="ru-RU" sz="2400" b="1" i="1" dirty="0" smtClean="0"/>
              <a:t> в </a:t>
            </a:r>
            <a:r>
              <a:rPr lang="ru-RU" sz="2400" b="1" i="1" dirty="0" err="1" smtClean="0"/>
              <a:t>интрапсихическое</a:t>
            </a:r>
            <a:r>
              <a:rPr lang="ru-RU" sz="2400" b="1" i="1" dirty="0" smtClean="0"/>
              <a:t>, превращение зоны ближайшего развития в уровень актуального развития и составляют суть и ход психических изменений развития ребенка. </a:t>
            </a:r>
            <a:endParaRPr lang="ru-RU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500042"/>
            <a:ext cx="792961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Совокупность законов, которыми определяется возникновение и смена </a:t>
            </a:r>
            <a:r>
              <a:rPr lang="ru-RU" sz="2800" b="1" i="1" dirty="0" smtClean="0"/>
              <a:t>новообразований</a:t>
            </a:r>
            <a:r>
              <a:rPr lang="ru-RU" sz="2800" dirty="0" smtClean="0"/>
              <a:t> возраста, составляет </a:t>
            </a:r>
            <a:r>
              <a:rPr lang="ru-RU" sz="2800" b="1" i="1" dirty="0" smtClean="0"/>
              <a:t>динамику развития.</a:t>
            </a:r>
            <a:r>
              <a:rPr lang="ru-RU" sz="2800" dirty="0" smtClean="0"/>
              <a:t> Исходным моментом при определении динамики возраста выступают отношения ребенка с окружающей его средой — </a:t>
            </a:r>
            <a:r>
              <a:rPr lang="ru-RU" sz="2800" b="1" i="1" dirty="0" smtClean="0"/>
              <a:t>социальная ситуация развития - </a:t>
            </a:r>
            <a:r>
              <a:rPr lang="ru-RU" sz="2800" b="1" dirty="0" smtClean="0"/>
              <a:t>складывающееся к началу каждого</a:t>
            </a:r>
            <a:r>
              <a:rPr lang="ru-RU" sz="2800" b="1" i="1" dirty="0" smtClean="0"/>
              <a:t> </a:t>
            </a:r>
            <a:r>
              <a:rPr lang="ru-RU" sz="2800" b="1" dirty="0" smtClean="0"/>
              <a:t>нового этапа своеобразное, специфическое для данного возраста, исключительное и неповторимое отношение между человеком и окружающей его действительностью, прежде всего социальной. </a:t>
            </a:r>
            <a:endParaRPr lang="ru-RU" sz="28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357166"/>
            <a:ext cx="828680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/>
              <a:t>Новообразования  - </a:t>
            </a:r>
            <a:r>
              <a:rPr lang="ru-RU" sz="2800" b="1" dirty="0" smtClean="0"/>
              <a:t>качественно новый тип личности и взаимодействия</a:t>
            </a:r>
            <a:r>
              <a:rPr lang="ru-RU" sz="2800" b="1" i="1" dirty="0" smtClean="0"/>
              <a:t> </a:t>
            </a:r>
            <a:r>
              <a:rPr lang="ru-RU" sz="2800" b="1" dirty="0" smtClean="0"/>
              <a:t>человека с действительностью, отсутствующий как целое на предыдущих этапах его развития. </a:t>
            </a:r>
            <a:r>
              <a:rPr lang="ru-RU" sz="2800" dirty="0" smtClean="0"/>
              <a:t>Причем если социальная ситуация развития составляет начало возрастного периода, то психологические новообразования возникают к его концу.</a:t>
            </a:r>
          </a:p>
          <a:p>
            <a:r>
              <a:rPr lang="ru-RU" sz="2800" b="1" dirty="0" smtClean="0"/>
              <a:t>Возрастные изменения могут происходить резко, критически и могут происходить постепенно, </a:t>
            </a:r>
            <a:r>
              <a:rPr lang="ru-RU" sz="2800" b="1" dirty="0" err="1" smtClean="0"/>
              <a:t>литически</a:t>
            </a:r>
            <a:r>
              <a:rPr lang="ru-RU" sz="2800" b="1" dirty="0" smtClean="0"/>
              <a:t>. Кризисы отделяют друг от друга эпохи, или стадии развития. Периоды детской жизни, отделенные друг от друга </a:t>
            </a:r>
            <a:r>
              <a:rPr lang="ru-RU" sz="2800" b="1" dirty="0" err="1" smtClean="0"/>
              <a:t>литически</a:t>
            </a:r>
            <a:r>
              <a:rPr lang="ru-RU" sz="2800" b="1" dirty="0" smtClean="0"/>
              <a:t>, составляют фазы развития.</a:t>
            </a:r>
            <a:endParaRPr lang="ru-RU" sz="28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85720" y="500042"/>
            <a:ext cx="857256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ериодизация детского развития (</a:t>
            </a:r>
            <a:r>
              <a:rPr lang="ru-RU" sz="2400" b="1" dirty="0" err="1" smtClean="0">
                <a:ea typeface="Times New Roman" pitchFamily="18" charset="0"/>
                <a:cs typeface="Times New Roman" pitchFamily="18" charset="0"/>
              </a:rPr>
              <a:t>Л.С.Выготский</a:t>
            </a:r>
            <a:r>
              <a:rPr lang="ru-RU" sz="2400" b="1" dirty="0" smtClean="0"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Кризис новорожденности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Младенческий возраст (2 мес. — 1 год)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Кризис одного года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Раннее детство (1 — 3 года)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Кризис 3 лет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Дошкольный возраст (3—7 лет)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Кризис 7 лет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Школьный возраст (8—12 лет)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Кризис 13 лет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Пубертатный возраст (14 — 18 лет)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Кризис 17 лет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808</Words>
  <Application>Microsoft Office PowerPoint</Application>
  <PresentationFormat>Экран (4:3)</PresentationFormat>
  <Paragraphs>37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Лекция 3.  Культурно-историческая концепция психического развития. Периодизации психического развития. </vt:lpstr>
      <vt:lpstr> 1. Культурно-историческая концепция психического развития человека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3.  Культурно-историческая концепция психического развития. Периодизации психического развития. </dc:title>
  <dc:creator>User</dc:creator>
  <cp:lastModifiedBy>User</cp:lastModifiedBy>
  <cp:revision>1</cp:revision>
  <dcterms:created xsi:type="dcterms:W3CDTF">2020-10-21T11:37:01Z</dcterms:created>
  <dcterms:modified xsi:type="dcterms:W3CDTF">2020-10-21T11:37:31Z</dcterms:modified>
</cp:coreProperties>
</file>