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112" autoAdjust="0"/>
    <p:restoredTop sz="94660"/>
  </p:normalViewPr>
  <p:slideViewPr>
    <p:cSldViewPr>
      <p:cViewPr varScale="1">
        <p:scale>
          <a:sx n="88" d="100"/>
          <a:sy n="88" d="100"/>
        </p:scale>
        <p:origin x="-15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00FA-37F7-4A85-A436-11D8AEAAFE6B}" type="datetimeFigureOut">
              <a:rPr lang="ru-RU" smtClean="0"/>
              <a:pPr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8A479-61AC-45AF-A546-4A4002AC9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00FA-37F7-4A85-A436-11D8AEAAFE6B}" type="datetimeFigureOut">
              <a:rPr lang="ru-RU" smtClean="0"/>
              <a:pPr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8A479-61AC-45AF-A546-4A4002AC9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00FA-37F7-4A85-A436-11D8AEAAFE6B}" type="datetimeFigureOut">
              <a:rPr lang="ru-RU" smtClean="0"/>
              <a:pPr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8A479-61AC-45AF-A546-4A4002AC9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00FA-37F7-4A85-A436-11D8AEAAFE6B}" type="datetimeFigureOut">
              <a:rPr lang="ru-RU" smtClean="0"/>
              <a:pPr/>
              <a:t>21.10.2020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8A479-61AC-45AF-A546-4A4002AC9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00FA-37F7-4A85-A436-11D8AEAAFE6B}" type="datetimeFigureOut">
              <a:rPr lang="ru-RU" smtClean="0"/>
              <a:pPr/>
              <a:t>21.10.2020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8A479-61AC-45AF-A546-4A4002AC9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00FA-37F7-4A85-A436-11D8AEAAFE6B}" type="datetimeFigureOut">
              <a:rPr lang="ru-RU" smtClean="0"/>
              <a:pPr/>
              <a:t>21.10.2020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8A479-61AC-45AF-A546-4A4002AC9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00FA-37F7-4A85-A436-11D8AEAAFE6B}" type="datetimeFigureOut">
              <a:rPr lang="ru-RU" smtClean="0"/>
              <a:pPr/>
              <a:t>21.10.2020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8A479-61AC-45AF-A546-4A4002AC9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00FA-37F7-4A85-A436-11D8AEAAFE6B}" type="datetimeFigureOut">
              <a:rPr lang="ru-RU" smtClean="0"/>
              <a:pPr/>
              <a:t>21.10.2020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8A479-61AC-45AF-A546-4A4002AC9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00FA-37F7-4A85-A436-11D8AEAAFE6B}" type="datetimeFigureOut">
              <a:rPr lang="ru-RU" smtClean="0"/>
              <a:pPr/>
              <a:t>21.10.2020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8A479-61AC-45AF-A546-4A4002AC9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00FA-37F7-4A85-A436-11D8AEAAFE6B}" type="datetimeFigureOut">
              <a:rPr lang="ru-RU" smtClean="0"/>
              <a:pPr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8A479-61AC-45AF-A546-4A4002AC9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00FA-37F7-4A85-A436-11D8AEAAFE6B}" type="datetimeFigureOut">
              <a:rPr lang="ru-RU" smtClean="0"/>
              <a:pPr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8A479-61AC-45AF-A546-4A4002AC9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300FA-37F7-4A85-A436-11D8AEAAFE6B}" type="datetimeFigureOut">
              <a:rPr lang="ru-RU" smtClean="0"/>
              <a:pPr/>
              <a:t>21.10.2020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8A479-61AC-45AF-A546-4A4002AC9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772400" cy="302897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Лекция 4. Психическое развитие ребенка в период </a:t>
            </a:r>
            <a:r>
              <a:rPr lang="ru-RU" b="1" dirty="0" smtClean="0"/>
              <a:t>младенчества, раннего детства и дошкольного возраста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143248"/>
            <a:ext cx="6400800" cy="2495552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План:</a:t>
            </a:r>
            <a:endParaRPr lang="ru-RU" sz="2400" dirty="0">
              <a:solidFill>
                <a:schemeClr val="tx1"/>
              </a:solidFill>
            </a:endParaRPr>
          </a:p>
          <a:p>
            <a:pPr marL="971550" lvl="1" indent="-514350" algn="l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</a:rPr>
              <a:t>Новорожденность</a:t>
            </a:r>
          </a:p>
          <a:p>
            <a:pPr marL="971550" lvl="1" indent="-514350" algn="l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</a:rPr>
              <a:t>Младенчество</a:t>
            </a:r>
          </a:p>
          <a:p>
            <a:pPr marL="971550" lvl="1" indent="-514350" algn="l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</a:rPr>
              <a:t>Период раннего </a:t>
            </a:r>
            <a:r>
              <a:rPr lang="ru-RU" sz="2400" dirty="0" smtClean="0">
                <a:solidFill>
                  <a:schemeClr val="tx1"/>
                </a:solidFill>
              </a:rPr>
              <a:t>детства</a:t>
            </a:r>
          </a:p>
          <a:p>
            <a:pPr marL="971550" lvl="1" indent="-514350" algn="l">
              <a:buFont typeface="+mj-lt"/>
              <a:buAutoNum type="arabicPeriod"/>
            </a:pPr>
            <a:r>
              <a:rPr lang="ru-RU" sz="2400" dirty="0" smtClean="0">
                <a:solidFill>
                  <a:schemeClr val="tx1"/>
                </a:solidFill>
              </a:rPr>
              <a:t>Дошкольный возраст</a:t>
            </a:r>
            <a:endParaRPr lang="ru-RU" sz="24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pPr lvl="0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1. Новорожденность</a:t>
            </a:r>
            <a:r>
              <a:rPr lang="ru-RU" b="1" dirty="0"/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   Первый год жизни ребенка делится на два </a:t>
            </a:r>
            <a:r>
              <a:rPr lang="ru-RU" dirty="0"/>
              <a:t>периода: </a:t>
            </a:r>
            <a:r>
              <a:rPr lang="ru-RU" dirty="0" smtClean="0"/>
              <a:t>новорожденности </a:t>
            </a:r>
            <a:r>
              <a:rPr lang="ru-RU" dirty="0"/>
              <a:t>и младенчества. </a:t>
            </a:r>
            <a:endParaRPr lang="ru-RU" dirty="0" smtClean="0"/>
          </a:p>
          <a:p>
            <a:r>
              <a:rPr lang="ru-RU" b="1" i="1" dirty="0" smtClean="0"/>
              <a:t>Периодом </a:t>
            </a:r>
            <a:r>
              <a:rPr lang="ru-RU" b="1" i="1" dirty="0"/>
              <a:t>новорожденности </a:t>
            </a:r>
            <a:r>
              <a:rPr lang="ru-RU" dirty="0"/>
              <a:t>называется промежуток времени, когда ребенок отделен от матери физически, но связан с ней физиологически, и длится от рождения до появления «комплекса оживления» (в 4–6 недель). </a:t>
            </a:r>
            <a:endParaRPr lang="ru-RU" dirty="0" smtClean="0"/>
          </a:p>
          <a:p>
            <a:r>
              <a:rPr lang="ru-RU" b="1" i="1" dirty="0" smtClean="0"/>
              <a:t>Период </a:t>
            </a:r>
            <a:r>
              <a:rPr lang="ru-RU" b="1" i="1" dirty="0"/>
              <a:t>младенчества </a:t>
            </a:r>
            <a:r>
              <a:rPr lang="ru-RU" dirty="0"/>
              <a:t>длится от 4–6 недель до одного года.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i="1" dirty="0" smtClean="0"/>
              <a:t>Кризис новорожденности</a:t>
            </a:r>
            <a:r>
              <a:rPr lang="ru-RU" sz="2800" dirty="0" smtClean="0"/>
              <a:t> – это непосредственно процесс рождения. 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    Психологи </a:t>
            </a:r>
            <a:r>
              <a:rPr lang="ru-RU" dirty="0"/>
              <a:t>считают его тяжелым и переломным моментом в жизни ребенка. Причины этого кризиса следующие:</a:t>
            </a:r>
          </a:p>
          <a:p>
            <a:r>
              <a:rPr lang="ru-RU" dirty="0"/>
              <a:t>1) </a:t>
            </a:r>
            <a:r>
              <a:rPr lang="ru-RU" i="1" dirty="0"/>
              <a:t>физиологические. </a:t>
            </a:r>
            <a:r>
              <a:rPr lang="ru-RU" dirty="0"/>
              <a:t>Ребенок, рождаясь, физически отделяется от матери, что уже является травмой, а в дополнение к этому попадает в совершенно другие условия (холод, воздушная среда, яркая освещенность, необходимость смены питания);</a:t>
            </a:r>
          </a:p>
          <a:p>
            <a:r>
              <a:rPr lang="ru-RU" dirty="0"/>
              <a:t>2) </a:t>
            </a:r>
            <a:r>
              <a:rPr lang="ru-RU" i="1" dirty="0"/>
              <a:t>психологические. </a:t>
            </a:r>
            <a:r>
              <a:rPr lang="ru-RU" dirty="0"/>
              <a:t>Отделяясь от матери, ребенок перестает ощущать ее тепло, что ведет к появлению чувства незащищенности и тревоги.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Психика новорожденного ребенка располагает набором врожденных </a:t>
            </a:r>
            <a:r>
              <a:rPr lang="ru-RU" sz="2800" b="1" i="1" dirty="0"/>
              <a:t>безусловных рефлексов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5043510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- </a:t>
            </a:r>
            <a:r>
              <a:rPr lang="ru-RU" sz="4200" dirty="0" smtClean="0"/>
              <a:t>рефлексы</a:t>
            </a:r>
            <a:r>
              <a:rPr lang="ru-RU" sz="4200" dirty="0"/>
              <a:t>, обеспечивающие работу основных </a:t>
            </a:r>
            <a:r>
              <a:rPr lang="ru-RU" sz="4200" dirty="0" err="1"/>
              <a:t>систем-организма</a:t>
            </a:r>
            <a:r>
              <a:rPr lang="ru-RU" sz="4200" dirty="0"/>
              <a:t> (дыхания, кровообращения, пищеварения и др.), в частности сосательного рефлекса, пищевого и вестибулярного сосредоточения (затихание, торможение движений);</a:t>
            </a:r>
          </a:p>
          <a:p>
            <a:r>
              <a:rPr lang="ru-RU" sz="4200" dirty="0"/>
              <a:t>— защитные рефлексы (например, при прикосновении к векам ребенок закрывает глаза, зажмуривается при ярком свете);</a:t>
            </a:r>
          </a:p>
          <a:p>
            <a:r>
              <a:rPr lang="ru-RU" sz="4200" dirty="0"/>
              <a:t>— ориентировочные рефлексы (поисковый рефлекс при легком надавливании на середину верхней губы, поворот головы к источнику света);</a:t>
            </a:r>
          </a:p>
          <a:p>
            <a:r>
              <a:rPr lang="ru-RU" sz="4200" dirty="0"/>
              <a:t>— атавистические рефлексы (например, хватательный рефлекс, или рефлекс Робинсона, — захват пальцев взрослого, вложенных в руку ребенка; рефлекс спонтанного ползания — положенный на живот ребенок поворачивает голову в сторону и ползает без помощи рук, а если к его подошвам подставить ладонь, то ребенок рефлекторно отталкивается от нее и ползет активнее — рефлекс Бауэра; автоматическая походка — если, придерживая под мышки, ребенка поставить на опору и слегка наклонить, у него появятся шаговые движения, не сопровождающиеся движениями рук, и др.).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785950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100" dirty="0" smtClean="0"/>
              <a:t>Здоровый новорожденный обладает </a:t>
            </a:r>
            <a:r>
              <a:rPr lang="ru-RU" sz="3100" i="1" dirty="0" smtClean="0"/>
              <a:t>разными видами чувствительности</a:t>
            </a:r>
            <a:r>
              <a:rPr lang="ru-RU" sz="3100" dirty="0" smtClean="0"/>
              <a:t> — тактильной, температурной, болевой, вкусовой (способностью различить сладкое от горького, кислого, соленого).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00306"/>
            <a:ext cx="8229600" cy="3625857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На </a:t>
            </a:r>
            <a:r>
              <a:rPr lang="ru-RU" i="1" dirty="0"/>
              <a:t>второй неделе жизни появляется слуховое сосредоточение</a:t>
            </a:r>
            <a:r>
              <a:rPr lang="ru-RU" dirty="0"/>
              <a:t> — плачущий ребенок умолкает при сильном звуковом раздражителе (например, звонок) и прислушивается. К концу </a:t>
            </a:r>
            <a:r>
              <a:rPr lang="ru-RU" i="1" dirty="0"/>
              <a:t>первого месяца жизни</a:t>
            </a:r>
            <a:r>
              <a:rPr lang="ru-RU" dirty="0"/>
              <a:t>, а у отдельных детей и раньше, появляется возможность кратковременной фиксации взгляда на блестящем предмете.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Человеческий детеныш — самый беспомощный на Земле.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/>
              <a:t>Комплекс оживления.</a:t>
            </a:r>
            <a:r>
              <a:rPr lang="ru-RU" dirty="0"/>
              <a:t> В последующие недели складывается комплекс оживления, который служит границей критического периода новорожденности и показателем перехода к младенчеству как периоду стабильного развития.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/>
              <a:t>«комплекс оживления»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Термин </a:t>
            </a:r>
            <a:r>
              <a:rPr lang="ru-RU" i="1" dirty="0"/>
              <a:t>«комплекс оживления» введен Н.М. </a:t>
            </a:r>
            <a:r>
              <a:rPr lang="ru-RU" i="1" dirty="0" err="1"/>
              <a:t>Щеловановым</a:t>
            </a:r>
            <a:r>
              <a:rPr lang="ru-RU" i="1" dirty="0"/>
              <a:t>, </a:t>
            </a:r>
            <a:r>
              <a:rPr lang="ru-RU" dirty="0"/>
              <a:t>а впервые описан Н.Л. </a:t>
            </a:r>
            <a:r>
              <a:rPr lang="ru-RU" dirty="0" err="1"/>
              <a:t>Фигуриным</a:t>
            </a:r>
            <a:r>
              <a:rPr lang="ru-RU" dirty="0"/>
              <a:t> и М.П. Денисовой. </a:t>
            </a:r>
            <a:r>
              <a:rPr lang="ru-RU" b="1" dirty="0"/>
              <a:t>Комплекс оживления — особая эмоционально-двигательная реакция, обращенная к взрослому. </a:t>
            </a:r>
            <a:r>
              <a:rPr lang="ru-RU" dirty="0"/>
              <a:t>Начавшись с замирания, сосредоточения на лице взрослого и улыбки, в последующие недели эта реакция приобретает действительно развернутый комплексный характер.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8 недель компоненты реакции радостного оживления сопровождаются громким коротким вздохом; в 10—12 недель он включает в себя серию глубоких вздохов, вскидывание ручек, перебирание ножками, радостное повизгивание, разнообразные вокализации (</a:t>
            </a:r>
            <a:r>
              <a:rPr lang="ru-RU" dirty="0" err="1"/>
              <a:t>гуление</a:t>
            </a:r>
            <a:r>
              <a:rPr lang="ru-RU" dirty="0"/>
              <a:t>, вскрики).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28596" y="500042"/>
            <a:ext cx="8215370" cy="5626121"/>
          </a:xfrm>
        </p:spPr>
        <p:txBody>
          <a:bodyPr>
            <a:normAutofit fontScale="92500" lnSpcReduction="10000"/>
          </a:bodyPr>
          <a:lstStyle/>
          <a:p>
            <a:pPr marL="0" indent="342900">
              <a:spcBef>
                <a:spcPts val="0"/>
              </a:spcBef>
            </a:pPr>
            <a:r>
              <a:rPr lang="ru-RU" sz="2800" dirty="0"/>
              <a:t>Комплекс оживления начинает дифференцироваться после трех месяцев.</a:t>
            </a:r>
          </a:p>
          <a:p>
            <a:pPr marL="0" indent="342900">
              <a:spcBef>
                <a:spcPts val="0"/>
              </a:spcBef>
            </a:pPr>
            <a:r>
              <a:rPr lang="ru-RU" sz="2800" dirty="0" smtClean="0"/>
              <a:t>Появление </a:t>
            </a:r>
            <a:r>
              <a:rPr lang="ru-RU" sz="2800" dirty="0"/>
              <a:t>комплекса оживления у ребенка показывает, что возникла не только потребность в общении со взрослым, но и появились средства общения. Активность со стороны малыша направлена на взаимодействие со взрослым и выражена тем сильнее, чем пассивнее взрослый</a:t>
            </a:r>
            <a:r>
              <a:rPr lang="ru-RU" sz="2800" dirty="0" smtClean="0"/>
              <a:t>.</a:t>
            </a:r>
          </a:p>
          <a:p>
            <a:pPr marL="0" indent="342900">
              <a:spcBef>
                <a:spcPts val="0"/>
              </a:spcBef>
            </a:pPr>
            <a:r>
              <a:rPr lang="ru-RU" sz="2800" b="1" dirty="0"/>
              <a:t>Комплекс оживления вызывает у ухаживающих за ребенком взрослых чувство глубокого удовольствия, ощущение взаимности, </a:t>
            </a:r>
            <a:r>
              <a:rPr lang="ru-RU" sz="2800" b="1" dirty="0" err="1"/>
              <a:t>разделенности</a:t>
            </a:r>
            <a:r>
              <a:rPr lang="ru-RU" sz="2800" b="1" dirty="0"/>
              <a:t> собственных эмоций со стороны этого маленького существа. Все это свидетельствует о том, что специфическая для младенческого возраста </a:t>
            </a:r>
            <a:r>
              <a:rPr lang="ru-RU" sz="2800" b="1" i="1" dirty="0"/>
              <a:t>социальная ситуация развития</a:t>
            </a:r>
            <a:endParaRPr lang="ru-RU" sz="28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714356"/>
            <a:ext cx="850112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/>
              <a:t>Социальная </a:t>
            </a:r>
            <a:r>
              <a:rPr lang="ru-RU" sz="3200" b="1" i="1" dirty="0"/>
              <a:t>ситуация развития — ситуация неразрывного эмоционального единства ребенка и взрослого (ситуация «мы»)</a:t>
            </a:r>
            <a:r>
              <a:rPr lang="ru-RU" sz="3200" b="1" dirty="0"/>
              <a:t> </a:t>
            </a:r>
            <a:r>
              <a:rPr lang="ru-RU" sz="3200" dirty="0"/>
              <a:t>— сложилась. </a:t>
            </a:r>
            <a:endParaRPr lang="ru-RU" sz="3200" dirty="0" smtClean="0"/>
          </a:p>
          <a:p>
            <a:r>
              <a:rPr lang="ru-RU" sz="3200" dirty="0" smtClean="0"/>
              <a:t>Феномен </a:t>
            </a:r>
            <a:r>
              <a:rPr lang="ru-RU" sz="3200" dirty="0"/>
              <a:t>эмоционального единства отражается в использовании местоимения «мы» для описания всех поведенческих актов ребенка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/>
              <a:t>Младенческий возраст от 2 месяцев до 1 года</a:t>
            </a:r>
            <a:r>
              <a:rPr lang="ru-RU" sz="3200" b="1" dirty="0"/>
              <a:t>.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i="1" dirty="0"/>
              <a:t>Ведущая деятельность младенческого периода — непосредственно - эмоциональное общение (по Д.Б. </a:t>
            </a:r>
            <a:r>
              <a:rPr lang="ru-RU" b="1" i="1" dirty="0" err="1"/>
              <a:t>Эльконину</a:t>
            </a:r>
            <a:r>
              <a:rPr lang="ru-RU" b="1" i="1" dirty="0"/>
              <a:t>),</a:t>
            </a:r>
            <a:r>
              <a:rPr lang="ru-RU" i="1" dirty="0"/>
              <a:t> или ситуативно-личностное общение (по М.И. Лисиной)</a:t>
            </a:r>
            <a:r>
              <a:rPr lang="ru-RU" dirty="0"/>
              <a:t>. Объект этой деятельности — другой человек. </a:t>
            </a:r>
            <a:endParaRPr lang="ru-RU" dirty="0" smtClean="0"/>
          </a:p>
          <a:p>
            <a:r>
              <a:rPr lang="ru-RU" dirty="0" smtClean="0"/>
              <a:t>Основное </a:t>
            </a:r>
            <a:r>
              <a:rPr lang="ru-RU" dirty="0"/>
              <a:t>содержание общения между взрослым и ребенком составляет обмен выражениями внимания, радости, интереса и удовольствия посредством мимики, жестикуляции, телесного контакта (поглаживаний, </a:t>
            </a:r>
            <a:r>
              <a:rPr lang="ru-RU" dirty="0" err="1"/>
              <a:t>тормошения</a:t>
            </a:r>
            <a:r>
              <a:rPr lang="ru-RU" dirty="0"/>
              <a:t>, объятий), звуков и слов.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Развитие общения и речи.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i="1" dirty="0"/>
              <a:t>Период от рождения до одного года — </a:t>
            </a:r>
            <a:r>
              <a:rPr lang="ru-RU" b="1" i="1" dirty="0" err="1"/>
              <a:t>доречевой</a:t>
            </a:r>
            <a:r>
              <a:rPr lang="ru-RU" b="1" i="1" dirty="0"/>
              <a:t>, подготовительный этап развития речи.</a:t>
            </a:r>
            <a:r>
              <a:rPr lang="ru-RU" b="1" dirty="0"/>
              <a:t> </a:t>
            </a:r>
            <a:r>
              <a:rPr lang="ru-RU" dirty="0"/>
              <a:t>Формируется речевой слух и дыхание, </a:t>
            </a:r>
            <a:r>
              <a:rPr lang="ru-RU" dirty="0" err="1"/>
              <a:t>артикулирование</a:t>
            </a:r>
            <a:r>
              <a:rPr lang="ru-RU" dirty="0"/>
              <a:t> звуков и интонирование, речевое подражание. Можно выделить развитие понимания чужой речи и развитие произносительной стороны речи. </a:t>
            </a:r>
          </a:p>
          <a:p>
            <a:r>
              <a:rPr lang="ru-RU" b="1" dirty="0"/>
              <a:t>Голосовые проявления проходят ряд последовательных этапов: крик, </a:t>
            </a:r>
            <a:r>
              <a:rPr lang="ru-RU" b="1" dirty="0" err="1"/>
              <a:t>гукание</a:t>
            </a:r>
            <a:r>
              <a:rPr lang="ru-RU" b="1" dirty="0"/>
              <a:t>, </a:t>
            </a:r>
            <a:r>
              <a:rPr lang="ru-RU" b="1" dirty="0" err="1"/>
              <a:t>гуление</a:t>
            </a:r>
            <a:r>
              <a:rPr lang="ru-RU" b="1" dirty="0"/>
              <a:t>, лепет.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428628"/>
          </a:xfrm>
        </p:spPr>
        <p:txBody>
          <a:bodyPr>
            <a:noAutofit/>
          </a:bodyPr>
          <a:lstStyle/>
          <a:p>
            <a:r>
              <a:rPr lang="ru-RU" sz="2800" b="1" smtClean="0"/>
              <a:t>Младенчество. Речь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Основная голосовая реакция новорожденного — крик (плач) как выражение отрицательных эмоций. Начиная с восьмой недели, происходит дифференциация видов плача</a:t>
            </a:r>
            <a:r>
              <a:rPr lang="ru-RU" dirty="0" smtClean="0"/>
              <a:t>.</a:t>
            </a:r>
          </a:p>
          <a:p>
            <a:r>
              <a:rPr lang="ru-RU" dirty="0"/>
              <a:t>В возрасте от 1,5 до 4 месяцев выделяются короткие звуки, носящие характер спокойного повествования — </a:t>
            </a:r>
            <a:r>
              <a:rPr lang="ru-RU" dirty="0" err="1"/>
              <a:t>гукание</a:t>
            </a:r>
            <a:r>
              <a:rPr lang="ru-RU" dirty="0"/>
              <a:t>. </a:t>
            </a:r>
          </a:p>
          <a:p>
            <a:r>
              <a:rPr lang="ru-RU" dirty="0"/>
              <a:t>От 4 до 6 месяцев ребенок издает протяжные гласные звуки, сочетания губных, язычных и гласных звуков («</a:t>
            </a:r>
            <a:r>
              <a:rPr lang="ru-RU" dirty="0" err="1"/>
              <a:t>бааа</a:t>
            </a:r>
            <a:r>
              <a:rPr lang="ru-RU" dirty="0"/>
              <a:t>», «</a:t>
            </a:r>
            <a:r>
              <a:rPr lang="ru-RU" dirty="0" err="1"/>
              <a:t>мааа</a:t>
            </a:r>
            <a:r>
              <a:rPr lang="ru-RU" dirty="0"/>
              <a:t>», «</a:t>
            </a:r>
            <a:r>
              <a:rPr lang="ru-RU" dirty="0" err="1"/>
              <a:t>тааа</a:t>
            </a:r>
            <a:r>
              <a:rPr lang="ru-RU" dirty="0"/>
              <a:t>», «</a:t>
            </a:r>
            <a:r>
              <a:rPr lang="ru-RU" dirty="0" err="1"/>
              <a:t>лааа</a:t>
            </a:r>
            <a:r>
              <a:rPr lang="ru-RU" dirty="0"/>
              <a:t>» и др.) — это истинное, или певучее, </a:t>
            </a:r>
            <a:r>
              <a:rPr lang="ru-RU" dirty="0" err="1"/>
              <a:t>гуление</a:t>
            </a:r>
            <a:r>
              <a:rPr lang="ru-RU" dirty="0" smtClean="0"/>
              <a:t>.</a:t>
            </a:r>
          </a:p>
          <a:p>
            <a:r>
              <a:rPr lang="ru-RU" dirty="0"/>
              <a:t>В 6 — 7 месяцев появляется лепет — повторные слоги, цепочки слогов в ответ на голосовое общение взрослого, когда ребенок приглядывается к артикуляции взрослого, прислушивается к нему и к самому себе.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Речь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К 9 месяцам в условиях общения со взрослым наступает «расцвет» лепета, обогащение его новыми звуками и интонациями, воспроизведением мелодической стороны знакомых фраз, приветствий, восклицаний.</a:t>
            </a:r>
          </a:p>
          <a:p>
            <a:r>
              <a:rPr lang="ru-RU" dirty="0" smtClean="0"/>
              <a:t>Складывается </a:t>
            </a:r>
            <a:r>
              <a:rPr lang="ru-RU" dirty="0"/>
              <a:t>так называемая </a:t>
            </a:r>
            <a:r>
              <a:rPr lang="ru-RU" b="1" i="1" dirty="0"/>
              <a:t>автономная речь.</a:t>
            </a:r>
            <a:r>
              <a:rPr lang="ru-RU" dirty="0"/>
              <a:t> Ребенок начинает использовать устойчивые звукосочетания, интонационно-выразительные и по смыслу равные предложению, понять значение которых можно, только ориентируясь на наличную ситуацию в целом</a:t>
            </a:r>
            <a:r>
              <a:rPr lang="ru-RU" dirty="0" smtClean="0"/>
              <a:t>.</a:t>
            </a:r>
          </a:p>
          <a:p>
            <a:r>
              <a:rPr lang="ru-RU" dirty="0"/>
              <a:t>Достижения в самостоятельном произношении к концу первого года — от 5 — 6 до 10—30 </a:t>
            </a:r>
            <a:r>
              <a:rPr lang="ru-RU" dirty="0" err="1"/>
              <a:t>лепетных</a:t>
            </a:r>
            <a:r>
              <a:rPr lang="ru-RU" dirty="0"/>
              <a:t> слов</a:t>
            </a:r>
            <a:r>
              <a:rPr lang="ru-RU" dirty="0" smtClean="0"/>
              <a:t>.</a:t>
            </a:r>
          </a:p>
          <a:p>
            <a:r>
              <a:rPr lang="ru-RU" i="1" dirty="0"/>
              <a:t>Пассивная речь опережает в своем развитии активную</a:t>
            </a:r>
            <a:r>
              <a:rPr lang="ru-RU" dirty="0"/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Развитие </a:t>
            </a:r>
            <a:r>
              <a:rPr lang="ru-RU" sz="2800" b="1" dirty="0"/>
              <a:t>двигательных функций и действий с предметами</a:t>
            </a:r>
            <a:br>
              <a:rPr lang="ru-RU" sz="2800" b="1" dirty="0"/>
            </a:b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fontScale="85000" lnSpcReduction="20000"/>
          </a:bodyPr>
          <a:lstStyle/>
          <a:p>
            <a:r>
              <a:rPr lang="ru-RU" i="1" dirty="0"/>
              <a:t>Наиболее важные прогрессивные движения: хватание, манипулирование предметами, овладение активным передвижением в пространстве (удерживание головы, переворачивание на бок, хватание, сидение, ползание, ходьба)</a:t>
            </a:r>
            <a:r>
              <a:rPr lang="ru-RU" dirty="0"/>
              <a:t>. Прогрессивные движения и действия рассматриваются как показатели уровня развития ребенка</a:t>
            </a:r>
            <a:r>
              <a:rPr lang="ru-RU" dirty="0" smtClean="0"/>
              <a:t>.</a:t>
            </a:r>
          </a:p>
          <a:p>
            <a:r>
              <a:rPr lang="ru-RU" i="1" dirty="0"/>
              <a:t>Захватывание (доставание) предмета — это первое произвольное целенаправленное действие грудного ребенка.</a:t>
            </a:r>
            <a:r>
              <a:rPr lang="ru-RU" dirty="0"/>
              <a:t> Хватание начинается с обнаружения, ощупывания собственных ручек примерно в 3—3,5 месяца.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>Новообразования </a:t>
            </a:r>
            <a:r>
              <a:rPr lang="ru-RU" sz="3100" b="1" dirty="0"/>
              <a:t>младенческого возраста 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 lnSpcReduction="10000"/>
          </a:bodyPr>
          <a:lstStyle/>
          <a:p>
            <a:r>
              <a:rPr lang="ru-RU" i="1" dirty="0"/>
              <a:t>Новообразованиями младенческого возраста являются хватание, ходьба и первое слово (речь</a:t>
            </a:r>
            <a:r>
              <a:rPr lang="ru-RU" dirty="0" smtClean="0"/>
              <a:t>).</a:t>
            </a:r>
          </a:p>
          <a:p>
            <a:r>
              <a:rPr lang="ru-RU" dirty="0"/>
              <a:t>С изменением общения меняется и способ воздействия на взрослых: </a:t>
            </a:r>
            <a:r>
              <a:rPr lang="ru-RU" i="1" dirty="0"/>
              <a:t>возникает указывающий жест</a:t>
            </a:r>
            <a:r>
              <a:rPr lang="ru-RU" i="1" dirty="0" smtClean="0"/>
              <a:t>.</a:t>
            </a:r>
          </a:p>
          <a:p>
            <a:r>
              <a:rPr lang="ru-RU" dirty="0"/>
              <a:t>Э. </a:t>
            </a:r>
            <a:r>
              <a:rPr lang="ru-RU" dirty="0" err="1"/>
              <a:t>Эриксон</a:t>
            </a:r>
            <a:r>
              <a:rPr lang="ru-RU" dirty="0"/>
              <a:t> считал, что в младенческом возрасте формируется чувство </a:t>
            </a:r>
            <a:r>
              <a:rPr lang="ru-RU" i="1" dirty="0"/>
              <a:t>доверия </a:t>
            </a:r>
            <a:r>
              <a:rPr lang="ru-RU" dirty="0"/>
              <a:t>или </a:t>
            </a:r>
            <a:r>
              <a:rPr lang="ru-RU" i="1" dirty="0"/>
              <a:t>недоверия </a:t>
            </a:r>
            <a:r>
              <a:rPr lang="ru-RU" dirty="0"/>
              <a:t>миру, т. е. закрытости или открытости окружающему миру.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u="sng" dirty="0"/>
              <a:t>Кризис одного года</a:t>
            </a:r>
            <a:r>
              <a:rPr lang="ru-RU" sz="2800" b="1" dirty="0"/>
              <a:t> возникает на стыке двух периодов: окончания младенчества и начала раннего детства.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i="1" dirty="0"/>
              <a:t>Внешние проявления </a:t>
            </a:r>
            <a:r>
              <a:rPr lang="ru-RU" dirty="0"/>
              <a:t>заключаются в следующем: когда взрослый что-то запрещает ребенку или не понимает его, тот начинает беспокоиться, кричать, плакать, старается проявить самостоятельность, могут даже возникнуть аффективные состояния. </a:t>
            </a:r>
            <a:r>
              <a:rPr lang="ru-RU" b="1" i="1" dirty="0"/>
              <a:t>Внутренние причины </a:t>
            </a:r>
            <a:r>
              <a:rPr lang="ru-RU" b="1" dirty="0"/>
              <a:t>кризиса </a:t>
            </a:r>
            <a:r>
              <a:rPr lang="ru-RU" dirty="0"/>
              <a:t>таковы: нарастают противоречия между потребностями в познании окружающего мира и теми возможностями, которыми ребенок обладает</a:t>
            </a:r>
            <a:r>
              <a:rPr lang="ru-RU" dirty="0" smtClean="0"/>
              <a:t>.</a:t>
            </a:r>
          </a:p>
          <a:p>
            <a:r>
              <a:rPr lang="ru-RU" dirty="0"/>
              <a:t>Суть кризиса первого года жизни состоит в том, что ребенок начинает чувствовать себя более самостоятельным. Социальная ситуация слитности ребенка со взрослым исчезает, появляются двое: ребенок и взрослый.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pPr lvl="0"/>
            <a:r>
              <a:rPr lang="ru-RU" sz="2800" b="1" dirty="0"/>
              <a:t>Период раннего </a:t>
            </a:r>
            <a:r>
              <a:rPr lang="ru-RU" sz="2800" b="1" dirty="0" smtClean="0"/>
              <a:t>детства (</a:t>
            </a:r>
            <a:r>
              <a:rPr lang="ru-RU" sz="2400" b="1" dirty="0"/>
              <a:t>от 1 года до 3 лет</a:t>
            </a:r>
            <a:r>
              <a:rPr lang="ru-RU" sz="2800" b="1" dirty="0" smtClean="0"/>
              <a:t>). </a:t>
            </a:r>
            <a:r>
              <a:rPr lang="ru-RU" sz="2800" dirty="0" smtClean="0"/>
              <a:t>Иногда называют</a:t>
            </a:r>
            <a:r>
              <a:rPr lang="ru-RU" sz="2800" b="1" dirty="0" smtClean="0"/>
              <a:t> </a:t>
            </a:r>
            <a:r>
              <a:rPr lang="ru-RU" sz="2400" dirty="0"/>
              <a:t>«ходячее детство» </a:t>
            </a:r>
            <a:r>
              <a:rPr lang="ru-RU" sz="2400" dirty="0" smtClean="0"/>
              <a:t>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/>
              <a:t>Основная потребность ребенка раннего возраста — познание окружающего мира через действия с предметами.  </a:t>
            </a:r>
            <a:r>
              <a:rPr lang="ru-RU" dirty="0"/>
              <a:t>Это ведет к формированию новой социальной ситуации развития, которая заключается в возникновении совместной деятельности ребенка и взрослого,</a:t>
            </a:r>
            <a:r>
              <a:rPr lang="ru-RU" i="1" dirty="0"/>
              <a:t> </a:t>
            </a:r>
            <a:r>
              <a:rPr lang="ru-RU" dirty="0"/>
              <a:t>а также в том, что данная деятельность становится </a:t>
            </a:r>
            <a:r>
              <a:rPr lang="ru-RU" b="1" i="1" dirty="0"/>
              <a:t>предметной</a:t>
            </a:r>
            <a:r>
              <a:rPr lang="ru-RU" b="1" i="1" dirty="0" smtClean="0"/>
              <a:t>.</a:t>
            </a:r>
          </a:p>
          <a:p>
            <a:r>
              <a:rPr lang="ru-RU" b="1" dirty="0"/>
              <a:t>Суть совместной деятельности состоит в усвоении общественно выработанных способов употребления предметов</a:t>
            </a:r>
            <a:r>
              <a:rPr lang="ru-RU" dirty="0"/>
              <a:t>, т. е. взрослый учит ребенка правильно пользоваться окружающими предметами, а также объясняет, для чего они нужны и где их надо использовать.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Социальная ситуация развития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/>
              <a:t>«Ребенок – ПРЕДМЕТ – взрослый»</a:t>
            </a:r>
            <a:r>
              <a:rPr lang="ru-RU" dirty="0"/>
              <a:t>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Важным </a:t>
            </a:r>
            <a:r>
              <a:rPr lang="ru-RU" dirty="0"/>
              <a:t>для ребенка является предмет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/>
              <a:t>Совместная деятельность становится предметной, потому что мотив этой деятельности заключается в самом предмете и способе его употребления. Общение в этом возрасте приобретает форму организации предметной деятельности.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Ведущий вид деятельности: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Предметная (</a:t>
            </a:r>
            <a:r>
              <a:rPr lang="ru-RU" b="1" dirty="0" err="1" smtClean="0"/>
              <a:t>предметно-манипулятивная</a:t>
            </a:r>
            <a:r>
              <a:rPr lang="ru-RU" b="1" dirty="0" smtClean="0"/>
              <a:t>) деятельность.</a:t>
            </a:r>
          </a:p>
          <a:p>
            <a:r>
              <a:rPr lang="ru-RU" dirty="0"/>
              <a:t>Выделяют </a:t>
            </a:r>
            <a:r>
              <a:rPr lang="ru-RU" i="1" dirty="0"/>
              <a:t>три фазы развития связи действия с предметом</a:t>
            </a:r>
            <a:r>
              <a:rPr lang="ru-RU" dirty="0"/>
              <a:t>:</a:t>
            </a:r>
          </a:p>
          <a:p>
            <a:r>
              <a:rPr lang="ru-RU" dirty="0"/>
              <a:t>1) с предметом могут выполняться любые действия;</a:t>
            </a:r>
          </a:p>
          <a:p>
            <a:r>
              <a:rPr lang="ru-RU" dirty="0"/>
              <a:t>2) предмет употребляется только по назначению;</a:t>
            </a:r>
          </a:p>
          <a:p>
            <a:r>
              <a:rPr lang="ru-RU" dirty="0"/>
              <a:t>3) свободное употребление предмета возможно, но только в том случае, когда известно его истинное назначение.</a:t>
            </a:r>
          </a:p>
          <a:p>
            <a:endParaRPr lang="ru-RU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pPr lvl="1" algn="ctr" rtl="0">
              <a:spcBef>
                <a:spcPct val="0"/>
              </a:spcBef>
            </a:pPr>
            <a:r>
              <a:rPr lang="ru-RU" sz="2800" b="1" i="1" dirty="0">
                <a:latin typeface="+mn-lt"/>
              </a:rPr>
              <a:t>Развитие познавательной сферы ребенка 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Характеризуется </a:t>
            </a:r>
            <a:r>
              <a:rPr lang="ru-RU" b="1" i="1" dirty="0"/>
              <a:t>вербализацией познавательных процессов и </a:t>
            </a:r>
            <a:r>
              <a:rPr lang="ru-RU" b="1" i="1" dirty="0" smtClean="0"/>
              <a:t>возникновением их произвольности</a:t>
            </a:r>
            <a:r>
              <a:rPr lang="ru-RU" i="1" dirty="0" smtClean="0"/>
              <a:t>.</a:t>
            </a:r>
          </a:p>
          <a:p>
            <a:r>
              <a:rPr lang="ru-RU" b="1" i="1" dirty="0"/>
              <a:t>Развитие восприятия</a:t>
            </a:r>
            <a:r>
              <a:rPr lang="ru-RU" b="1" dirty="0"/>
              <a:t> </a:t>
            </a:r>
            <a:r>
              <a:rPr lang="ru-RU" dirty="0"/>
              <a:t>определяется тремя параметрами: </a:t>
            </a:r>
            <a:r>
              <a:rPr lang="ru-RU" i="1" u="sng" dirty="0" err="1"/>
              <a:t>перцептивными</a:t>
            </a:r>
            <a:r>
              <a:rPr lang="ru-RU" i="1" u="sng" dirty="0"/>
              <a:t> действиями </a:t>
            </a:r>
            <a:r>
              <a:rPr lang="ru-RU" dirty="0"/>
              <a:t>(целостностью воспринимаемого предмета), </a:t>
            </a:r>
            <a:r>
              <a:rPr lang="ru-RU" i="1" u="sng" dirty="0"/>
              <a:t>сенсорными эталонами </a:t>
            </a:r>
            <a:r>
              <a:rPr lang="ru-RU" dirty="0"/>
              <a:t>(возникновением эталонов ощущений: звуковых, световых, вкусовых, тактильных, обонятельных) и </a:t>
            </a:r>
            <a:r>
              <a:rPr lang="ru-RU" i="1" u="sng" dirty="0"/>
              <a:t>действиями </a:t>
            </a:r>
            <a:r>
              <a:rPr lang="ru-RU" i="1" u="sng" dirty="0" smtClean="0"/>
              <a:t>соотнесения</a:t>
            </a:r>
            <a:r>
              <a:rPr lang="ru-RU" i="1" dirty="0" smtClean="0"/>
              <a:t>.</a:t>
            </a:r>
          </a:p>
          <a:p>
            <a:r>
              <a:rPr lang="ru-RU" i="1" dirty="0" smtClean="0"/>
              <a:t>Т.е.</a:t>
            </a:r>
            <a:r>
              <a:rPr lang="ru-RU" dirty="0" smtClean="0"/>
              <a:t>, </a:t>
            </a:r>
            <a:r>
              <a:rPr lang="ru-RU" dirty="0"/>
              <a:t>процесс восприятия заключается в выделении наиболее характерных для данного предмета или ситуации качеств, признаков, свойств; составлении на их основе определенного образа; соотнесении данных образов-эталонов с предметами окружающего мира. Так ребенок учиться делить предметы на классы: куклы, машины, мячи, ложки и т. д.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2800" b="1" i="1" dirty="0"/>
              <a:t>Развитие познавательной сферы ребенка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/>
          <a:lstStyle/>
          <a:p>
            <a:r>
              <a:rPr lang="ru-RU" i="1" dirty="0"/>
              <a:t>Развитие памяти.</a:t>
            </a:r>
            <a:r>
              <a:rPr lang="ru-RU" b="1" dirty="0"/>
              <a:t> </a:t>
            </a:r>
            <a:r>
              <a:rPr lang="ru-RU" dirty="0"/>
              <a:t>К двум годам у ребенка развивается оперативная память. Ему доступны легкие логические и тематические игры, он может составлять план действий на короткий промежуток времени, не забывает цель, поставленную несколько минут назад</a:t>
            </a:r>
            <a:r>
              <a:rPr lang="ru-RU" dirty="0" smtClean="0"/>
              <a:t>.</a:t>
            </a:r>
          </a:p>
          <a:p>
            <a:r>
              <a:rPr lang="ru-RU" dirty="0" smtClean="0"/>
              <a:t>К 3 годам </a:t>
            </a:r>
            <a:r>
              <a:rPr lang="ru-RU" dirty="0" smtClean="0"/>
              <a:t>скл</a:t>
            </a:r>
            <a:r>
              <a:rPr lang="ru-RU" dirty="0" smtClean="0"/>
              <a:t>а</a:t>
            </a:r>
            <a:r>
              <a:rPr lang="ru-RU" dirty="0" smtClean="0"/>
              <a:t>дывается </a:t>
            </a:r>
            <a:r>
              <a:rPr lang="ru-RU" dirty="0" smtClean="0"/>
              <a:t>долговременная память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2800" b="1" i="1" dirty="0" smtClean="0"/>
              <a:t>Развитие познавательной сферы ребенка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/>
              <a:t>Наглядно-действенное мышление </a:t>
            </a:r>
            <a:r>
              <a:rPr lang="ru-RU" dirty="0"/>
              <a:t>возникает к концу первого года жизни и остается ведущим до 3,5–4 лет. Сначала ребенок может абстрагироваться и выделять форму и цвет, поэтому при группировке предметов в первую очередь обращает внимание на размер и цвет предмета.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возрасте около двух лет он выделяет предметы, основываясь на существенных и несущественных признаках. В 2,5 года ребенок выделяет предметы по существенным признакам: цвет, форма, величина.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r>
              <a:rPr lang="ru-RU" sz="2800" b="1" dirty="0"/>
              <a:t>Раннее детство — сензитивный период для усвоения речи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Активный словарь ребенка 11 — 12 месяцев включает обычно от 4—5 до 30—40 слов; после года он увеличивается примерно до 100 слов, большинство из которых употребляются изредка</a:t>
            </a:r>
            <a:r>
              <a:rPr lang="ru-RU" dirty="0" smtClean="0"/>
              <a:t>.</a:t>
            </a:r>
          </a:p>
          <a:p>
            <a:r>
              <a:rPr lang="ru-RU" dirty="0"/>
              <a:t> После </a:t>
            </a:r>
            <a:r>
              <a:rPr lang="ru-RU" dirty="0" smtClean="0"/>
              <a:t>1,5 лет </a:t>
            </a:r>
            <a:r>
              <a:rPr lang="ru-RU" dirty="0"/>
              <a:t>речевое поведение ребенка резко изменяется, становится значительно более активным. </a:t>
            </a:r>
            <a:r>
              <a:rPr lang="ru-RU" dirty="0" smtClean="0"/>
              <a:t>Появляются вопросы </a:t>
            </a:r>
            <a:r>
              <a:rPr lang="ru-RU" dirty="0"/>
              <a:t>о названиях предметов: «Что это?» Темп речевого развития резко возрастает. К </a:t>
            </a:r>
            <a:r>
              <a:rPr lang="ru-RU" b="1" dirty="0"/>
              <a:t>двум годам детский словарь составляет уже более 200 слов, а к трем — примерно 1200—1500 слов. 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pPr lvl="1" algn="ctr" rtl="0">
              <a:spcBef>
                <a:spcPct val="0"/>
              </a:spcBef>
            </a:pPr>
            <a:r>
              <a:rPr lang="ru-RU" sz="2800" b="1" dirty="0">
                <a:latin typeface="+mn-lt"/>
              </a:rPr>
              <a:t>Личностные образования 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 fontScale="92500" lnSpcReduction="20000"/>
          </a:bodyPr>
          <a:lstStyle/>
          <a:p>
            <a:r>
              <a:rPr lang="ru-RU" i="1" dirty="0" smtClean="0"/>
              <a:t>Становление </a:t>
            </a:r>
            <a:r>
              <a:rPr lang="ru-RU" i="1" dirty="0"/>
              <a:t>самосознания. </a:t>
            </a:r>
            <a:endParaRPr lang="ru-RU" i="1" dirty="0" smtClean="0"/>
          </a:p>
          <a:p>
            <a:r>
              <a:rPr lang="ru-RU" dirty="0" smtClean="0"/>
              <a:t>Развитие </a:t>
            </a:r>
            <a:r>
              <a:rPr lang="ru-RU" dirty="0"/>
              <a:t>самосознания введет к формированию </a:t>
            </a:r>
            <a:r>
              <a:rPr lang="ru-RU" i="1" dirty="0"/>
              <a:t>самооценки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Отмечается </a:t>
            </a:r>
            <a:r>
              <a:rPr lang="ru-RU" dirty="0"/>
              <a:t>развитие </a:t>
            </a:r>
            <a:r>
              <a:rPr lang="ru-RU" dirty="0" smtClean="0"/>
              <a:t>самостоятельности </a:t>
            </a:r>
            <a:r>
              <a:rPr lang="ru-RU" dirty="0"/>
              <a:t>«Я сам</a:t>
            </a:r>
            <a:r>
              <a:rPr lang="ru-RU" dirty="0" smtClean="0"/>
              <a:t>». </a:t>
            </a:r>
          </a:p>
          <a:p>
            <a:r>
              <a:rPr lang="ru-RU" dirty="0" smtClean="0"/>
              <a:t>Начинает </a:t>
            </a:r>
            <a:r>
              <a:rPr lang="ru-RU" dirty="0"/>
              <a:t>развиваться </a:t>
            </a:r>
            <a:r>
              <a:rPr lang="ru-RU" i="1" dirty="0"/>
              <a:t>эмпатия</a:t>
            </a:r>
            <a:r>
              <a:rPr lang="ru-RU" dirty="0"/>
              <a:t> – понимание эмоционального состояния другого </a:t>
            </a:r>
            <a:r>
              <a:rPr lang="ru-RU" dirty="0" smtClean="0"/>
              <a:t>человека.</a:t>
            </a:r>
          </a:p>
          <a:p>
            <a:r>
              <a:rPr lang="ru-RU" dirty="0" smtClean="0"/>
              <a:t>Появляется </a:t>
            </a:r>
            <a:r>
              <a:rPr lang="ru-RU" dirty="0"/>
              <a:t>потребность </a:t>
            </a:r>
            <a:r>
              <a:rPr lang="ru-RU" i="1" dirty="0"/>
              <a:t>в достижении </a:t>
            </a:r>
            <a:r>
              <a:rPr lang="ru-RU" i="1" dirty="0" smtClean="0"/>
              <a:t>успеха.</a:t>
            </a:r>
          </a:p>
          <a:p>
            <a:r>
              <a:rPr lang="ru-RU" i="1" dirty="0"/>
              <a:t>Психологические новообразования раннего детства: отделение ребенком себя от окружающих, осознание себя как субъекта действия, сравнение с другими людьми. </a:t>
            </a:r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pPr lvl="1" algn="ctr" rtl="0">
              <a:spcBef>
                <a:spcPct val="0"/>
              </a:spcBef>
            </a:pPr>
            <a:r>
              <a:rPr lang="ru-RU" sz="2800" b="1" i="1" dirty="0">
                <a:latin typeface="+mn-lt"/>
              </a:rPr>
              <a:t>Кризис трех лет </a:t>
            </a:r>
            <a:r>
              <a:rPr lang="ru-RU" sz="2800" b="1" dirty="0">
                <a:latin typeface="+mn-lt"/>
              </a:rPr>
              <a:t/>
            </a:r>
            <a:br>
              <a:rPr lang="ru-RU" sz="2800" b="1" dirty="0">
                <a:latin typeface="+mn-lt"/>
              </a:rPr>
            </a:br>
            <a:endParaRPr lang="ru-RU" sz="28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Феномен </a:t>
            </a:r>
            <a:r>
              <a:rPr lang="ru-RU" b="1" dirty="0"/>
              <a:t>«Я сам» </a:t>
            </a:r>
            <a:r>
              <a:rPr lang="ru-RU" dirty="0"/>
              <a:t>знаменует психологическое отделение ребенка от взрослого и распад прежней ситуации социального развития. Две взаимосвязанные тенденции развития реализуются в кризисный период — тенденция к эмансипации и тенденция к волевой форме поведения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Появляются </a:t>
            </a:r>
            <a:r>
              <a:rPr lang="ru-RU" dirty="0"/>
              <a:t>следующие черты: </a:t>
            </a:r>
            <a:r>
              <a:rPr lang="ru-RU" b="1" dirty="0"/>
              <a:t>негативизм, упрямство, обесценивание, строптивость, своеволие, протест-бунт, деспотизм. </a:t>
            </a:r>
            <a:r>
              <a:rPr lang="ru-RU" dirty="0"/>
              <a:t>Эти характеристики описал Л.С. </a:t>
            </a:r>
            <a:r>
              <a:rPr lang="ru-RU" dirty="0" err="1"/>
              <a:t>Выготский</a:t>
            </a:r>
            <a:r>
              <a:rPr lang="ru-RU" dirty="0"/>
              <a:t>. Он считал, что возникновению подобных реакций способствует </a:t>
            </a:r>
            <a:r>
              <a:rPr lang="ru-RU" b="1" dirty="0"/>
              <a:t>зарождение потребности в уважении и признании.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Симптомы: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572164"/>
          </a:xfrm>
        </p:spPr>
        <p:txBody>
          <a:bodyPr>
            <a:normAutofit fontScale="55000" lnSpcReduction="20000"/>
          </a:bodyPr>
          <a:lstStyle/>
          <a:p>
            <a:r>
              <a:rPr lang="ru-RU" sz="3600" b="1" i="1" dirty="0"/>
              <a:t>Негативизм</a:t>
            </a:r>
            <a:r>
              <a:rPr lang="ru-RU" sz="3600" i="1" dirty="0"/>
              <a:t> </a:t>
            </a:r>
            <a:r>
              <a:rPr lang="ru-RU" sz="3600" dirty="0"/>
              <a:t>проявляется в негативной реакции на требование или просьбу взрослого, а не на само действие. Например, ребенок игнорирует требования одного члена семьи или воспитательницы, а других слушается. </a:t>
            </a:r>
            <a:endParaRPr lang="ru-RU" sz="3600" dirty="0" smtClean="0"/>
          </a:p>
          <a:p>
            <a:r>
              <a:rPr lang="ru-RU" sz="3600" b="1" i="1" dirty="0" smtClean="0"/>
              <a:t>Упрямство.</a:t>
            </a:r>
            <a:r>
              <a:rPr lang="ru-RU" sz="3600" i="1" dirty="0" smtClean="0"/>
              <a:t> </a:t>
            </a:r>
            <a:r>
              <a:rPr lang="ru-RU" sz="3600" dirty="0" smtClean="0"/>
              <a:t>Его </a:t>
            </a:r>
            <a:r>
              <a:rPr lang="ru-RU" sz="3600" dirty="0"/>
              <a:t>причина не в стремлении ребенка во что бы то ни стало получить желаемое или требуемое, а в том, чтобы с его мнением считались. </a:t>
            </a:r>
            <a:endParaRPr lang="ru-RU" sz="3600" dirty="0" smtClean="0"/>
          </a:p>
          <a:p>
            <a:r>
              <a:rPr lang="ru-RU" sz="3600" b="1" i="1" dirty="0" smtClean="0"/>
              <a:t>Обесценивание</a:t>
            </a:r>
            <a:r>
              <a:rPr lang="ru-RU" sz="3600" dirty="0" smtClean="0"/>
              <a:t> </a:t>
            </a:r>
            <a:r>
              <a:rPr lang="ru-RU" sz="3600" dirty="0"/>
              <a:t>– присуща всем кризисам. Проявляется оно в том, что начинают обесцениваться все привычки и ценности, которые раньше были дороги</a:t>
            </a:r>
            <a:r>
              <a:rPr lang="ru-RU" sz="3600" dirty="0" smtClean="0"/>
              <a:t>.</a:t>
            </a:r>
          </a:p>
          <a:p>
            <a:r>
              <a:rPr lang="ru-RU" sz="3600" b="1" i="1" dirty="0"/>
              <a:t>Строптивость</a:t>
            </a:r>
            <a:r>
              <a:rPr lang="ru-RU" sz="3600" i="1" dirty="0"/>
              <a:t> </a:t>
            </a:r>
            <a:r>
              <a:rPr lang="ru-RU" sz="3600" dirty="0"/>
              <a:t>направлена против принятых норм поведения в семье и схожа с негативизмом и </a:t>
            </a:r>
            <a:r>
              <a:rPr lang="ru-RU" sz="3600" dirty="0" smtClean="0"/>
              <a:t>упрямством.</a:t>
            </a:r>
          </a:p>
          <a:p>
            <a:r>
              <a:rPr lang="ru-RU" sz="3600" b="1" i="1" dirty="0"/>
              <a:t>Своеволие</a:t>
            </a:r>
            <a:r>
              <a:rPr lang="ru-RU" sz="3600" i="1" dirty="0"/>
              <a:t> </a:t>
            </a:r>
            <a:r>
              <a:rPr lang="ru-RU" sz="3600" dirty="0"/>
              <a:t>выражается в стремлении ребенка делать все </a:t>
            </a:r>
            <a:r>
              <a:rPr lang="ru-RU" sz="3600" dirty="0" smtClean="0"/>
              <a:t>самому.</a:t>
            </a:r>
          </a:p>
          <a:p>
            <a:r>
              <a:rPr lang="ru-RU" sz="3600" b="1" i="1" dirty="0"/>
              <a:t>Протест-бунт</a:t>
            </a:r>
            <a:r>
              <a:rPr lang="ru-RU" sz="3600" i="1" dirty="0"/>
              <a:t> </a:t>
            </a:r>
            <a:r>
              <a:rPr lang="ru-RU" sz="3600" dirty="0"/>
              <a:t>выражается в частых ссорах детей с родителями. По утверждению Л.С. </a:t>
            </a:r>
            <a:r>
              <a:rPr lang="ru-RU" sz="3600" dirty="0" err="1"/>
              <a:t>Выготского</a:t>
            </a:r>
            <a:r>
              <a:rPr lang="ru-RU" sz="3600" dirty="0"/>
              <a:t>, «ребенок находится в состоянии войны с окружающими, в постоянном конфликте с ними</a:t>
            </a:r>
            <a:r>
              <a:rPr lang="ru-RU" sz="3600" dirty="0" smtClean="0"/>
              <a:t>».</a:t>
            </a:r>
          </a:p>
          <a:p>
            <a:r>
              <a:rPr lang="ru-RU" sz="3600" dirty="0"/>
              <a:t>Проявления </a:t>
            </a:r>
            <a:r>
              <a:rPr lang="ru-RU" sz="3600" b="1" i="1" dirty="0"/>
              <a:t>деспотизма</a:t>
            </a:r>
            <a:r>
              <a:rPr lang="ru-RU" sz="3600" i="1" dirty="0"/>
              <a:t> </a:t>
            </a:r>
            <a:r>
              <a:rPr lang="ru-RU" sz="3600" dirty="0"/>
              <a:t>таковы: ребенок начинает диктовать всем окружающим, как себя вести, и стремится, чтобы его слушались и поступали так, как он говорит. Подобное поведение может отмечаться тогда, когда ребенок один в семье или последний по счету.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Дошкольный возраст (</a:t>
            </a:r>
            <a:r>
              <a:rPr lang="ru-RU" sz="2800" b="1" dirty="0"/>
              <a:t>с 3 до 6–7 лет</a:t>
            </a:r>
            <a:r>
              <a:rPr lang="ru-RU" sz="2800" b="1" dirty="0" smtClean="0"/>
              <a:t>)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 fontScale="92500"/>
          </a:bodyPr>
          <a:lstStyle/>
          <a:p>
            <a:r>
              <a:rPr lang="ru-RU" dirty="0"/>
              <a:t>Ребенок впервые психологически выходит за рамки семьи, за пределы окружения близких людей. Взрослый начинает выступать не только как конкретное лицо, но и как образ. </a:t>
            </a:r>
            <a:endParaRPr lang="ru-RU" b="1" dirty="0" smtClean="0"/>
          </a:p>
          <a:p>
            <a:r>
              <a:rPr lang="ru-RU" b="1" dirty="0" smtClean="0"/>
              <a:t>Социальная </a:t>
            </a:r>
            <a:r>
              <a:rPr lang="ru-RU" b="1" dirty="0"/>
              <a:t>ситуация развития в дошкольном детстве: «ребенок — взрослый (обобщенный, общественный)». </a:t>
            </a:r>
            <a:r>
              <a:rPr lang="ru-RU" dirty="0"/>
              <a:t>Обобщенный взрослый — это носитель общественных функций, т.е. </a:t>
            </a:r>
            <a:r>
              <a:rPr lang="ru-RU" dirty="0" err="1" smtClean="0"/>
              <a:t>водитель,учитель</a:t>
            </a:r>
            <a:r>
              <a:rPr lang="ru-RU" dirty="0" smtClean="0"/>
              <a:t>, </a:t>
            </a:r>
            <a:r>
              <a:rPr lang="ru-RU" dirty="0"/>
              <a:t>продавец, воспитатель, мама вообще.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Ведущий вид деятельности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Ребенок стремится действовать самостоятельно, вести себя «как взрослый».</a:t>
            </a:r>
          </a:p>
          <a:p>
            <a:r>
              <a:rPr lang="ru-RU" dirty="0"/>
              <a:t>Однако современный мир слишком сложен, и прямое, непосредственное участие ребенка в большинстве видов труда, учитывая реальный уровень его развития, невозможно. </a:t>
            </a:r>
            <a:endParaRPr lang="ru-RU" dirty="0" smtClean="0"/>
          </a:p>
          <a:p>
            <a:r>
              <a:rPr lang="ru-RU" b="1" dirty="0" smtClean="0"/>
              <a:t>Противоречие </a:t>
            </a:r>
            <a:r>
              <a:rPr lang="ru-RU" b="1" dirty="0"/>
              <a:t>разрешается в особом типе деятельности дошкольника — в игре. </a:t>
            </a:r>
            <a:r>
              <a:rPr lang="ru-RU" dirty="0"/>
              <a:t>Игровое действие свободно от обязательных способов действия, оно носит символический характер. </a:t>
            </a:r>
            <a:r>
              <a:rPr lang="ru-RU" b="1" dirty="0"/>
              <a:t>В сюжетно-ролевой игре, характерной для дошкольного детства, ребенок берет на себя роль другого (чаще всего взрослого) и моделирует его действия, проигрывает эту воображаемую ситуацию.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Ведущий вид деятельности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 fontScale="92500"/>
          </a:bodyPr>
          <a:lstStyle/>
          <a:p>
            <a:r>
              <a:rPr lang="ru-RU" b="1" dirty="0"/>
              <a:t>Игра — это особая форма освоения реальной социальной действительности путем ее воспроизведения. </a:t>
            </a:r>
            <a:r>
              <a:rPr lang="ru-RU" dirty="0"/>
              <a:t>Она представляет собой тип </a:t>
            </a:r>
            <a:r>
              <a:rPr lang="ru-RU" dirty="0" err="1"/>
              <a:t>символико</a:t>
            </a:r>
            <a:r>
              <a:rPr lang="ru-RU" dirty="0"/>
              <a:t> - моделирующей деятельности. Игра как модель содержит в себе «культурный код» детского развития (В.П. Зинченко). Игра — эмоционально насыщенная деятельность, она захватывает ребенка целиком. </a:t>
            </a:r>
            <a:r>
              <a:rPr lang="ru-RU" b="1" dirty="0"/>
              <a:t>Мотив игры лежит в самом игровом процессе; формула мотивации игры — не выиграть, а играть.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Игровая деятельность дошкольника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 fontScale="85000" lnSpcReduction="20000"/>
          </a:bodyPr>
          <a:lstStyle/>
          <a:p>
            <a:r>
              <a:rPr lang="ru-RU" sz="2800" dirty="0"/>
              <a:t>Сюжетно-ролевая игра глубоко и всесторонне изучена в работах Л.С. </a:t>
            </a:r>
            <a:r>
              <a:rPr lang="ru-RU" sz="2800" dirty="0" err="1"/>
              <a:t>Выготского</a:t>
            </a:r>
            <a:r>
              <a:rPr lang="ru-RU" sz="2800" dirty="0"/>
              <a:t>, Д.Б. </a:t>
            </a:r>
            <a:r>
              <a:rPr lang="ru-RU" sz="2800" dirty="0" err="1"/>
              <a:t>Эльконина</a:t>
            </a:r>
            <a:r>
              <a:rPr lang="ru-RU" sz="2800" dirty="0"/>
              <a:t>, А.В. Запорожца, А.П. </a:t>
            </a:r>
            <a:r>
              <a:rPr lang="ru-RU" sz="2800" dirty="0" smtClean="0"/>
              <a:t>Усовой.</a:t>
            </a:r>
          </a:p>
          <a:p>
            <a:r>
              <a:rPr lang="ru-RU" sz="2800" b="1" dirty="0" smtClean="0"/>
              <a:t>Основные </a:t>
            </a:r>
            <a:r>
              <a:rPr lang="ru-RU" sz="2800" b="1" dirty="0"/>
              <a:t>стороны детской игры: содержание и сюжет. </a:t>
            </a:r>
            <a:r>
              <a:rPr lang="ru-RU" sz="2800" dirty="0"/>
              <a:t>Развитие сюжетной и содержательной сторон детской игры показывает все более глубокое проникновение ребенка в жизнь окружающих взрослых. </a:t>
            </a:r>
            <a:endParaRPr lang="ru-RU" sz="2800" dirty="0" smtClean="0"/>
          </a:p>
          <a:p>
            <a:r>
              <a:rPr lang="ru-RU" sz="2800" b="1" dirty="0" smtClean="0"/>
              <a:t>Сюжет</a:t>
            </a:r>
            <a:r>
              <a:rPr lang="ru-RU" sz="2800" dirty="0" smtClean="0"/>
              <a:t> </a:t>
            </a:r>
            <a:r>
              <a:rPr lang="ru-RU" sz="2800" dirty="0"/>
              <a:t>— отражаемая в игре область, сторона действительности. Разнообразие сюжетов увеличивается по мере знакомства ребенка с новыми аспектами жизни взрослых: игра «в семью», «в доктора», «в магазин», «в погоню» и т.д. Младшие дошкольники заимствуют сюжеты из наблюдения повседневной жизни своей семьи, близкого окружения</a:t>
            </a:r>
            <a:r>
              <a:rPr lang="ru-RU" sz="2800" dirty="0" smtClean="0"/>
              <a:t>.</a:t>
            </a:r>
            <a:r>
              <a:rPr lang="ru-RU" sz="2400" dirty="0"/>
              <a:t> С расширением кругозора старшие дошкольники черпают сюжеты из книг, мультфильмов, фильмов (игры в «Человека-паука», в космические войны).</a:t>
            </a:r>
            <a:endParaRPr lang="ru-RU" sz="28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Игровая деятельность дошкольника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071546"/>
            <a:ext cx="8786874" cy="550072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Содержание игры — то, что ребенок выделяет как основной момент деятельности и отношений взрослых; то, какие именно действия и взаимоотношения людей воспроизводятся им в игровой форме. </a:t>
            </a:r>
            <a:r>
              <a:rPr lang="ru-RU" dirty="0"/>
              <a:t>Содержательная сторона игры развивается и углубляется на протяжении дошкольного детства.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младшем дошкольном возрасте в игре находит </a:t>
            </a:r>
            <a:r>
              <a:rPr lang="ru-RU" u="sng" dirty="0"/>
              <a:t>отражение внешняя сторона деятельности. </a:t>
            </a:r>
            <a:endParaRPr lang="ru-RU" u="sng" dirty="0" smtClean="0"/>
          </a:p>
          <a:p>
            <a:r>
              <a:rPr lang="ru-RU" u="sng" dirty="0"/>
              <a:t>Далее содержанием игры становятся внешние социальные отношения </a:t>
            </a:r>
            <a:r>
              <a:rPr lang="ru-RU" dirty="0"/>
              <a:t>(чаще всего профессиональные) и </a:t>
            </a:r>
            <a:r>
              <a:rPr lang="ru-RU" u="sng" dirty="0"/>
              <a:t>социальная </a:t>
            </a:r>
            <a:r>
              <a:rPr lang="ru-RU" u="sng" dirty="0" smtClean="0"/>
              <a:t>иерархия</a:t>
            </a:r>
            <a:r>
              <a:rPr lang="ru-RU" dirty="0" smtClean="0"/>
              <a:t>— </a:t>
            </a:r>
            <a:r>
              <a:rPr lang="ru-RU" dirty="0"/>
              <a:t>«кто главней?», «кто и что должен делать?». </a:t>
            </a:r>
            <a:endParaRPr lang="ru-RU" dirty="0" smtClean="0"/>
          </a:p>
          <a:p>
            <a:r>
              <a:rPr lang="ru-RU" dirty="0"/>
              <a:t>Наивысший уровень развития ролевой игры в старшем дошкольном возрасте связан с выделением внутренней, смысловой сущности деятельности человека. </a:t>
            </a:r>
            <a:r>
              <a:rPr lang="ru-RU" dirty="0" smtClean="0"/>
              <a:t>Например, роль </a:t>
            </a:r>
            <a:r>
              <a:rPr lang="ru-RU" dirty="0"/>
              <a:t>доктора теперь переосмысливается как </a:t>
            </a:r>
            <a:r>
              <a:rPr lang="ru-RU" dirty="0" err="1"/>
              <a:t>персонализация</a:t>
            </a:r>
            <a:r>
              <a:rPr lang="ru-RU" dirty="0"/>
              <a:t> таких качеств, как доброта, сочувствие, воплощение стремления помочь другому, вплоть до самопожертвования.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/>
              <a:t>Этапы развития игры: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игра </a:t>
            </a:r>
            <a:r>
              <a:rPr lang="ru-RU" dirty="0"/>
              <a:t>в одиночку; игра-наблюдение; параллельная игра — </a:t>
            </a:r>
            <a:r>
              <a:rPr lang="ru-RU" dirty="0" err="1"/>
              <a:t>игра</a:t>
            </a:r>
            <a:r>
              <a:rPr lang="ru-RU" dirty="0"/>
              <a:t> рядом, но не вместе; </a:t>
            </a:r>
            <a:r>
              <a:rPr lang="ru-RU" dirty="0" smtClean="0"/>
              <a:t>игра </a:t>
            </a:r>
            <a:r>
              <a:rPr lang="ru-RU" dirty="0"/>
              <a:t>- сотрудничество; совместная, коллективная игра</a:t>
            </a:r>
            <a:r>
              <a:rPr lang="ru-RU" dirty="0" smtClean="0"/>
              <a:t>.</a:t>
            </a:r>
          </a:p>
          <a:p>
            <a:r>
              <a:rPr lang="ru-RU" dirty="0"/>
              <a:t>Л.С. </a:t>
            </a:r>
            <a:r>
              <a:rPr lang="ru-RU" dirty="0" err="1"/>
              <a:t>Выготский</a:t>
            </a:r>
            <a:r>
              <a:rPr lang="ru-RU" dirty="0"/>
              <a:t> указывал, </a:t>
            </a:r>
            <a:r>
              <a:rPr lang="ru-RU" u="sng" dirty="0"/>
              <a:t>что игра представляет собой школу произвольности, воли и морали.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u="sng" dirty="0"/>
              <a:t>Игра с правилами подготавливает, таким образом, появление обучающей дидактической игры как переходной рубежной формы на пути к сознательному учению.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pPr lvl="0"/>
            <a:r>
              <a:rPr lang="ru-RU" sz="2800" b="1" dirty="0"/>
              <a:t>Развитие познавательной сферы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785794"/>
            <a:ext cx="8229600" cy="550072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Ребенок </a:t>
            </a:r>
            <a:r>
              <a:rPr lang="ru-RU" dirty="0"/>
              <a:t>постепенно переходит от внешних ориентировочных действий к мыслительным действиям, используя </a:t>
            </a:r>
            <a:r>
              <a:rPr lang="ru-RU" dirty="0" smtClean="0"/>
              <a:t>образы, т.е. на </a:t>
            </a:r>
            <a:r>
              <a:rPr lang="ru-RU" dirty="0"/>
              <a:t>основе наглядно-действенной формы мышления начинает складываться </a:t>
            </a:r>
            <a:r>
              <a:rPr lang="ru-RU" i="1" dirty="0"/>
              <a:t>наглядно-образная</a:t>
            </a:r>
            <a:r>
              <a:rPr lang="ru-RU" dirty="0"/>
              <a:t> форма мышления. Дети становятся способными к первым обобщениям, основанным на опыте их практической предметной деятельности и закрепляющимся в слове. </a:t>
            </a:r>
            <a:endParaRPr lang="ru-RU" dirty="0" smtClean="0"/>
          </a:p>
          <a:p>
            <a:r>
              <a:rPr lang="ru-RU" dirty="0"/>
              <a:t>Основное интеллектуальное достижение дошкольного возраста — ребенок начинает мыслить в уме, во внутреннем плане. Но это мышление крайне несовершенно, его основной отличительной особенностью является </a:t>
            </a:r>
            <a:r>
              <a:rPr lang="ru-RU" b="1" dirty="0"/>
              <a:t>эгоцентризм</a:t>
            </a:r>
            <a:r>
              <a:rPr lang="ru-RU" dirty="0"/>
              <a:t>, т.е. любую ситуацию ребенок оценивает только со своей позиции, со своей точки зрения.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>Развитие познавательной сферы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 fontScale="77500" lnSpcReduction="20000"/>
          </a:bodyPr>
          <a:lstStyle/>
          <a:p>
            <a:r>
              <a:rPr lang="ru-RU" b="1" i="1" dirty="0"/>
              <a:t>Развитие внимания, памяти, </a:t>
            </a:r>
            <a:r>
              <a:rPr lang="ru-RU" b="1" i="1" dirty="0" smtClean="0"/>
              <a:t>воображения</a:t>
            </a:r>
            <a:r>
              <a:rPr lang="ru-RU" b="1" dirty="0" smtClean="0"/>
              <a:t> </a:t>
            </a:r>
            <a:r>
              <a:rPr lang="ru-RU" dirty="0" smtClean="0"/>
              <a:t>- главная </a:t>
            </a:r>
            <a:r>
              <a:rPr lang="ru-RU" dirty="0"/>
              <a:t>общая черта этих процессов – </a:t>
            </a:r>
            <a:r>
              <a:rPr lang="ru-RU" dirty="0" smtClean="0"/>
              <a:t>уменьшающаяся их </a:t>
            </a:r>
            <a:r>
              <a:rPr lang="ru-RU" i="1" dirty="0"/>
              <a:t>непроизвольность</a:t>
            </a:r>
            <a:r>
              <a:rPr lang="ru-RU" dirty="0"/>
              <a:t>, </a:t>
            </a:r>
            <a:r>
              <a:rPr lang="ru-RU" dirty="0" smtClean="0"/>
              <a:t>на </a:t>
            </a:r>
            <a:r>
              <a:rPr lang="ru-RU" dirty="0"/>
              <a:t>протяжении дошкольного возраста</a:t>
            </a:r>
            <a:r>
              <a:rPr lang="ru-RU" dirty="0" smtClean="0"/>
              <a:t>.</a:t>
            </a:r>
          </a:p>
          <a:p>
            <a:r>
              <a:rPr lang="ru-RU" dirty="0"/>
              <a:t>Главное достижение старшего возраста – </a:t>
            </a:r>
            <a:r>
              <a:rPr lang="ru-RU" b="1" dirty="0"/>
              <a:t>овладение управлением собственным </a:t>
            </a:r>
            <a:r>
              <a:rPr lang="ru-RU" b="1" dirty="0" smtClean="0"/>
              <a:t>вниманием (</a:t>
            </a:r>
            <a:r>
              <a:rPr lang="ru-RU" dirty="0"/>
              <a:t>время сосредоточения увеличивается от 10 минут до 1,5-2 </a:t>
            </a:r>
            <a:r>
              <a:rPr lang="ru-RU" dirty="0" smtClean="0"/>
              <a:t>часов, зависит от интереса к деятельности</a:t>
            </a:r>
            <a:r>
              <a:rPr lang="ru-RU" b="1" dirty="0" smtClean="0"/>
              <a:t>).</a:t>
            </a:r>
          </a:p>
          <a:p>
            <a:r>
              <a:rPr lang="ru-RU" b="1" dirty="0" smtClean="0"/>
              <a:t>Память </a:t>
            </a:r>
            <a:r>
              <a:rPr lang="ru-RU" b="1" dirty="0"/>
              <a:t>носит </a:t>
            </a:r>
            <a:r>
              <a:rPr lang="ru-RU" b="1" i="1" dirty="0"/>
              <a:t>непроизвольный характер</a:t>
            </a:r>
            <a:r>
              <a:rPr lang="ru-RU" i="1" dirty="0"/>
              <a:t>: </a:t>
            </a:r>
            <a:r>
              <a:rPr lang="ru-RU" dirty="0"/>
              <a:t>ребенок не умеет и не ставит сознательной задачи запомнить что-либо.</a:t>
            </a:r>
            <a:r>
              <a:rPr lang="ru-RU" i="1" dirty="0"/>
              <a:t> </a:t>
            </a:r>
            <a:r>
              <a:rPr lang="ru-RU" dirty="0"/>
              <a:t>Обычно дошкольники легче запоминают то, что интересно, что произвело эмоциональное впечатление. </a:t>
            </a:r>
            <a:r>
              <a:rPr lang="ru-RU" b="1" i="1" dirty="0"/>
              <a:t>Воображение</a:t>
            </a:r>
            <a:r>
              <a:rPr lang="ru-RU" dirty="0"/>
              <a:t> формируется и совершенствуется в игровой, графической и конструктивной видах деятельности. </a:t>
            </a:r>
            <a:endParaRPr lang="ru-RU" b="1" dirty="0" smtClean="0"/>
          </a:p>
          <a:p>
            <a:endParaRPr lang="ru-RU" b="1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Развитие речи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/>
          <a:lstStyle/>
          <a:p>
            <a:r>
              <a:rPr lang="ru-RU" dirty="0" smtClean="0"/>
              <a:t>Несколько направлений:</a:t>
            </a:r>
            <a:r>
              <a:rPr lang="ru-RU" b="1" dirty="0" smtClean="0"/>
              <a:t> </a:t>
            </a:r>
            <a:r>
              <a:rPr lang="ru-RU" dirty="0"/>
              <a:t>совершенствуется ее понимание и</a:t>
            </a:r>
            <a:r>
              <a:rPr lang="ru-RU" b="1" dirty="0"/>
              <a:t> </a:t>
            </a:r>
            <a:r>
              <a:rPr lang="ru-RU" dirty="0"/>
              <a:t>практическое применение; </a:t>
            </a:r>
            <a:r>
              <a:rPr lang="ru-RU" b="1" dirty="0"/>
              <a:t>она становится основой перестройки всех психических процессов и орудием мышления. </a:t>
            </a:r>
            <a:endParaRPr lang="ru-RU" b="1" dirty="0" smtClean="0"/>
          </a:p>
          <a:p>
            <a:r>
              <a:rPr lang="ru-RU" dirty="0" smtClean="0"/>
              <a:t>На </a:t>
            </a:r>
            <a:r>
              <a:rPr lang="ru-RU" dirty="0"/>
              <a:t>протяжении всего дошкольного детства растет словарный запас ребенка: по сравнению с ранним детством </a:t>
            </a:r>
            <a:r>
              <a:rPr lang="ru-RU" b="1" dirty="0"/>
              <a:t>словарь увеличивается в три раза.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Личностное развитие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Характеризуется </a:t>
            </a:r>
            <a:r>
              <a:rPr lang="ru-RU" b="1" dirty="0"/>
              <a:t>формированием </a:t>
            </a:r>
            <a:r>
              <a:rPr lang="ru-RU" b="1" i="1" dirty="0"/>
              <a:t>самосознания</a:t>
            </a:r>
            <a:r>
              <a:rPr lang="ru-RU" i="1" dirty="0"/>
              <a:t>, которое </a:t>
            </a:r>
            <a:r>
              <a:rPr lang="ru-RU" dirty="0"/>
              <a:t>считается основным новообразованием данного возраста.</a:t>
            </a:r>
          </a:p>
          <a:p>
            <a:r>
              <a:rPr lang="ru-RU" dirty="0"/>
              <a:t>Начинает меняться представление о самом себе, своем «Я». </a:t>
            </a:r>
            <a:r>
              <a:rPr lang="ru-RU" b="1" dirty="0"/>
              <a:t>Это хорошо видно при сравнении ответов на вопрос: «Ты какой?». Ребенок трех лет отвечает: «Я большой», а семи лет – «Я маленький».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Личностное развитие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Появляется </a:t>
            </a:r>
            <a:r>
              <a:rPr lang="ru-RU" b="1" i="1" dirty="0"/>
              <a:t>самооценка</a:t>
            </a:r>
            <a:r>
              <a:rPr lang="ru-RU" i="1" dirty="0"/>
              <a:t>, </a:t>
            </a:r>
            <a:r>
              <a:rPr lang="ru-RU" dirty="0"/>
              <a:t>базирующаяся на самооценке раннего детства, которая соответствовала чисто эмоциональной оценке («Я хороший») и рациональной оценке чужого мнения.</a:t>
            </a:r>
          </a:p>
          <a:p>
            <a:r>
              <a:rPr lang="ru-RU" b="1" i="1" dirty="0" smtClean="0"/>
              <a:t>Осознание </a:t>
            </a:r>
            <a:r>
              <a:rPr lang="ru-RU" b="1" i="1" dirty="0"/>
              <a:t>своих </a:t>
            </a:r>
            <a:r>
              <a:rPr lang="ru-RU" b="1" i="1" dirty="0" smtClean="0"/>
              <a:t>переживаний</a:t>
            </a:r>
            <a:r>
              <a:rPr lang="ru-RU" dirty="0" smtClean="0"/>
              <a:t>: </a:t>
            </a:r>
            <a:r>
              <a:rPr lang="ru-RU" dirty="0"/>
              <a:t>«Я рад. Я огорчен. Я спокоен</a:t>
            </a:r>
            <a:r>
              <a:rPr lang="ru-RU" dirty="0" smtClean="0"/>
              <a:t>».</a:t>
            </a:r>
          </a:p>
          <a:p>
            <a:r>
              <a:rPr lang="ru-RU" dirty="0"/>
              <a:t>Происходит осознание себя во </a:t>
            </a:r>
            <a:r>
              <a:rPr lang="ru-RU" dirty="0" smtClean="0"/>
              <a:t>времени: </a:t>
            </a:r>
            <a:r>
              <a:rPr lang="ru-RU" dirty="0"/>
              <a:t>«Когда я был маленьким. Когда я вырасту большой</a:t>
            </a:r>
            <a:r>
              <a:rPr lang="ru-RU" dirty="0" smtClean="0"/>
              <a:t>».</a:t>
            </a:r>
          </a:p>
          <a:p>
            <a:r>
              <a:rPr lang="ru-RU" dirty="0" smtClean="0"/>
              <a:t>Происходит </a:t>
            </a:r>
            <a:r>
              <a:rPr lang="ru-RU" b="1" i="1" dirty="0"/>
              <a:t>половая идентификация</a:t>
            </a:r>
            <a:r>
              <a:rPr lang="ru-RU" i="1" dirty="0"/>
              <a:t>. </a:t>
            </a:r>
            <a:r>
              <a:rPr lang="ru-RU" dirty="0"/>
              <a:t>Он осознает свой пол и начинает вести себя соответственно ролям, как мужчина и женщина. </a:t>
            </a:r>
          </a:p>
          <a:p>
            <a:r>
              <a:rPr lang="ru-RU" b="1" i="1" dirty="0" smtClean="0"/>
              <a:t>Соподчинение </a:t>
            </a:r>
            <a:r>
              <a:rPr lang="ru-RU" b="1" i="1" dirty="0"/>
              <a:t>мотивов</a:t>
            </a:r>
            <a:r>
              <a:rPr lang="ru-RU" i="1" dirty="0"/>
              <a:t>. </a:t>
            </a:r>
            <a:r>
              <a:rPr lang="ru-RU" dirty="0"/>
              <a:t>Ребенок способен принять решение в ситуации </a:t>
            </a:r>
            <a:r>
              <a:rPr lang="ru-RU" dirty="0" smtClean="0"/>
              <a:t>выбора. </a:t>
            </a:r>
            <a:r>
              <a:rPr lang="ru-RU" b="1" dirty="0"/>
              <a:t>Самым сильным мотивом является поощрение и получение награды</a:t>
            </a:r>
            <a:r>
              <a:rPr lang="ru-RU" dirty="0"/>
              <a:t>, </a:t>
            </a:r>
            <a:r>
              <a:rPr lang="ru-RU" b="1" dirty="0"/>
              <a:t>менее сильным – наказание, а самым слабым – обещание. </a:t>
            </a:r>
            <a:r>
              <a:rPr lang="ru-RU" dirty="0"/>
              <a:t>В этом возрасте требовать от ребенка обещания (например, «Ты обещаешь больше не драться?», «Обещаешь больше не трогать эту вещь?» и т. д.) бессмысленно.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2800" b="1" dirty="0"/>
              <a:t>Новообразования дошкольного возраста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572164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1. </a:t>
            </a:r>
            <a:r>
              <a:rPr lang="ru-RU" b="1" i="1" dirty="0"/>
              <a:t>Возникновение первого схематичного абриса цельного детского </a:t>
            </a:r>
            <a:r>
              <a:rPr lang="ru-RU" b="1" i="1" dirty="0" smtClean="0"/>
              <a:t>мировоззрения.</a:t>
            </a:r>
          </a:p>
          <a:p>
            <a:r>
              <a:rPr lang="ru-RU" dirty="0" err="1" smtClean="0"/>
              <a:t>Артификалистическое</a:t>
            </a:r>
            <a:r>
              <a:rPr lang="ru-RU" dirty="0" smtClean="0"/>
              <a:t> мировоззрение (Ж. Пиаже) - в </a:t>
            </a:r>
            <a:r>
              <a:rPr lang="ru-RU" dirty="0"/>
              <a:t>центре всего (начиная с того, что окружает человека и до явлений природы) находится </a:t>
            </a:r>
            <a:r>
              <a:rPr lang="ru-RU" dirty="0" smtClean="0"/>
              <a:t>человек.</a:t>
            </a:r>
            <a:endParaRPr lang="ru-RU" dirty="0"/>
          </a:p>
          <a:p>
            <a:r>
              <a:rPr lang="ru-RU" i="1" dirty="0" smtClean="0"/>
              <a:t>2. </a:t>
            </a:r>
            <a:r>
              <a:rPr lang="ru-RU" b="1" i="1" dirty="0" smtClean="0"/>
              <a:t>Возникновение </a:t>
            </a:r>
            <a:r>
              <a:rPr lang="ru-RU" b="1" i="1" dirty="0"/>
              <a:t>первичных этических инстанций. </a:t>
            </a:r>
            <a:r>
              <a:rPr lang="ru-RU" dirty="0" smtClean="0"/>
              <a:t>Что </a:t>
            </a:r>
            <a:r>
              <a:rPr lang="ru-RU" dirty="0"/>
              <a:t>хорошо, а что </a:t>
            </a:r>
            <a:r>
              <a:rPr lang="ru-RU" dirty="0" smtClean="0"/>
              <a:t>плохо? </a:t>
            </a:r>
            <a:r>
              <a:rPr lang="ru-RU" dirty="0"/>
              <a:t>Одновременно с усвоением этических норм идет эстетическое развитие («Красивое не может быть плохим</a:t>
            </a:r>
            <a:r>
              <a:rPr lang="ru-RU" dirty="0" smtClean="0"/>
              <a:t>»).</a:t>
            </a:r>
          </a:p>
          <a:p>
            <a:r>
              <a:rPr lang="ru-RU" i="1" dirty="0" smtClean="0"/>
              <a:t>3. </a:t>
            </a:r>
            <a:r>
              <a:rPr lang="ru-RU" b="1" i="1" dirty="0" smtClean="0"/>
              <a:t>Появление </a:t>
            </a:r>
            <a:r>
              <a:rPr lang="ru-RU" b="1" i="1" dirty="0"/>
              <a:t>соподчинения </a:t>
            </a:r>
            <a:r>
              <a:rPr lang="ru-RU" b="1" i="1" dirty="0" smtClean="0"/>
              <a:t>мотивов </a:t>
            </a:r>
            <a:r>
              <a:rPr lang="ru-RU" i="1" dirty="0" smtClean="0"/>
              <a:t>- </a:t>
            </a:r>
            <a:r>
              <a:rPr lang="ru-RU" dirty="0" smtClean="0"/>
              <a:t>обдуманные </a:t>
            </a:r>
            <a:r>
              <a:rPr lang="ru-RU" dirty="0"/>
              <a:t>действия превалируют над импульсивными. Формируются настойчивость, умение преодолевать трудности, возникает чувство </a:t>
            </a:r>
            <a:r>
              <a:rPr lang="ru-RU" dirty="0" smtClean="0"/>
              <a:t>долга.</a:t>
            </a:r>
          </a:p>
          <a:p>
            <a:r>
              <a:rPr lang="ru-RU" b="1" i="1" dirty="0" smtClean="0"/>
              <a:t>4. Поведение </a:t>
            </a:r>
            <a:r>
              <a:rPr lang="ru-RU" b="1" i="1" dirty="0"/>
              <a:t>становится произвольным</a:t>
            </a:r>
            <a:r>
              <a:rPr lang="ru-RU" i="1" dirty="0" smtClean="0"/>
              <a:t>.</a:t>
            </a:r>
          </a:p>
          <a:p>
            <a:r>
              <a:rPr lang="ru-RU" b="1" dirty="0"/>
              <a:t>5. </a:t>
            </a:r>
            <a:r>
              <a:rPr lang="ru-RU" b="1" i="1" dirty="0"/>
              <a:t>Возникновение личного сознания. </a:t>
            </a:r>
            <a:endParaRPr lang="ru-RU" b="1" i="1" dirty="0" smtClean="0"/>
          </a:p>
          <a:p>
            <a:r>
              <a:rPr lang="ru-RU" b="1" dirty="0"/>
              <a:t>6. </a:t>
            </a:r>
            <a:r>
              <a:rPr lang="ru-RU" b="1" i="1" dirty="0"/>
              <a:t>Появление внутренней позиции </a:t>
            </a:r>
            <a:r>
              <a:rPr lang="ru-RU" b="1" i="1" dirty="0" smtClean="0"/>
              <a:t>школьника </a:t>
            </a:r>
            <a:r>
              <a:rPr lang="ru-RU" dirty="0" smtClean="0"/>
              <a:t>– указывает на готовность </a:t>
            </a:r>
            <a:r>
              <a:rPr lang="ru-RU" dirty="0"/>
              <a:t>ребенка учиться в школе.</a:t>
            </a:r>
          </a:p>
          <a:p>
            <a:r>
              <a:rPr lang="ru-RU" dirty="0"/>
              <a:t> </a:t>
            </a:r>
          </a:p>
          <a:p>
            <a:endParaRPr lang="ru-RU" b="1" dirty="0" smtClean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Кризис 6-7 лет 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857232"/>
            <a:ext cx="8929718" cy="5643602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/>
              <a:t>Отличие ребенка переходного возраста, состоит, согласно </a:t>
            </a:r>
            <a:r>
              <a:rPr lang="ru-RU" sz="2400" dirty="0" err="1" smtClean="0"/>
              <a:t>Л.С.Выготскому</a:t>
            </a:r>
            <a:r>
              <a:rPr lang="ru-RU" sz="2400" dirty="0" smtClean="0"/>
              <a:t>, </a:t>
            </a:r>
            <a:r>
              <a:rPr lang="ru-RU" sz="2400" b="1" i="1" dirty="0" smtClean="0"/>
              <a:t>в утрате им непосредственности и наивности.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ru-RU" sz="2400" b="1" dirty="0" smtClean="0"/>
              <a:t>Симптомы кризиса семи лет – появление </a:t>
            </a:r>
            <a:r>
              <a:rPr lang="ru-RU" sz="2400" b="1" i="1" dirty="0" smtClean="0"/>
              <a:t>вычурного,</a:t>
            </a:r>
            <a:r>
              <a:rPr lang="ru-RU" sz="2400" b="1" dirty="0" smtClean="0"/>
              <a:t> </a:t>
            </a:r>
            <a:r>
              <a:rPr lang="ru-RU" sz="2400" b="1" i="1" dirty="0" smtClean="0"/>
              <a:t>искусственного,</a:t>
            </a:r>
            <a:r>
              <a:rPr lang="ru-RU" sz="2400" b="1" dirty="0" smtClean="0"/>
              <a:t> </a:t>
            </a:r>
            <a:r>
              <a:rPr lang="ru-RU" sz="2400" b="1" i="1" dirty="0" smtClean="0"/>
              <a:t>манерного,</a:t>
            </a:r>
            <a:r>
              <a:rPr lang="ru-RU" sz="2400" b="1" dirty="0" smtClean="0"/>
              <a:t> </a:t>
            </a:r>
            <a:r>
              <a:rPr lang="ru-RU" sz="2400" b="1" i="1" dirty="0" smtClean="0"/>
              <a:t>натянутого поведения.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ru-RU" sz="2400" dirty="0" smtClean="0"/>
              <a:t>Появление у детей </a:t>
            </a:r>
            <a:r>
              <a:rPr lang="ru-RU" sz="2400" b="1" i="1" dirty="0" err="1" smtClean="0"/>
              <a:t>дистанцирования</a:t>
            </a:r>
            <a:r>
              <a:rPr lang="ru-RU" sz="2400" b="1" i="1" dirty="0" smtClean="0"/>
              <a:t> от близких родных</a:t>
            </a:r>
            <a:r>
              <a:rPr lang="ru-RU" sz="2400" b="1" dirty="0" smtClean="0"/>
              <a:t>,</a:t>
            </a:r>
            <a:r>
              <a:rPr lang="ru-RU" sz="2400" b="1" i="1" dirty="0" smtClean="0"/>
              <a:t> </a:t>
            </a:r>
            <a:r>
              <a:rPr lang="ru-RU" sz="2400" b="1" dirty="0" smtClean="0"/>
              <a:t>эмансипация ребенка от семейных ритуалов и стереотипов.</a:t>
            </a:r>
            <a:r>
              <a:rPr lang="ru-RU" sz="2400" b="1" i="1" dirty="0" smtClean="0"/>
              <a:t> </a:t>
            </a:r>
            <a:r>
              <a:rPr lang="ru-RU" sz="2400" dirty="0" smtClean="0"/>
              <a:t>В</a:t>
            </a:r>
            <a:r>
              <a:rPr lang="ru-RU" sz="2400" b="1" i="1" dirty="0" smtClean="0"/>
              <a:t> </a:t>
            </a:r>
            <a:r>
              <a:rPr lang="ru-RU" sz="2400" dirty="0" smtClean="0"/>
              <a:t>отношениях с родными и близкими ребенок требует уважения к себе, у него формируется </a:t>
            </a:r>
            <a:r>
              <a:rPr lang="ru-RU" sz="2400" b="1" i="1" dirty="0" smtClean="0"/>
              <a:t>чувство</a:t>
            </a:r>
            <a:r>
              <a:rPr lang="ru-RU" sz="2400" b="1" dirty="0" smtClean="0"/>
              <a:t> </a:t>
            </a:r>
            <a:r>
              <a:rPr lang="ru-RU" sz="2400" b="1" i="1" dirty="0" smtClean="0"/>
              <a:t>собственного достоинства</a:t>
            </a:r>
            <a:r>
              <a:rPr lang="ru-RU" sz="2400" i="1" dirty="0" smtClean="0"/>
              <a:t> </a:t>
            </a:r>
            <a:r>
              <a:rPr lang="ru-RU" sz="2400" dirty="0" smtClean="0"/>
              <a:t>(«я уже не маленький»). 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ru-RU" sz="2400" b="1" dirty="0" smtClean="0"/>
              <a:t>Фиксируется ориентация ребенка на людей вне семьи, на внешние авторитеты</a:t>
            </a:r>
            <a:r>
              <a:rPr lang="ru-RU" sz="2400" dirty="0" smtClean="0"/>
              <a:t>: взрослых друзей семьи, педагога, воспитателя и т.д. К 6-7-летнему возрасту дети начинают осознавать свои реальные возможности, а именно детьми, которым, для того чтобы стать взрослыми, надо еще многому учиться.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3031</Words>
  <Application>Microsoft Office PowerPoint</Application>
  <PresentationFormat>Экран (4:3)</PresentationFormat>
  <Paragraphs>159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Лекция 4. Психическое развитие ребенка в период младенчества, раннего детства и дошкольного возраста </vt:lpstr>
      <vt:lpstr> 1. Новорожденность. </vt:lpstr>
      <vt:lpstr>Кризис новорожденности – это непосредственно процесс рождения. </vt:lpstr>
      <vt:lpstr>Психика новорожденного ребенка располагает набором врожденных безусловных рефлексов</vt:lpstr>
      <vt:lpstr> Здоровый новорожденный обладает разными видами чувствительности — тактильной, температурной, болевой, вкусовой (способностью различить сладкое от горького, кислого, соленого).  </vt:lpstr>
      <vt:lpstr>Человеческий детеныш — самый беспомощный на Земле.</vt:lpstr>
      <vt:lpstr>«комплекс оживления»</vt:lpstr>
      <vt:lpstr>Слайд 8</vt:lpstr>
      <vt:lpstr>Слайд 9</vt:lpstr>
      <vt:lpstr>Младенческий возраст от 2 месяцев до 1 года.</vt:lpstr>
      <vt:lpstr>Развитие общения и речи.</vt:lpstr>
      <vt:lpstr>Младенчество. Речь </vt:lpstr>
      <vt:lpstr>Речь </vt:lpstr>
      <vt:lpstr> Развитие двигательных функций и действий с предметами </vt:lpstr>
      <vt:lpstr> Новообразования младенческого возраста  </vt:lpstr>
      <vt:lpstr>Кризис одного года возникает на стыке двух периодов: окончания младенчества и начала раннего детства.</vt:lpstr>
      <vt:lpstr>Период раннего детства (от 1 года до 3 лет). Иногда называют «ходячее детство» . </vt:lpstr>
      <vt:lpstr>Социальная ситуация развития</vt:lpstr>
      <vt:lpstr>Ведущий вид деятельности:</vt:lpstr>
      <vt:lpstr>Развитие познавательной сферы ребенка  </vt:lpstr>
      <vt:lpstr>Развитие познавательной сферы ребенка</vt:lpstr>
      <vt:lpstr>Развитие познавательной сферы ребенка</vt:lpstr>
      <vt:lpstr>Раннее детство — сензитивный период для усвоения речи</vt:lpstr>
      <vt:lpstr>Личностные образования  </vt:lpstr>
      <vt:lpstr>Кризис трех лет  </vt:lpstr>
      <vt:lpstr>Симптомы:</vt:lpstr>
      <vt:lpstr>Дошкольный возраст (с 3 до 6–7 лет)</vt:lpstr>
      <vt:lpstr>Ведущий вид деятельности</vt:lpstr>
      <vt:lpstr>Ведущий вид деятельности</vt:lpstr>
      <vt:lpstr>Игровая деятельность дошкольника</vt:lpstr>
      <vt:lpstr>Игровая деятельность дошкольника</vt:lpstr>
      <vt:lpstr>Этапы развития игры:</vt:lpstr>
      <vt:lpstr>Развитие познавательной сферы </vt:lpstr>
      <vt:lpstr> Развитие познавательной сферы </vt:lpstr>
      <vt:lpstr>Развитие речи</vt:lpstr>
      <vt:lpstr>Личностное развитие</vt:lpstr>
      <vt:lpstr>Личностное развитие</vt:lpstr>
      <vt:lpstr>Новообразования дошкольного возраста </vt:lpstr>
      <vt:lpstr>Кризис 6-7 лет 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4. Психическое развитие ребенка в период младенчества, раннего детства и дошкольного возраста </dc:title>
  <dc:creator>User</dc:creator>
  <cp:lastModifiedBy>User</cp:lastModifiedBy>
  <cp:revision>15</cp:revision>
  <dcterms:created xsi:type="dcterms:W3CDTF">2020-10-13T11:59:28Z</dcterms:created>
  <dcterms:modified xsi:type="dcterms:W3CDTF">2020-10-21T11:34:26Z</dcterms:modified>
</cp:coreProperties>
</file>