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58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8105C-70A0-44FB-8691-FDF39D7B63B5}" type="datetimeFigureOut">
              <a:rPr lang="ru-RU" smtClean="0"/>
              <a:t>01.05.2021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7CB6ACE-5A36-43A0-928A-EDA94410A9A2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328105C-70A0-44FB-8691-FDF39D7B63B5}" type="datetimeFigureOut">
              <a:rPr lang="ru-RU" smtClean="0"/>
              <a:t>01.05.2021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A7CB6ACE-5A36-43A0-928A-EDA94410A9A2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8105C-70A0-44FB-8691-FDF39D7B63B5}" type="datetimeFigureOut">
              <a:rPr lang="ru-RU" smtClean="0"/>
              <a:t>01.05.2021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B6ACE-5A36-43A0-928A-EDA94410A9A2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8105C-70A0-44FB-8691-FDF39D7B63B5}" type="datetimeFigureOut">
              <a:rPr lang="ru-RU" smtClean="0"/>
              <a:t>01.05.2021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B6ACE-5A36-43A0-928A-EDA94410A9A2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B6ACE-5A36-43A0-928A-EDA94410A9A2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8105C-70A0-44FB-8691-FDF39D7B63B5}" type="datetimeFigureOut">
              <a:rPr lang="ru-RU" smtClean="0"/>
              <a:t>01.05.2021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8105C-70A0-44FB-8691-FDF39D7B63B5}" type="datetimeFigureOut">
              <a:rPr lang="ru-RU" smtClean="0"/>
              <a:t>01.05.2021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B6ACE-5A36-43A0-928A-EDA94410A9A2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8105C-70A0-44FB-8691-FDF39D7B63B5}" type="datetimeFigureOut">
              <a:rPr lang="ru-RU" smtClean="0"/>
              <a:t>01.05.2021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B6ACE-5A36-43A0-928A-EDA94410A9A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328105C-70A0-44FB-8691-FDF39D7B63B5}" type="datetimeFigureOut">
              <a:rPr lang="ru-RU" smtClean="0"/>
              <a:t>01.05.2021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7CB6ACE-5A36-43A0-928A-EDA94410A9A2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8105C-70A0-44FB-8691-FDF39D7B63B5}" type="datetimeFigureOut">
              <a:rPr lang="ru-RU" smtClean="0"/>
              <a:t>01.05.2021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7CB6ACE-5A36-43A0-928A-EDA94410A9A2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8105C-70A0-44FB-8691-FDF39D7B63B5}" type="datetimeFigureOut">
              <a:rPr lang="ru-RU" smtClean="0"/>
              <a:t>01.05.2021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B6ACE-5A36-43A0-928A-EDA94410A9A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8105C-70A0-44FB-8691-FDF39D7B63B5}" type="datetimeFigureOut">
              <a:rPr lang="ru-RU" smtClean="0"/>
              <a:t>01.05.2021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B6ACE-5A36-43A0-928A-EDA94410A9A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328105C-70A0-44FB-8691-FDF39D7B63B5}" type="datetimeFigureOut">
              <a:rPr lang="ru-RU" smtClean="0"/>
              <a:t>01.05.2021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A7CB6ACE-5A36-43A0-928A-EDA94410A9A2}" type="slidenum">
              <a:rPr lang="ru-RU" smtClean="0"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285860"/>
            <a:ext cx="7772400" cy="3943340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u="sng" dirty="0" smtClean="0">
                <a:solidFill>
                  <a:schemeClr val="tx1"/>
                </a:solidFill>
              </a:rPr>
              <a:t>ТЕМА  ЛЕКЦИИ: </a:t>
            </a:r>
            <a:r>
              <a:rPr lang="ru-RU" sz="3600" b="1" dirty="0" smtClean="0">
                <a:solidFill>
                  <a:schemeClr val="tx1"/>
                </a:solidFill>
              </a:rPr>
              <a:t>ПРОФЕССИОНАЛЬНЫЕ </a:t>
            </a:r>
            <a:r>
              <a:rPr lang="ru-RU" sz="3600" b="1" dirty="0">
                <a:solidFill>
                  <a:schemeClr val="tx1"/>
                </a:solidFill>
              </a:rPr>
              <a:t>ДЕФОРМАЦИИ УЧИТЕЛЯ И ПУТИ ИХ ПРЕОДОЛЕНИЯ</a:t>
            </a:r>
            <a:r>
              <a:rPr lang="ru-RU" dirty="0"/>
              <a:t/>
            </a:r>
            <a:br>
              <a:rPr lang="ru-RU" dirty="0"/>
            </a:br>
            <a:r>
              <a:rPr lang="ru-RU" sz="3100" u="sng" dirty="0" smtClean="0">
                <a:solidFill>
                  <a:schemeClr val="tx1"/>
                </a:solidFill>
              </a:rPr>
              <a:t>Уважаемые студенты 2 курса. Внимательно изучите содержание  лекции и сделайте краткий конспект</a:t>
            </a:r>
            <a:endParaRPr lang="ru-RU" sz="3100" u="sng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 </a:t>
            </a:r>
            <a:r>
              <a:rPr lang="ru-RU" dirty="0" smtClean="0"/>
              <a:t> — это изменения сложившейся структуры деятельности и личности, негативно сказывающиеся на продуктивности труда и взаимодействии с другими участниками этого процесса (</a:t>
            </a:r>
            <a:r>
              <a:rPr lang="ru-RU" dirty="0" err="1" smtClean="0"/>
              <a:t>Зеер</a:t>
            </a:r>
            <a:r>
              <a:rPr lang="ru-RU" dirty="0" smtClean="0"/>
              <a:t> Э.Ф.).</a:t>
            </a:r>
          </a:p>
          <a:p>
            <a:r>
              <a:rPr lang="ru-RU" b="1" dirty="0" smtClean="0"/>
              <a:t>Профессиональная деформация личности </a:t>
            </a:r>
            <a:r>
              <a:rPr lang="ru-RU" dirty="0" smtClean="0"/>
              <a:t>— изменение качеств личности (стереотипов восприятия, ценностных ориентаций, характера, способов общения и поведения), которые наступают под влиянием длительного выполнения профессиональной деятельности.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Профессиональные деструкции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b="1" dirty="0" smtClean="0"/>
              <a:t>Степень выраженности</a:t>
            </a:r>
            <a:r>
              <a:rPr lang="ru-RU" sz="2800" dirty="0" smtClean="0"/>
              <a:t> профессиональной деформации учителя определяется стажем работы, содержанием педагогической деятельности и индивидуально-психологическими особенностями личности.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452950"/>
          </a:xfrm>
        </p:spPr>
        <p:txBody>
          <a:bodyPr>
            <a:normAutofit/>
          </a:bodyPr>
          <a:lstStyle/>
          <a:p>
            <a:r>
              <a:rPr lang="ru-RU" b="1" dirty="0" smtClean="0"/>
              <a:t> </a:t>
            </a:r>
            <a:r>
              <a:rPr lang="ru-RU" sz="2800" b="1" dirty="0" smtClean="0"/>
              <a:t>объективные</a:t>
            </a:r>
            <a:r>
              <a:rPr lang="ru-RU" sz="2800" dirty="0" smtClean="0"/>
              <a:t>, связанные с социально-профессиональной средой: социально-экономической ситуацией, имиджем и характером профессии, учебно-пространственной средой;</a:t>
            </a:r>
          </a:p>
          <a:p>
            <a:endParaRPr lang="ru-RU" sz="28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1214446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/>
            </a:r>
            <a:br>
              <a:rPr lang="ru-RU" sz="3200" b="1" dirty="0" smtClean="0">
                <a:solidFill>
                  <a:schemeClr val="tx1"/>
                </a:solidFill>
              </a:rPr>
            </a:br>
            <a:r>
              <a:rPr lang="ru-RU" sz="3200" b="1" dirty="0" smtClean="0">
                <a:solidFill>
                  <a:schemeClr val="tx1"/>
                </a:solidFill>
              </a:rPr>
              <a:t/>
            </a:r>
            <a:br>
              <a:rPr lang="ru-RU" sz="3200" b="1" dirty="0" smtClean="0">
                <a:solidFill>
                  <a:schemeClr val="tx1"/>
                </a:solidFill>
              </a:rPr>
            </a:br>
            <a:r>
              <a:rPr lang="ru-RU" sz="3200" b="1" dirty="0" smtClean="0">
                <a:solidFill>
                  <a:schemeClr val="tx1"/>
                </a:solidFill>
              </a:rPr>
              <a:t/>
            </a:r>
            <a:br>
              <a:rPr lang="ru-RU" sz="3200" b="1" dirty="0" smtClean="0">
                <a:solidFill>
                  <a:schemeClr val="tx1"/>
                </a:solidFill>
              </a:rPr>
            </a:br>
            <a:r>
              <a:rPr lang="ru-RU" sz="3200" b="1" dirty="0" smtClean="0">
                <a:solidFill>
                  <a:schemeClr val="tx1"/>
                </a:solidFill>
              </a:rPr>
              <a:t/>
            </a:r>
            <a:br>
              <a:rPr lang="ru-RU" sz="3200" b="1" dirty="0" smtClean="0">
                <a:solidFill>
                  <a:schemeClr val="tx1"/>
                </a:solidFill>
              </a:rPr>
            </a:br>
            <a:r>
              <a:rPr lang="ru-RU" sz="3200" b="1" dirty="0" smtClean="0">
                <a:solidFill>
                  <a:schemeClr val="tx1"/>
                </a:solidFill>
              </a:rPr>
              <a:t/>
            </a:r>
            <a:br>
              <a:rPr lang="ru-RU" sz="3200" b="1" dirty="0" smtClean="0">
                <a:solidFill>
                  <a:schemeClr val="tx1"/>
                </a:solidFill>
              </a:rPr>
            </a:br>
            <a:r>
              <a:rPr lang="ru-RU" sz="3200" b="1" dirty="0" smtClean="0">
                <a:solidFill>
                  <a:schemeClr val="tx1"/>
                </a:solidFill>
              </a:rPr>
              <a:t/>
            </a:r>
            <a:br>
              <a:rPr lang="ru-RU" sz="3200" b="1" dirty="0" smtClean="0">
                <a:solidFill>
                  <a:schemeClr val="tx1"/>
                </a:solidFill>
              </a:rPr>
            </a:br>
            <a:r>
              <a:rPr lang="ru-RU" sz="3200" b="1" dirty="0" smtClean="0">
                <a:solidFill>
                  <a:schemeClr val="tx1"/>
                </a:solidFill>
              </a:rPr>
              <a:t/>
            </a:r>
            <a:br>
              <a:rPr lang="ru-RU" sz="3200" b="1" dirty="0" smtClean="0">
                <a:solidFill>
                  <a:schemeClr val="tx1"/>
                </a:solidFill>
              </a:rPr>
            </a:br>
            <a:r>
              <a:rPr lang="ru-RU" sz="3200" b="1" dirty="0" smtClean="0">
                <a:solidFill>
                  <a:schemeClr val="tx1"/>
                </a:solidFill>
              </a:rPr>
              <a:t/>
            </a:r>
            <a:br>
              <a:rPr lang="ru-RU" sz="3200" b="1" dirty="0" smtClean="0">
                <a:solidFill>
                  <a:schemeClr val="tx1"/>
                </a:solidFill>
              </a:rPr>
            </a:br>
            <a:r>
              <a:rPr lang="ru-RU" sz="3200" b="1" dirty="0" smtClean="0">
                <a:solidFill>
                  <a:schemeClr val="tx1"/>
                </a:solidFill>
              </a:rPr>
              <a:t/>
            </a:r>
            <a:br>
              <a:rPr lang="ru-RU" sz="3200" b="1" dirty="0" smtClean="0">
                <a:solidFill>
                  <a:schemeClr val="tx1"/>
                </a:solidFill>
              </a:rPr>
            </a:br>
            <a:r>
              <a:rPr lang="ru-RU" sz="3200" b="1" dirty="0" smtClean="0">
                <a:solidFill>
                  <a:schemeClr val="tx1"/>
                </a:solidFill>
              </a:rPr>
              <a:t/>
            </a:r>
            <a:br>
              <a:rPr lang="ru-RU" sz="3200" b="1" dirty="0" smtClean="0">
                <a:solidFill>
                  <a:schemeClr val="tx1"/>
                </a:solidFill>
              </a:rPr>
            </a:br>
            <a:r>
              <a:rPr lang="ru-RU" sz="3200" b="1" dirty="0" smtClean="0">
                <a:solidFill>
                  <a:schemeClr val="tx1"/>
                </a:solidFill>
              </a:rPr>
              <a:t/>
            </a:r>
            <a:br>
              <a:rPr lang="ru-RU" sz="3200" b="1" dirty="0" smtClean="0">
                <a:solidFill>
                  <a:schemeClr val="tx1"/>
                </a:solidFill>
              </a:rPr>
            </a:br>
            <a:r>
              <a:rPr lang="ru-RU" sz="3200" b="1" dirty="0" smtClean="0">
                <a:solidFill>
                  <a:schemeClr val="tx1"/>
                </a:solidFill>
              </a:rPr>
              <a:t/>
            </a:r>
            <a:br>
              <a:rPr lang="ru-RU" sz="3200" b="1" dirty="0" smtClean="0">
                <a:solidFill>
                  <a:schemeClr val="tx1"/>
                </a:solidFill>
              </a:rPr>
            </a:br>
            <a:r>
              <a:rPr lang="ru-RU" sz="3200" b="1" dirty="0" smtClean="0">
                <a:solidFill>
                  <a:schemeClr val="tx1"/>
                </a:solidFill>
              </a:rPr>
              <a:t/>
            </a:r>
            <a:br>
              <a:rPr lang="ru-RU" sz="3200" b="1" dirty="0" smtClean="0">
                <a:solidFill>
                  <a:schemeClr val="tx1"/>
                </a:solidFill>
              </a:rPr>
            </a:br>
            <a:r>
              <a:rPr lang="ru-RU" sz="3200" b="1" dirty="0" smtClean="0">
                <a:solidFill>
                  <a:schemeClr val="tx1"/>
                </a:solidFill>
              </a:rPr>
              <a:t/>
            </a:r>
            <a:br>
              <a:rPr lang="ru-RU" sz="3200" b="1" dirty="0" smtClean="0">
                <a:solidFill>
                  <a:schemeClr val="tx1"/>
                </a:solidFill>
              </a:rPr>
            </a:br>
            <a:r>
              <a:rPr lang="ru-RU" sz="3200" b="1" dirty="0" smtClean="0">
                <a:solidFill>
                  <a:schemeClr val="tx1"/>
                </a:solidFill>
              </a:rPr>
              <a:t/>
            </a:r>
            <a:br>
              <a:rPr lang="ru-RU" sz="3200" b="1" dirty="0" smtClean="0">
                <a:solidFill>
                  <a:schemeClr val="tx1"/>
                </a:solidFill>
              </a:rPr>
            </a:br>
            <a:r>
              <a:rPr lang="ru-RU" sz="3200" b="1" dirty="0" smtClean="0">
                <a:solidFill>
                  <a:schemeClr val="tx1"/>
                </a:solidFill>
              </a:rPr>
              <a:t/>
            </a:r>
            <a:br>
              <a:rPr lang="ru-RU" sz="3200" b="1" dirty="0" smtClean="0">
                <a:solidFill>
                  <a:schemeClr val="tx1"/>
                </a:solidFill>
              </a:rPr>
            </a:br>
            <a:r>
              <a:rPr lang="ru-RU" sz="3200" b="1" dirty="0" smtClean="0">
                <a:solidFill>
                  <a:schemeClr val="tx1"/>
                </a:solidFill>
              </a:rPr>
              <a:t>Факторы </a:t>
            </a:r>
            <a:r>
              <a:rPr lang="ru-RU" sz="3200" dirty="0" smtClean="0">
                <a:solidFill>
                  <a:schemeClr val="tx1"/>
                </a:solidFill>
              </a:rPr>
              <a:t>развития профессиональных деформаций учителя</a:t>
            </a:r>
            <a:r>
              <a:rPr lang="ru-RU" sz="3200" b="1" dirty="0" smtClean="0">
                <a:solidFill>
                  <a:schemeClr val="tx1"/>
                </a:solidFill>
              </a:rPr>
              <a:t>:</a:t>
            </a:r>
            <a:endParaRPr lang="ru-RU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субъективные</a:t>
            </a:r>
            <a:r>
              <a:rPr lang="ru-RU" dirty="0" smtClean="0"/>
              <a:t>, обусловленные личностными особенностями педагога и обучаемых, характером их взаимоотношений.  Предпосылки развития профессиональных деформаций коренятся уже в мотивах выбора педагогической профессии. Это, как осознаваемые мотивы: социальная значимость, имидж, творческий характер, материальные блага, так и неосознаваемые: стремление к власти, доминированию, самоутверждению.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Факторы </a:t>
            </a:r>
            <a:r>
              <a:rPr lang="ru-RU" sz="3600" dirty="0" smtClean="0">
                <a:solidFill>
                  <a:schemeClr val="tx1"/>
                </a:solidFill>
              </a:rPr>
              <a:t>развития профессиональных деформаций учителя</a:t>
            </a:r>
            <a:r>
              <a:rPr lang="ru-RU" sz="3600" b="1" dirty="0" smtClean="0">
                <a:solidFill>
                  <a:schemeClr val="tx1"/>
                </a:solidFill>
              </a:rPr>
              <a:t>: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b="1" dirty="0" smtClean="0"/>
              <a:t>объективно-субъективные</a:t>
            </a:r>
            <a:r>
              <a:rPr lang="ru-RU" sz="2800" dirty="0" smtClean="0"/>
              <a:t>,  порождаемые системой  и организацией профессионально-образовательного процесса, качеством управления, профессионализмом руководителей.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Факторы </a:t>
            </a:r>
            <a:r>
              <a:rPr lang="ru-RU" sz="3600" dirty="0" smtClean="0">
                <a:solidFill>
                  <a:schemeClr val="tx1"/>
                </a:solidFill>
              </a:rPr>
              <a:t>развития профессиональных деформаций учителя</a:t>
            </a:r>
            <a:r>
              <a:rPr lang="ru-RU" sz="3600" b="1" dirty="0" smtClean="0">
                <a:solidFill>
                  <a:schemeClr val="tx1"/>
                </a:solidFill>
              </a:rPr>
              <a:t>: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285860"/>
            <a:ext cx="8472518" cy="5286412"/>
          </a:xfrm>
        </p:spPr>
        <p:txBody>
          <a:bodyPr>
            <a:normAutofit fontScale="85000" lnSpcReduction="10000"/>
          </a:bodyPr>
          <a:lstStyle/>
          <a:p>
            <a:r>
              <a:rPr lang="ru-RU" b="1" dirty="0" smtClean="0"/>
              <a:t>Общепедагогические деформации</a:t>
            </a:r>
            <a:r>
              <a:rPr lang="ru-RU" dirty="0" smtClean="0"/>
              <a:t>, которые характеризуются сходными изменениями личности у всех лиц, занимающихся педагогической деятельностью.</a:t>
            </a:r>
          </a:p>
          <a:p>
            <a:r>
              <a:rPr lang="ru-RU" b="1" dirty="0" smtClean="0"/>
              <a:t>Типологические деформации</a:t>
            </a:r>
            <a:r>
              <a:rPr lang="ru-RU" dirty="0" smtClean="0"/>
              <a:t>, вызванные слиянием личностных особенностей с соответствующими структурами функций педагогической деятельности в поведенческие комплексы.</a:t>
            </a:r>
          </a:p>
          <a:p>
            <a:r>
              <a:rPr lang="ru-RU" dirty="0" smtClean="0"/>
              <a:t> </a:t>
            </a:r>
            <a:r>
              <a:rPr lang="ru-RU" b="1" dirty="0" smtClean="0"/>
              <a:t>Специфические деформации </a:t>
            </a:r>
            <a:r>
              <a:rPr lang="ru-RU" dirty="0" smtClean="0"/>
              <a:t>личности педагога обусловлены спецификой преподаваемого предмета.</a:t>
            </a:r>
          </a:p>
          <a:p>
            <a:r>
              <a:rPr lang="ru-RU" b="1" dirty="0" smtClean="0"/>
              <a:t>Индивидуальные деформации </a:t>
            </a:r>
            <a:r>
              <a:rPr lang="ru-RU" dirty="0" smtClean="0"/>
              <a:t>определяются изменениями, происходящими с подструктурами личности и внешне не связаны с процессом педагогической деятельности, когда параллельно становлению профессионально важных для преподавателя качеств происходит развитие качеств, не имеющих на первый взгляд отношения к педагогической профессии.   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062022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Основные формы профессиональной деформации личности педагога:</a:t>
            </a:r>
            <a:endParaRPr lang="ru-RU" sz="2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85720" y="1428736"/>
          <a:ext cx="8572560" cy="44913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551"/>
                <a:gridCol w="4180009"/>
              </a:tblGrid>
              <a:tr h="519603">
                <a:tc>
                  <a:txBody>
                    <a:bodyPr/>
                    <a:lstStyle/>
                    <a:p>
                      <a:r>
                        <a:rPr kumimoji="0" lang="ru-RU" sz="24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Личностные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24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Профессиональные</a:t>
                      </a:r>
                      <a:endParaRPr lang="ru-RU" sz="2400" dirty="0"/>
                    </a:p>
                  </a:txBody>
                  <a:tcPr/>
                </a:tc>
              </a:tr>
              <a:tr h="3971761">
                <a:tc>
                  <a:txBody>
                    <a:bodyPr/>
                    <a:lstStyle/>
                    <a:p>
                      <a:r>
                        <a:rPr kumimoji="0" lang="ru-RU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Авторитарность</a:t>
                      </a:r>
                    </a:p>
                    <a:p>
                      <a:r>
                        <a:rPr kumimoji="0" lang="ru-RU" sz="24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Демонстративность</a:t>
                      </a:r>
                      <a:endParaRPr kumimoji="0" lang="ru-RU" sz="2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ru-RU" sz="24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Доминантность</a:t>
                      </a:r>
                      <a:endParaRPr kumimoji="0" lang="ru-RU" sz="2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ru-RU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Агрессия</a:t>
                      </a:r>
                    </a:p>
                    <a:p>
                      <a:r>
                        <a:rPr kumimoji="0" lang="ru-RU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Равнодушие(педагогическая индифферентность)</a:t>
                      </a:r>
                    </a:p>
                    <a:p>
                      <a:r>
                        <a:rPr kumimoji="0" lang="ru-RU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Поведенческий </a:t>
                      </a:r>
                      <a:r>
                        <a:rPr kumimoji="0" lang="ru-RU" sz="24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трансфер</a:t>
                      </a:r>
                      <a:endParaRPr kumimoji="0" lang="ru-RU" sz="2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ru-RU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Социальное лицемерие</a:t>
                      </a:r>
                    </a:p>
                    <a:p>
                      <a:r>
                        <a:rPr kumimoji="0" lang="ru-RU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Выученная беспомощность</a:t>
                      </a:r>
                    </a:p>
                    <a:p>
                      <a:r>
                        <a:rPr kumimoji="0" lang="ru-RU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Неадекватная самооценка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Педагогический догматизм</a:t>
                      </a:r>
                    </a:p>
                    <a:p>
                      <a:r>
                        <a:rPr kumimoji="0" lang="ru-RU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Информационная пассивность</a:t>
                      </a:r>
                    </a:p>
                    <a:p>
                      <a:r>
                        <a:rPr kumimoji="0" lang="ru-RU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Формализм</a:t>
                      </a:r>
                    </a:p>
                    <a:p>
                      <a:r>
                        <a:rPr kumimoji="0" lang="ru-RU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Некомпетентность</a:t>
                      </a:r>
                    </a:p>
                    <a:p>
                      <a:r>
                        <a:rPr kumimoji="0" lang="ru-RU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Консерватизм</a:t>
                      </a:r>
                    </a:p>
                    <a:p>
                      <a:r>
                        <a:rPr kumimoji="0" lang="ru-RU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Ролевой экспансионизм</a:t>
                      </a:r>
                    </a:p>
                    <a:p>
                      <a:r>
                        <a:rPr kumimoji="0" lang="ru-RU" sz="24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Монологизм</a:t>
                      </a:r>
                      <a:endParaRPr kumimoji="0" lang="ru-RU" sz="2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ru-RU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Дидактичность</a:t>
                      </a:r>
                      <a:endParaRPr lang="ru-RU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Профессиональные деформации  педагога:</a:t>
            </a:r>
            <a:br>
              <a:rPr lang="ru-RU" sz="3200" b="1" dirty="0" smtClean="0">
                <a:solidFill>
                  <a:schemeClr val="tx1"/>
                </a:solidFill>
              </a:rPr>
            </a:br>
            <a:endParaRPr lang="ru-RU" sz="32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b="1" i="1" dirty="0" smtClean="0"/>
              <a:t>Авторитарность</a:t>
            </a:r>
            <a:r>
              <a:rPr lang="ru-RU" b="1" dirty="0" smtClean="0"/>
              <a:t> </a:t>
            </a:r>
            <a:r>
              <a:rPr lang="ru-RU" dirty="0" smtClean="0"/>
              <a:t>педагога проявляется в централизации всего учебно-воспитательного процесса, единоличном осуществлении управленческих функций, использовании преимущественно распоряжений, рекомендаций, указаний. Авторитарность обнаруживается в снижении рефлексии - самоанализа и самоконтроля педагога.</a:t>
            </a:r>
          </a:p>
          <a:p>
            <a:r>
              <a:rPr lang="ru-RU" b="1" i="1" dirty="0" err="1" smtClean="0"/>
              <a:t>Демонстративность</a:t>
            </a:r>
            <a:r>
              <a:rPr lang="ru-RU" dirty="0" smtClean="0"/>
              <a:t> - качество личности, проявляющееся в эмоционально окрашенном поведении, желании нравиться, стремлении быть на виду, проявить себя. Известная </a:t>
            </a:r>
            <a:r>
              <a:rPr lang="ru-RU" dirty="0" err="1" smtClean="0"/>
              <a:t>демонстративность</a:t>
            </a:r>
            <a:r>
              <a:rPr lang="ru-RU" dirty="0" smtClean="0"/>
              <a:t> педагогу профессионально необходима. Однако когда она начинает определять стиль поведения, то снижает качество педагогической деятельности, становясь средством самоутверждения.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Характеристика деформаций</a:t>
            </a:r>
            <a:endParaRPr lang="ru-RU" sz="32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10206"/>
          </a:xfrm>
        </p:spPr>
        <p:txBody>
          <a:bodyPr/>
          <a:lstStyle/>
          <a:p>
            <a:r>
              <a:rPr lang="ru-RU" b="1" i="1" dirty="0" err="1" smtClean="0"/>
              <a:t>Доминантность</a:t>
            </a:r>
            <a:r>
              <a:rPr lang="ru-RU" dirty="0" smtClean="0"/>
              <a:t> обусловлена выполнением педагогом властных функций. Ему даны большие права: требовать, наказывать, оценивать, контролировать. </a:t>
            </a:r>
            <a:r>
              <a:rPr lang="ru-RU" dirty="0" err="1" smtClean="0"/>
              <a:t>Доминантность</a:t>
            </a:r>
            <a:r>
              <a:rPr lang="ru-RU" dirty="0" smtClean="0"/>
              <a:t> как профессиональная деформация присуща почти всем педагогам со стажем работы более 10 лет.</a:t>
            </a:r>
          </a:p>
          <a:p>
            <a:endParaRPr lang="ru-RU" b="1" i="1" dirty="0" smtClean="0"/>
          </a:p>
          <a:p>
            <a:r>
              <a:rPr lang="ru-RU" b="1" i="1" dirty="0" smtClean="0"/>
              <a:t>Педагогическая агрессия</a:t>
            </a:r>
            <a:r>
              <a:rPr lang="ru-RU" dirty="0" smtClean="0"/>
              <a:t> проявляется во враждебном отношении к нерадивым и неуспевающим учащимся, в приверженности к "карательным" педагогическим воздействиям, в требовании безоговорочного подчинения педагогу.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524520"/>
          </a:xfrm>
        </p:spPr>
        <p:txBody>
          <a:bodyPr>
            <a:normAutofit fontScale="92500" lnSpcReduction="10000"/>
          </a:bodyPr>
          <a:lstStyle/>
          <a:p>
            <a:r>
              <a:rPr lang="ru-RU" b="1" i="1" dirty="0" smtClean="0"/>
              <a:t>Социальное лицемерие</a:t>
            </a:r>
            <a:r>
              <a:rPr lang="ru-RU" dirty="0" smtClean="0"/>
              <a:t> педагога обусловлено необходимостью оправдывать высокие нравственные ожидания учащихся и взрослых, пропагандировать моральные принципы и нормы поведения. Социальная желательность с годами превращается в привычку морализирования, неискренность чувств и отношений.</a:t>
            </a:r>
          </a:p>
          <a:p>
            <a:r>
              <a:rPr lang="ru-RU" b="1" i="1" dirty="0" smtClean="0"/>
              <a:t>Педагогическая индифферентность</a:t>
            </a:r>
            <a:r>
              <a:rPr lang="ru-RU" dirty="0" smtClean="0"/>
              <a:t> (равнодушие) характеризуется эмоциональной сухостью, игнорированием индивидуальных особенностей учащихся. Педагогическое равнодушие развивается на основе обобщения личного отрицательного опыта педагога. Педагогическая индифферентность развивается с годами как следствие эмоциональной усталости и отрицательного индивидуального опыта взаимодействия с учащимися (авторитарная </a:t>
            </a:r>
            <a:r>
              <a:rPr lang="ru-RU" dirty="0" err="1" smtClean="0"/>
              <a:t>центрация</a:t>
            </a:r>
            <a:r>
              <a:rPr lang="ru-RU" dirty="0" smtClean="0"/>
              <a:t>).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67396"/>
          </a:xfrm>
        </p:spPr>
        <p:txBody>
          <a:bodyPr>
            <a:normAutofit fontScale="92500"/>
          </a:bodyPr>
          <a:lstStyle/>
          <a:p>
            <a:r>
              <a:rPr lang="ru-RU" b="1" i="1" dirty="0" smtClean="0"/>
              <a:t>Выученная беспомощность</a:t>
            </a:r>
            <a:r>
              <a:rPr lang="ru-RU" b="1" dirty="0" smtClean="0"/>
              <a:t> </a:t>
            </a:r>
            <a:r>
              <a:rPr lang="ru-RU" dirty="0" smtClean="0"/>
              <a:t>формируется тогда, когда субъект убеждается, что ситуация, в которой он оказался и которая ни в коей мере его не устраивает, совершенно не зависит от его поведения, от предпринимаемых им усилий эту ситуацию изменить. Мотив личного развития, роста и овладения компетентностью в этом случае подменяется систематической демонстрацией собственной беспомощности, перекладыванием решения всех своих проблем на окружающих людей.</a:t>
            </a:r>
          </a:p>
          <a:p>
            <a:r>
              <a:rPr lang="ru-RU" b="1" i="1" dirty="0" smtClean="0"/>
              <a:t>Неадекватная самооценка</a:t>
            </a:r>
            <a:r>
              <a:rPr lang="ru-RU" dirty="0" smtClean="0"/>
              <a:t> проявляется в основном в завышенной самооценке связанной с ролью всезнающего учителя. В состоянии </a:t>
            </a:r>
            <a:r>
              <a:rPr lang="ru-RU" dirty="0" err="1" smtClean="0"/>
              <a:t>дистресса</a:t>
            </a:r>
            <a:r>
              <a:rPr lang="ru-RU" dirty="0" smtClean="0"/>
              <a:t> на фоне эмоционального выгорания самооценка занижена, характерны самообвинения, самобичевания.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57158" y="500042"/>
            <a:ext cx="8329642" cy="6000792"/>
          </a:xfrm>
        </p:spPr>
        <p:txBody>
          <a:bodyPr>
            <a:normAutofit fontScale="85000" lnSpcReduction="10000"/>
          </a:bodyPr>
          <a:lstStyle/>
          <a:p>
            <a:r>
              <a:rPr lang="ru-RU" b="1" i="1" dirty="0" smtClean="0"/>
              <a:t>Поведенческий </a:t>
            </a:r>
            <a:r>
              <a:rPr lang="ru-RU" b="1" i="1" dirty="0" err="1" smtClean="0"/>
              <a:t>трансфер</a:t>
            </a:r>
            <a:r>
              <a:rPr lang="ru-RU" dirty="0" smtClean="0"/>
              <a:t> (идентификация с агрессором) характеризует формирование черт ролевого поведения и качеств, присущих воспитанникам, учащимся. Ненормативное поведение учащихся: агрессивность, враждебность, грубость, эмоциональная неустойчивость - переносится, проецируется на профессиональное поведение педагога, и он присваивает отдельные проявления отклоняющегося поведения.</a:t>
            </a:r>
          </a:p>
          <a:p>
            <a:r>
              <a:rPr lang="ru-RU" b="1" i="1" dirty="0" smtClean="0"/>
              <a:t>Педагогический догматизм</a:t>
            </a:r>
            <a:r>
              <a:rPr lang="ru-RU" dirty="0" smtClean="0"/>
              <a:t> возникает вследствие частого повтора одних и тех же ситуаций, типовых профессионально-педагогических задач. У педагога формируется склонность к упрощению проблем, применению уже известных приемов без учета всей сложности педагогической ситуации. Догматизм проявляется в игнорировании психолого-педагогических теорий, пренебрежительном отношении к науке, инновациям, в самоуверенности и завышенной самооценке и развивается с ростом стажа работы, сопровождаясь снижением общего интеллекта.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67396"/>
          </a:xfrm>
        </p:spPr>
        <p:txBody>
          <a:bodyPr>
            <a:normAutofit fontScale="85000" lnSpcReduction="20000"/>
          </a:bodyPr>
          <a:lstStyle/>
          <a:p>
            <a:r>
              <a:rPr lang="ru-RU" b="1" i="1" dirty="0" smtClean="0"/>
              <a:t>Ролевой экспансионизм</a:t>
            </a:r>
            <a:r>
              <a:rPr lang="ru-RU" dirty="0" smtClean="0"/>
              <a:t> проявляется в тотальной погруженности в профессию, фиксации на собственных педагогических проблемах и трудностях, в неспособности и нежелании понять другого человека, в преобладании обвинительных и назидательных высказываний, безапелляционных суждений. Эта деформация обнаруживается в жестком ролевом поведении за пределами учебного заведения, в преувеличении роли преподаваемого предмета.</a:t>
            </a:r>
          </a:p>
          <a:p>
            <a:r>
              <a:rPr lang="ru-RU" b="1" i="1" dirty="0" smtClean="0"/>
              <a:t>Дидактичность</a:t>
            </a:r>
            <a:r>
              <a:rPr lang="ru-RU" dirty="0" smtClean="0"/>
              <a:t> - это проявление педагогических издержек объяснительно-иллюстративных методов обучения. Она выражается в стремлении учителя все объяснить самому, а в воспитательной работе - в нравоучении и назидании. Дидактичность педагога проявляется также за пределами учебного заведения: в семье, неформальном общении, часто приобретает характер профессионального занудства. Наиболее часто дидактичность обнаруживают эмоционально сдержанные преподаватели естественно-математических и технических дисциплин, имеющие стаж работы более 15 лет.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42844" y="428604"/>
            <a:ext cx="8786874" cy="6143668"/>
          </a:xfrm>
        </p:spPr>
        <p:txBody>
          <a:bodyPr>
            <a:normAutofit fontScale="92500" lnSpcReduction="20000"/>
          </a:bodyPr>
          <a:lstStyle/>
          <a:p>
            <a:r>
              <a:rPr lang="ru-RU" b="1" i="1" dirty="0" smtClean="0"/>
              <a:t>Информационная пассивность</a:t>
            </a:r>
            <a:r>
              <a:rPr lang="ru-RU" dirty="0" smtClean="0"/>
              <a:t> педагога проявляется в нежелании совершенствования навыков работы с информацией и повышения своей информационной компетентности (информационной культуры), прекращении своего профессионального самообразования и самовоспитания после накопления определенного количества информации и методической базы для преподавания своего предмета;</a:t>
            </a:r>
          </a:p>
          <a:p>
            <a:r>
              <a:rPr lang="ru-RU" dirty="0" smtClean="0"/>
              <a:t>Развитию </a:t>
            </a:r>
            <a:r>
              <a:rPr lang="ru-RU" b="1" i="1" dirty="0" smtClean="0"/>
              <a:t>консерватизма</a:t>
            </a:r>
            <a:r>
              <a:rPr lang="ru-RU" b="1" dirty="0" smtClean="0"/>
              <a:t> </a:t>
            </a:r>
            <a:r>
              <a:rPr lang="ru-RU" dirty="0" smtClean="0"/>
              <a:t>способствует то обстоятельство, что педагог регулярно репродуцирует один и тот же учебный материал, применяет определенные формы и методы обучения и воспитания. Стереотипные приемы педагогического воздействия постепенно превращаются в штампы, экономят интеллектуальные силы педагога, не вызывают дополнительных  эмоциональных   переживаний.  </a:t>
            </a:r>
          </a:p>
          <a:p>
            <a:pPr>
              <a:buNone/>
            </a:pPr>
            <a:r>
              <a:rPr lang="ru-RU" dirty="0" smtClean="0"/>
              <a:t>   Обращенность в прошлое при недостаточно критичном к нему отношении формирует у педагогов предубеждение против инноваций.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57158" y="428604"/>
            <a:ext cx="8501122" cy="6000792"/>
          </a:xfrm>
        </p:spPr>
        <p:txBody>
          <a:bodyPr>
            <a:normAutofit fontScale="92500" lnSpcReduction="10000"/>
          </a:bodyPr>
          <a:lstStyle/>
          <a:p>
            <a:r>
              <a:rPr lang="ru-RU" b="1" i="1" dirty="0" err="1" smtClean="0"/>
              <a:t>Монологизм</a:t>
            </a:r>
            <a:r>
              <a:rPr lang="ru-RU" i="1" dirty="0" smtClean="0"/>
              <a:t>.</a:t>
            </a:r>
            <a:r>
              <a:rPr lang="ru-RU" dirty="0" smtClean="0"/>
              <a:t> Этот процесс сопровождается угасанием способности к диалогу - не как к обмену "дежурными репликами", а как к взаимообмену и взаимообогащению личностными смыслами, как к проникновению во внутренний мир "Другого" и отражению в нем своего внутреннего мира. Вместе с тем, понимая ограниченность монолога, педагог прибегает к имитации диалога, порой, не замечая того, что это именно имитация.</a:t>
            </a:r>
          </a:p>
          <a:p>
            <a:r>
              <a:rPr lang="ru-RU" b="1" i="1" dirty="0" smtClean="0"/>
              <a:t>Формализм</a:t>
            </a:r>
            <a:r>
              <a:rPr lang="ru-RU" i="1" dirty="0" smtClean="0"/>
              <a:t> </a:t>
            </a:r>
            <a:r>
              <a:rPr lang="ru-RU" dirty="0" smtClean="0"/>
              <a:t>– формальное отношение к работе, отсутствие творчества, фантазии, выполнение работы по принципу «лишь бы отстали».</a:t>
            </a:r>
          </a:p>
          <a:p>
            <a:r>
              <a:rPr lang="ru-RU" b="1" i="1" dirty="0" err="1" smtClean="0"/>
              <a:t>Некомпетенность</a:t>
            </a:r>
            <a:r>
              <a:rPr lang="ru-RU" dirty="0" smtClean="0"/>
              <a:t> является следствием вышеуказанных деструкций в работе. Отсутствие развития личности, профессионального роста приводит  к постепенному снижению уровня компетентности учителя.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состояние физического, эмоционального и умственного истощения, проявляющееся в профессиях социальной сферы. </a:t>
            </a:r>
          </a:p>
          <a:p>
            <a:r>
              <a:rPr lang="ru-RU" dirty="0" smtClean="0"/>
              <a:t>Этот синдром включает в себя три основные составляющие, выделенные К. </a:t>
            </a:r>
            <a:r>
              <a:rPr lang="ru-RU" dirty="0" err="1" smtClean="0"/>
              <a:t>Маслач</a:t>
            </a:r>
            <a:r>
              <a:rPr lang="ru-RU" dirty="0" smtClean="0"/>
              <a:t>: эмоциональную истощенность, деперсонализацию (цинизм) и редукцию профессиональных достижений.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584"/>
          </a:xfrm>
        </p:spPr>
        <p:txBody>
          <a:bodyPr>
            <a:normAutofit/>
          </a:bodyPr>
          <a:lstStyle/>
          <a:p>
            <a:pPr algn="ctr"/>
            <a:r>
              <a:rPr lang="ru-RU" sz="3200" b="1" i="1" dirty="0" smtClean="0">
                <a:solidFill>
                  <a:schemeClr val="tx1"/>
                </a:solidFill>
              </a:rPr>
              <a:t>Синдром эмоционального выгорания</a:t>
            </a:r>
            <a:r>
              <a:rPr lang="ru-RU" sz="3200" b="1" dirty="0" smtClean="0">
                <a:solidFill>
                  <a:schemeClr val="tx1"/>
                </a:solidFill>
              </a:rPr>
              <a:t> </a:t>
            </a:r>
            <a:endParaRPr lang="ru-RU" sz="32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595958"/>
          </a:xfrm>
        </p:spPr>
        <p:txBody>
          <a:bodyPr/>
          <a:lstStyle/>
          <a:p>
            <a:endParaRPr lang="ru-RU" dirty="0" smtClean="0"/>
          </a:p>
          <a:p>
            <a:r>
              <a:rPr lang="ru-RU" dirty="0" smtClean="0"/>
              <a:t>Под </a:t>
            </a:r>
            <a:r>
              <a:rPr lang="ru-RU" b="1" dirty="0" smtClean="0"/>
              <a:t>эмоциональным истощением </a:t>
            </a:r>
            <a:r>
              <a:rPr lang="ru-RU" dirty="0" smtClean="0"/>
              <a:t>понимается чувство эмоциональной опустошенности и усталости, вызванное собственной работой.</a:t>
            </a:r>
          </a:p>
          <a:p>
            <a:endParaRPr lang="ru-RU" b="1" dirty="0" smtClean="0"/>
          </a:p>
          <a:p>
            <a:r>
              <a:rPr lang="ru-RU" b="1" dirty="0" smtClean="0"/>
              <a:t>Деперсонализаци</a:t>
            </a:r>
            <a:r>
              <a:rPr lang="ru-RU" dirty="0" smtClean="0"/>
              <a:t>я предполагает циничное отношение к труду и объектам своего труда. </a:t>
            </a:r>
          </a:p>
          <a:p>
            <a:endParaRPr lang="ru-RU" b="1" dirty="0" smtClean="0"/>
          </a:p>
          <a:p>
            <a:r>
              <a:rPr lang="ru-RU" b="1" dirty="0" smtClean="0"/>
              <a:t>Редукция профессиональных достижений </a:t>
            </a:r>
            <a:r>
              <a:rPr lang="ru-RU" dirty="0" smtClean="0"/>
              <a:t>– это возникновение у чувства некомпетентности в своей профессиональной сфере, осознание неуспеха в ней.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2857496"/>
            <a:ext cx="8229600" cy="3238504"/>
          </a:xfrm>
        </p:spPr>
        <p:txBody>
          <a:bodyPr/>
          <a:lstStyle/>
          <a:p>
            <a:r>
              <a:rPr lang="ru-RU" dirty="0" smtClean="0"/>
              <a:t>1) н</a:t>
            </a:r>
            <a:r>
              <a:rPr lang="ru-RU" b="1" dirty="0" smtClean="0"/>
              <a:t>ервное (тревожное) напряжение</a:t>
            </a:r>
            <a:r>
              <a:rPr lang="ru-RU" dirty="0" smtClean="0"/>
              <a:t>. </a:t>
            </a:r>
          </a:p>
          <a:p>
            <a:r>
              <a:rPr lang="ru-RU" dirty="0" smtClean="0"/>
              <a:t>Симптомы: «переживания психотравмирующих обстоятельств» – чрезмерная реакция, «неудовлетворенности собой», «загнанности в клетку», «тревоги и депрессии».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2490782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chemeClr val="tx1"/>
                </a:solidFill>
              </a:rPr>
              <a:t>Эмоциональное выгорание – динамический процесс, который возникает поэтапно, в полном соответствии с механизмом развития стресса. В нем прослеживаются все </a:t>
            </a:r>
            <a:r>
              <a:rPr lang="ru-RU" sz="3200" b="1" dirty="0" smtClean="0">
                <a:solidFill>
                  <a:schemeClr val="tx1"/>
                </a:solidFill>
              </a:rPr>
              <a:t>три фазы </a:t>
            </a:r>
            <a:r>
              <a:rPr lang="ru-RU" sz="3200" dirty="0" smtClean="0">
                <a:solidFill>
                  <a:schemeClr val="tx1"/>
                </a:solidFill>
              </a:rPr>
              <a:t>стресса:</a:t>
            </a:r>
            <a:endParaRPr lang="ru-RU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524000"/>
            <a:ext cx="8472518" cy="4833958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то есть сопротивление, - человек пытается более или менее успешно оградить себя от неприятных впечатлений. </a:t>
            </a:r>
          </a:p>
          <a:p>
            <a:r>
              <a:rPr lang="ru-RU" dirty="0" smtClean="0"/>
              <a:t>Симптомы: «неадекватного избирательного эмоционального реагирования» – выборочное реагирование, проявления эмоциональной черствости, «эмоционально-нравственной дезориентации» – защитные обвинения, несправедливость, «расширения сферы экономии эмоций» – экономия эмоций вне работы на близких людях, «редукции профессиональных обязанностей» – упрощение, сокращение обязанностей.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dirty="0" smtClean="0">
                <a:solidFill>
                  <a:schemeClr val="tx1"/>
                </a:solidFill>
              </a:rPr>
              <a:t>2) </a:t>
            </a:r>
            <a:r>
              <a:rPr lang="ru-RU" sz="3200" b="1" dirty="0" err="1" smtClean="0">
                <a:solidFill>
                  <a:schemeClr val="tx1"/>
                </a:solidFill>
              </a:rPr>
              <a:t>резистенция</a:t>
            </a:r>
            <a:endParaRPr lang="ru-RU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833958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 – оскудение психических ресурсов, снижение эмоционального тонуса, которое наступает вследствие того, что проявленное сопротивление оказалось неэффективным. </a:t>
            </a:r>
          </a:p>
          <a:p>
            <a:r>
              <a:rPr lang="ru-RU" dirty="0" smtClean="0"/>
              <a:t>Симптомы: «эмоциональный дефицит» - не в состоянии сочувствовать, переживать, положительные эмоции не проявляются, «эмоциональной отстраненности» - полное исключение эмоций на работе, поведение робота, «личностной отстраненности» или деперсонализации» – другой человек воспринимается как неодушевлённый объект, используется для манипуляций или раздражает, «психосоматических и </a:t>
            </a:r>
            <a:r>
              <a:rPr lang="ru-RU" dirty="0" err="1" smtClean="0"/>
              <a:t>психовегетативных</a:t>
            </a:r>
            <a:r>
              <a:rPr lang="ru-RU" dirty="0" smtClean="0"/>
              <a:t> нарушений».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dirty="0" smtClean="0">
                <a:solidFill>
                  <a:schemeClr val="tx1"/>
                </a:solidFill>
              </a:rPr>
              <a:t>3) </a:t>
            </a:r>
            <a:r>
              <a:rPr lang="ru-RU" sz="3200" b="1" dirty="0" smtClean="0">
                <a:solidFill>
                  <a:schemeClr val="tx1"/>
                </a:solidFill>
              </a:rPr>
              <a:t>истощение</a:t>
            </a:r>
            <a:endParaRPr lang="ru-RU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Повышение компетентности (социальной, психологической, общепедагогической, предметной).</a:t>
            </a:r>
          </a:p>
          <a:p>
            <a:endParaRPr lang="ru-RU" dirty="0" smtClean="0"/>
          </a:p>
          <a:p>
            <a:r>
              <a:rPr lang="ru-RU" dirty="0" smtClean="0"/>
              <a:t>Диагностика профессиональных деформаций и разработка стратегии преодоления.</a:t>
            </a:r>
          </a:p>
          <a:p>
            <a:endParaRPr lang="ru-RU" dirty="0" smtClean="0"/>
          </a:p>
          <a:p>
            <a:r>
              <a:rPr lang="ru-RU" dirty="0" smtClean="0"/>
              <a:t>Прохождение тренингов личностного и профессионального роста. Цель - смена социальных ролей, сброс агрессии.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Способы преодоления</a:t>
            </a:r>
            <a:r>
              <a:rPr lang="ru-RU" sz="3200" dirty="0" smtClean="0">
                <a:solidFill>
                  <a:schemeClr val="tx1"/>
                </a:solidFill>
              </a:rPr>
              <a:t> профессиональных деформаций педагога: </a:t>
            </a:r>
            <a:endParaRPr lang="ru-RU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14282" y="1524000"/>
            <a:ext cx="8643998" cy="4572000"/>
          </a:xfrm>
        </p:spPr>
        <p:txBody>
          <a:bodyPr>
            <a:normAutofit/>
          </a:bodyPr>
          <a:lstStyle/>
          <a:p>
            <a:r>
              <a:rPr lang="ru-RU" dirty="0" smtClean="0"/>
              <a:t>Рефлексия профессиональной биографии и разработка альтернативных сценариев дальнейшего личностного и профессионального роста.</a:t>
            </a:r>
          </a:p>
          <a:p>
            <a:r>
              <a:rPr lang="ru-RU" dirty="0" smtClean="0"/>
              <a:t>Овладение   приемами,   способами   </a:t>
            </a:r>
            <a:r>
              <a:rPr lang="ru-RU" dirty="0" err="1" smtClean="0"/>
              <a:t>саморегуляции</a:t>
            </a:r>
            <a:r>
              <a:rPr lang="ru-RU" dirty="0" smtClean="0"/>
              <a:t>   эмоционально-волевой сферы и самоанализа.</a:t>
            </a:r>
          </a:p>
          <a:p>
            <a:r>
              <a:rPr lang="ru-RU" dirty="0" smtClean="0"/>
              <a:t>Использование инновационных форм и технологий обучения.</a:t>
            </a:r>
          </a:p>
          <a:p>
            <a:r>
              <a:rPr lang="ru-RU" dirty="0" smtClean="0"/>
              <a:t>Проведение среди педагогов конкурсов, олимпиад, смотров профессиональных достижений.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Способы преодоления</a:t>
            </a:r>
            <a:r>
              <a:rPr lang="ru-RU" sz="3200" dirty="0" smtClean="0">
                <a:solidFill>
                  <a:schemeClr val="tx1"/>
                </a:solidFill>
              </a:rPr>
              <a:t> профессиональных деформаций педагога: 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ru-RU" dirty="0" smtClean="0"/>
          </a:p>
          <a:p>
            <a:r>
              <a:rPr lang="ru-RU" dirty="0" smtClean="0"/>
              <a:t>Усвоение нового, "дополнительного" учебного предмета и преподавание его как факультативного.</a:t>
            </a:r>
          </a:p>
          <a:p>
            <a:endParaRPr lang="ru-RU" dirty="0" smtClean="0"/>
          </a:p>
          <a:p>
            <a:r>
              <a:rPr lang="ru-RU" dirty="0" smtClean="0"/>
              <a:t>Индивидуальная работа с психологом в форме консультирования,  психотерапии, </a:t>
            </a:r>
            <a:r>
              <a:rPr lang="ru-RU" dirty="0" err="1" smtClean="0"/>
              <a:t>психокоррекции</a:t>
            </a:r>
            <a:r>
              <a:rPr lang="ru-RU" dirty="0" smtClean="0"/>
              <a:t>. Цель: снижение уровня агрессивности, повышение эмоциональной стабильности, </a:t>
            </a:r>
            <a:r>
              <a:rPr lang="ru-RU" dirty="0" err="1" smtClean="0"/>
              <a:t>диалогизация</a:t>
            </a:r>
            <a:r>
              <a:rPr lang="ru-RU" dirty="0" smtClean="0"/>
              <a:t> общения, адекватная самооценка, преодоление других проявлений профессиональных деформаций.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Способы преодоления</a:t>
            </a:r>
            <a:r>
              <a:rPr lang="ru-RU" sz="3200" dirty="0" smtClean="0">
                <a:solidFill>
                  <a:schemeClr val="tx1"/>
                </a:solidFill>
              </a:rPr>
              <a:t> профессиональных деформаций педагога: 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2143116"/>
            <a:ext cx="8229600" cy="3952884"/>
          </a:xfrm>
        </p:spPr>
        <p:txBody>
          <a:bodyPr/>
          <a:lstStyle/>
          <a:p>
            <a:r>
              <a:rPr lang="ru-RU" dirty="0" smtClean="0"/>
              <a:t>1.         Телесный. Занятия спортом, снятие мышечного напряжения (мышечный панцирь), усталости, головной боли, бессонницы и т.д.</a:t>
            </a:r>
          </a:p>
          <a:p>
            <a:endParaRPr lang="ru-RU" dirty="0" smtClean="0"/>
          </a:p>
          <a:p>
            <a:r>
              <a:rPr lang="ru-RU" dirty="0" smtClean="0"/>
              <a:t>2.         Эмоциональный. Снятие эмоционального напряжения, снижение уровня беспокойства, тревожности, подавленности, апатии.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84784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Комплексная профилактика и коррекция </a:t>
            </a:r>
            <a:r>
              <a:rPr lang="ru-RU" sz="3200" dirty="0" smtClean="0">
                <a:solidFill>
                  <a:schemeClr val="tx1"/>
                </a:solidFill>
              </a:rPr>
              <a:t>процесса профессиональной деформации личности педагога должна включать 4 уровня:</a:t>
            </a:r>
            <a:endParaRPr lang="ru-RU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453082"/>
          </a:xfrm>
        </p:spPr>
        <p:txBody>
          <a:bodyPr/>
          <a:lstStyle/>
          <a:p>
            <a:r>
              <a:rPr lang="ru-RU" dirty="0" smtClean="0"/>
              <a:t>3.         Смысловой (рациональный). Переосмысление своей профессиональной деятельности, снятие негативного отношения к своей работе, формирование/реконструкция позитивного образа учителя, улучшение </a:t>
            </a:r>
            <a:r>
              <a:rPr lang="ru-RU" dirty="0" err="1" smtClean="0"/>
              <a:t>самопонимания</a:t>
            </a:r>
            <a:r>
              <a:rPr lang="ru-RU" dirty="0" smtClean="0"/>
              <a:t> и </a:t>
            </a:r>
            <a:r>
              <a:rPr lang="ru-RU" dirty="0" err="1" smtClean="0"/>
              <a:t>самопринятия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r>
              <a:rPr lang="ru-RU" dirty="0" smtClean="0"/>
              <a:t>4.         Поведенческий. Устранение стереотипов профессиональных действий, освоение новых более адаптивных и результативных форм поведения на работе.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34</TotalTime>
  <Words>476</Words>
  <Application>Microsoft Office PowerPoint</Application>
  <PresentationFormat>Экран (4:3)</PresentationFormat>
  <Paragraphs>97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Бумажная</vt:lpstr>
      <vt:lpstr> ТЕМА  ЛЕКЦИИ: ПРОФЕССИОНАЛЬНЫЕ ДЕФОРМАЦИИ УЧИТЕЛЯ И ПУТИ ИХ ПРЕОДОЛЕНИЯ Уважаемые студенты 2 курса. Внимательно изучите содержание  лекции и сделайте краткий конспект</vt:lpstr>
      <vt:lpstr>Профессиональные деструкции</vt:lpstr>
      <vt:lpstr>Презентация PowerPoint</vt:lpstr>
      <vt:lpstr>                Факторы развития профессиональных деформаций учителя:</vt:lpstr>
      <vt:lpstr>Факторы развития профессиональных деформаций учителя:</vt:lpstr>
      <vt:lpstr>Факторы развития профессиональных деформаций учителя:</vt:lpstr>
      <vt:lpstr>Основные формы профессиональной деформации личности педагога:</vt:lpstr>
      <vt:lpstr>Профессиональные деформации  педагога: </vt:lpstr>
      <vt:lpstr>Характеристика деформаций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Синдром эмоционального выгорания </vt:lpstr>
      <vt:lpstr>Презентация PowerPoint</vt:lpstr>
      <vt:lpstr>Эмоциональное выгорание – динамический процесс, который возникает поэтапно, в полном соответствии с механизмом развития стресса. В нем прослеживаются все три фазы стресса:</vt:lpstr>
      <vt:lpstr>2) резистенция</vt:lpstr>
      <vt:lpstr>3) истощение</vt:lpstr>
      <vt:lpstr>Способы преодоления профессиональных деформаций педагога: </vt:lpstr>
      <vt:lpstr>Способы преодоления профессиональных деформаций педагога: </vt:lpstr>
      <vt:lpstr>Способы преодоления профессиональных деформаций педагога: </vt:lpstr>
      <vt:lpstr>Комплексная профилактика и коррекция процесса профессиональной деформации личности педагога должна включать 4 уровня: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ПРОФЕССИОНАЛЬНЫЕ ДЕФОРМАЦИИ УЧИТЕЛЯ И ПУТИ ИХ ПРЕОДОЛЕНИЯ </dc:title>
  <dc:creator>User</dc:creator>
  <cp:lastModifiedBy>User</cp:lastModifiedBy>
  <cp:revision>4</cp:revision>
  <dcterms:created xsi:type="dcterms:W3CDTF">2020-12-22T10:49:05Z</dcterms:created>
  <dcterms:modified xsi:type="dcterms:W3CDTF">2021-05-01T15:53:33Z</dcterms:modified>
</cp:coreProperties>
</file>