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58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DFDC1-A4FD-4793-9045-7205FC5F7778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D6F08-9E55-4646-980D-2589DEE432A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DFDC1-A4FD-4793-9045-7205FC5F7778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D6F08-9E55-4646-980D-2589DEE432A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DFDC1-A4FD-4793-9045-7205FC5F7778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D6F08-9E55-4646-980D-2589DEE432A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DFDC1-A4FD-4793-9045-7205FC5F7778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D6F08-9E55-4646-980D-2589DEE432A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DFDC1-A4FD-4793-9045-7205FC5F7778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D6F08-9E55-4646-980D-2589DEE432A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DFDC1-A4FD-4793-9045-7205FC5F7778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D6F08-9E55-4646-980D-2589DEE432A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DFDC1-A4FD-4793-9045-7205FC5F7778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D6F08-9E55-4646-980D-2589DEE432A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DFDC1-A4FD-4793-9045-7205FC5F7778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D6F08-9E55-4646-980D-2589DEE432A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DFDC1-A4FD-4793-9045-7205FC5F7778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D6F08-9E55-4646-980D-2589DEE432A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DFDC1-A4FD-4793-9045-7205FC5F7778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D6F08-9E55-4646-980D-2589DEE432A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DFDC1-A4FD-4793-9045-7205FC5F7778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D6F08-9E55-4646-980D-2589DEE432A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DDFDC1-A4FD-4793-9045-7205FC5F7778}" type="datetimeFigureOut">
              <a:rPr lang="ru-RU" smtClean="0"/>
              <a:t>20.04.2021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0D6F08-9E55-4646-980D-2589DEE432AB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643050"/>
            <a:ext cx="7772400" cy="2938077"/>
          </a:xfrm>
        </p:spPr>
        <p:txBody>
          <a:bodyPr>
            <a:normAutofit/>
          </a:bodyPr>
          <a:lstStyle/>
          <a:p>
            <a:r>
              <a:rPr lang="ru-RU" b="1" dirty="0" smtClean="0"/>
              <a:t>Тема: Психология </a:t>
            </a:r>
            <a:r>
              <a:rPr lang="ru-RU" b="1" dirty="0"/>
              <a:t>педагогической </a:t>
            </a:r>
            <a:r>
              <a:rPr lang="ru-RU" b="1" dirty="0"/>
              <a:t>оценки</a:t>
            </a:r>
            <a:br>
              <a:rPr lang="ru-RU" b="1" dirty="0"/>
            </a:br>
            <a:r>
              <a:rPr lang="ru-RU" sz="3100" b="1" dirty="0"/>
              <a:t>Уважаемые студенты 2 курса! Оформите конспект лекции</a:t>
            </a:r>
            <a:r>
              <a:rPr lang="ru-RU" sz="3100" dirty="0"/>
              <a:t/>
            </a:r>
            <a:br>
              <a:rPr lang="ru-RU" sz="3100" dirty="0"/>
            </a:br>
            <a:endParaRPr lang="ru-RU" sz="3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/>
              <a:t>Педагогическая оценка 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- </a:t>
            </a:r>
            <a:r>
              <a:rPr lang="ru-RU" dirty="0"/>
              <a:t>это определение и выражение в условных знаках-баллах, а также в оценочных суждениях учителя степени усвоения учащимися знаний, умений и навыков, установленных программой, уровня прилежания и состояния </a:t>
            </a:r>
            <a:r>
              <a:rPr lang="ru-RU" dirty="0" smtClean="0"/>
              <a:t>дисциплины.</a:t>
            </a:r>
            <a:endParaRPr lang="en-US" dirty="0" smtClean="0"/>
          </a:p>
          <a:p>
            <a:r>
              <a:rPr lang="ru-RU" dirty="0" smtClean="0"/>
              <a:t>Оценке </a:t>
            </a:r>
            <a:r>
              <a:rPr lang="ru-RU" dirty="0"/>
              <a:t>подлежат устные ответы, письменные, контрольные, практические, графические работы, а также труд в мастерских, на пришкольном участке.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/>
              <a:t>Педагогическая оценка 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В ней учитывается правильность ответа по содержанию, его полнота и последовательность, точность формулировок, прочность и сознательность усвоения знаний, их связь с практикой. </a:t>
            </a:r>
            <a:endParaRPr lang="en-US" dirty="0" smtClean="0"/>
          </a:p>
          <a:p>
            <a:r>
              <a:rPr lang="ru-RU" dirty="0" smtClean="0"/>
              <a:t>Оцениваются также отношение учащегося к учению, выполнение устава образовательного учреждения и правил для учащихся и других норм поведения [Мартьянова Е.А. Педагогическая оценка: сущность, проблемы, виды в условиях реализации ФГОС НОО//Научное обеспечение системы повышения квалификации кадров. 2011. Выпуск 3 (8) с. 76-81].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/>
              <a:t/>
            </a:r>
            <a:br>
              <a:rPr lang="ru-RU" sz="4000" b="1" dirty="0" smtClean="0"/>
            </a:br>
            <a:r>
              <a:rPr lang="ru-RU" sz="4000" b="1" dirty="0" smtClean="0"/>
              <a:t>Особенности педагогической оценки: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i="1" dirty="0"/>
              <a:t>1</a:t>
            </a:r>
            <a:r>
              <a:rPr lang="ru-RU" sz="2800" b="1" i="1" dirty="0"/>
              <a:t>. Педагогическая оценка нацелена на помощь ребенку в обучении и развитии.</a:t>
            </a:r>
            <a:r>
              <a:rPr lang="ru-RU" sz="2800" b="1" dirty="0"/>
              <a:t> </a:t>
            </a:r>
            <a:r>
              <a:rPr lang="ru-RU" sz="2800" dirty="0"/>
              <a:t>Она не должна служить основанием деления детей на категории «плохой – хороший», «умный – глупый» и т.д. </a:t>
            </a:r>
            <a:endParaRPr lang="ru-RU" sz="2800" dirty="0" smtClean="0"/>
          </a:p>
          <a:p>
            <a:endParaRPr lang="ru-RU" sz="2800" dirty="0" smtClean="0"/>
          </a:p>
          <a:p>
            <a:r>
              <a:rPr lang="ru-RU" sz="2800" b="1" i="1" dirty="0"/>
              <a:t>2. Педагогическая оценка исходит из личности самого ребенка.</a:t>
            </a:r>
            <a:r>
              <a:rPr lang="ru-RU" sz="2800" dirty="0"/>
              <a:t> Это означает, что результаты оценки сравниваются только с собственными достижениями ребенка.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/>
              <a:t/>
            </a:r>
            <a:br>
              <a:rPr lang="ru-RU" sz="4000" b="1" dirty="0" smtClean="0"/>
            </a:br>
            <a:r>
              <a:rPr lang="ru-RU" sz="4000" b="1" dirty="0" smtClean="0"/>
              <a:t>Особенности педагогической оценки: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4983179"/>
          </a:xfrm>
        </p:spPr>
        <p:txBody>
          <a:bodyPr>
            <a:normAutofit/>
          </a:bodyPr>
          <a:lstStyle/>
          <a:p>
            <a:r>
              <a:rPr lang="ru-RU" b="1" i="1" dirty="0" smtClean="0"/>
              <a:t>3. Педагогическая оценка общего развития ребенка складывается из множества частных оценок.</a:t>
            </a:r>
            <a:r>
              <a:rPr lang="ru-RU" b="1" dirty="0" smtClean="0"/>
              <a:t> </a:t>
            </a:r>
            <a:r>
              <a:rPr lang="ru-RU" dirty="0"/>
              <a:t>Чтобы оценить общий уровень развития ребенка, необходимо проанализировать информацию о различных аспектах его развития: социальном, эмоциональном, коммуникативном, личностном, интеллектуальном и т.д. [Юдина Е. </a:t>
            </a:r>
            <a:r>
              <a:rPr lang="ru-RU" dirty="0" smtClean="0"/>
              <a:t>1997].</a:t>
            </a:r>
            <a:endParaRPr lang="ru-RU" dirty="0"/>
          </a:p>
          <a:p>
            <a:endParaRPr lang="ru-RU" b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sz="3600" b="1" dirty="0" smtClean="0"/>
              <a:t>Три </a:t>
            </a:r>
            <a:r>
              <a:rPr lang="ru-RU" sz="3600" b="1" dirty="0"/>
              <a:t>вида педагогической </a:t>
            </a:r>
            <a:r>
              <a:rPr lang="ru-RU" sz="3600" b="1" dirty="0" smtClean="0"/>
              <a:t>оценки </a:t>
            </a:r>
            <a:br>
              <a:rPr lang="ru-RU" sz="3600" b="1" dirty="0" smtClean="0"/>
            </a:br>
            <a:r>
              <a:rPr lang="ru-RU" sz="3600" b="1" dirty="0" smtClean="0"/>
              <a:t>(Б.Г. Ананьев):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 smtClean="0"/>
              <a:t>парциальная;</a:t>
            </a:r>
            <a:r>
              <a:rPr lang="ru-RU" dirty="0"/>
              <a:t> </a:t>
            </a:r>
          </a:p>
          <a:p>
            <a:pPr lvl="0"/>
            <a:r>
              <a:rPr lang="ru-RU" dirty="0" smtClean="0"/>
              <a:t>фиксированная;</a:t>
            </a:r>
            <a:endParaRPr lang="ru-RU" dirty="0"/>
          </a:p>
          <a:p>
            <a:pPr lvl="0"/>
            <a:r>
              <a:rPr lang="ru-RU" dirty="0" smtClean="0"/>
              <a:t>интегративная.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i="1" dirty="0"/>
              <a:t>П</a:t>
            </a:r>
            <a:r>
              <a:rPr lang="ru-RU" sz="3200" b="1" i="1" dirty="0" smtClean="0"/>
              <a:t>арциальная оценка</a:t>
            </a:r>
            <a:r>
              <a:rPr lang="ru-RU" sz="3200" b="1" dirty="0" smtClean="0"/>
              <a:t> </a:t>
            </a:r>
            <a:endParaRPr lang="ru-RU" sz="3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относятся </a:t>
            </a:r>
            <a:r>
              <a:rPr lang="ru-RU" dirty="0"/>
              <a:t>отдельные оценочные высказывания педагога относительно ответов обучающегося и его </a:t>
            </a:r>
            <a:r>
              <a:rPr lang="ru-RU" dirty="0" smtClean="0"/>
              <a:t>поведения.</a:t>
            </a:r>
          </a:p>
          <a:p>
            <a:endParaRPr lang="ru-RU" dirty="0"/>
          </a:p>
          <a:p>
            <a:r>
              <a:rPr lang="ru-RU" dirty="0" smtClean="0"/>
              <a:t>Например</a:t>
            </a:r>
            <a:r>
              <a:rPr lang="ru-RU" dirty="0"/>
              <a:t>, в ситуации невыполненной домашней работы педагог сокрушается: «Когда же ты, Маркин, начнешь работать дома?!». Или на уроке, учитель оценивает ответ школьника: «Верно, Петров!»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i="1" dirty="0" smtClean="0"/>
              <a:t>Фиксированная оценка</a:t>
            </a:r>
            <a:r>
              <a:rPr lang="ru-RU" sz="3200" b="1" dirty="0" smtClean="0"/>
              <a:t> </a:t>
            </a:r>
            <a:endParaRPr lang="ru-RU" sz="3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это </a:t>
            </a:r>
            <a:r>
              <a:rPr lang="ru-RU" dirty="0"/>
              <a:t>отметка, которую учитель ставит в журнал. С научной точки зрения, вопрос родителей: «Какую сегодня оценку получил?» - некорректен. Получают не оценку, а отметку.</a:t>
            </a:r>
          </a:p>
          <a:p>
            <a:r>
              <a:rPr lang="ru-RU" dirty="0"/>
              <a:t>Достаточно часто фиксированная оценка выставляется педагогом на основе парциальных оценок. Например, в ситуации, когда школьник работает весь урок: дополняет ответы других учащихся, активен при опросах и т.д.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82660"/>
          </a:xfrm>
        </p:spPr>
        <p:txBody>
          <a:bodyPr/>
          <a:lstStyle/>
          <a:p>
            <a:r>
              <a:rPr lang="ru-RU" sz="3200" b="1" i="1" dirty="0" smtClean="0"/>
              <a:t>Интегративная оценка</a:t>
            </a:r>
            <a:r>
              <a:rPr lang="ru-RU" sz="3200" b="1" dirty="0" smtClean="0"/>
              <a:t> </a:t>
            </a:r>
            <a:endParaRPr lang="ru-RU" sz="3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включает </a:t>
            </a:r>
            <a:r>
              <a:rPr lang="ru-RU" dirty="0"/>
              <a:t>в себя не только оценку учебных достижений ребенка и его поведения, но и оценку личности: каков он по характеру, каковы его сильные и слабые стороны. </a:t>
            </a:r>
            <a:endParaRPr lang="ru-RU" dirty="0" smtClean="0"/>
          </a:p>
          <a:p>
            <a:r>
              <a:rPr lang="ru-RU" dirty="0" smtClean="0"/>
              <a:t>Примером </a:t>
            </a:r>
            <a:r>
              <a:rPr lang="ru-RU" dirty="0"/>
              <a:t>интегративной оценки является, характеристика на ребенка, написанная педагогом для музыкальной школы.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/>
              <a:t>Функции оценки (Б.Г. Ананьев):</a:t>
            </a:r>
            <a:endParaRPr lang="ru-RU" sz="3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b="1" i="1" dirty="0" smtClean="0"/>
              <a:t>ориентирующая</a:t>
            </a:r>
            <a:r>
              <a:rPr lang="ru-RU" dirty="0" smtClean="0"/>
              <a:t>, воздействующая </a:t>
            </a:r>
            <a:r>
              <a:rPr lang="ru-RU" dirty="0"/>
              <a:t>на умственную работу школьника, </a:t>
            </a:r>
            <a:r>
              <a:rPr lang="ru-RU" dirty="0" smtClean="0"/>
              <a:t>содействующая </a:t>
            </a:r>
            <a:r>
              <a:rPr lang="ru-RU" dirty="0"/>
              <a:t>осознанию учеником процесса этой работы и пониманию им собственных знаний; оценка педагога позволяет школьнику понять, что он усвоил хорошо, а что не усвоил;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/>
              <a:t>Функции оценки (Б.Г. Ананьев):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lvl="0"/>
            <a:r>
              <a:rPr lang="ru-RU" b="1" i="1" dirty="0" smtClean="0"/>
              <a:t>стимулирующая </a:t>
            </a:r>
            <a:r>
              <a:rPr lang="ru-RU" b="1" i="1" dirty="0"/>
              <a:t>или </a:t>
            </a:r>
            <a:r>
              <a:rPr lang="ru-RU" b="1" i="1" dirty="0" smtClean="0"/>
              <a:t>побуждающая</a:t>
            </a:r>
            <a:r>
              <a:rPr lang="ru-RU" dirty="0" smtClean="0"/>
              <a:t>, воздействующая </a:t>
            </a:r>
            <a:r>
              <a:rPr lang="ru-RU" dirty="0"/>
              <a:t>на аффективно-волевую сферу посредством переживания успеха и неуспеха, формирования притязаний и намерений, поступков и отношений; педагогически грамотная оценивание всегда побуждает обучающегося к учебной деятельности: отрицательная оценка должна побуждать к тому, чтобы заново усвоить материал, который усвоен недостаточно хорошо; положительная оценка должна повышать интерес школьника к процессу обучения;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/>
              <a:t>Функции оценки (Б.Г. Ананьев):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lvl="0"/>
            <a:r>
              <a:rPr lang="ru-RU" b="1" i="1" dirty="0" smtClean="0"/>
              <a:t>воспитывающая</a:t>
            </a:r>
            <a:r>
              <a:rPr lang="ru-RU" dirty="0" smtClean="0"/>
              <a:t> </a:t>
            </a:r>
            <a:r>
              <a:rPr lang="ru-RU" dirty="0"/>
              <a:t>- под непосредственным влиянием отметки происходит «ускорение или замедление темпов умственной работы, качественные сдвиги (изменение приемов работы), изменение в структуре апперцепции, преобразование интеллектуальных </a:t>
            </a:r>
            <a:r>
              <a:rPr lang="ru-RU" dirty="0" smtClean="0"/>
              <a:t>механизмов».</a:t>
            </a:r>
          </a:p>
          <a:p>
            <a:pPr lvl="0"/>
            <a:r>
              <a:rPr lang="ru-RU" dirty="0" smtClean="0"/>
              <a:t>Например</a:t>
            </a:r>
            <a:r>
              <a:rPr lang="ru-RU" dirty="0"/>
              <a:t>, положительная учителя за правильную и аккуратно выполненную работу по русскому языку воспитывает в ребенке аккуратность; в начале младшего школьного возраста от педагогической оценки зависит статус ребенка: высоко статусные дети – это те, которых  учитель всегда хвалит, поскольку они успешны в учебной деятельности. 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/>
              <a:t>Виды оценок (по группам)</a:t>
            </a:r>
            <a:endParaRPr lang="ru-RU" sz="3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/>
              <a:t>отсутствие оценки; опосредствованная (опосредованная) и неопределенная оценки;</a:t>
            </a:r>
          </a:p>
          <a:p>
            <a:pPr lvl="0"/>
            <a:r>
              <a:rPr lang="ru-RU" dirty="0"/>
              <a:t>отрицательные оценки: замечание, отрицание, порицание, сарказм, упрек, угроза, нотации;</a:t>
            </a:r>
          </a:p>
          <a:p>
            <a:pPr lvl="0"/>
            <a:r>
              <a:rPr lang="ru-RU" dirty="0"/>
              <a:t>положительные оценки: согласие, ободрение, одобрение.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 smtClean="0"/>
              <a:t>Отсутствие оценки</a:t>
            </a:r>
            <a:endParaRPr lang="ru-RU" sz="3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Примером </a:t>
            </a:r>
            <a:r>
              <a:rPr lang="ru-RU" dirty="0"/>
              <a:t>может случить следующая ситуация: «Ученик у доски решает пример быстро, проверить себя не может. Учитель делает движение рукой («Иди»), вызывает следующего.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i="1" dirty="0" smtClean="0"/>
              <a:t>Опосредованная оценка</a:t>
            </a:r>
            <a:r>
              <a:rPr lang="ru-RU" sz="3200" b="1" dirty="0" smtClean="0"/>
              <a:t> </a:t>
            </a:r>
            <a:endParaRPr lang="ru-RU" sz="3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характерна </a:t>
            </a:r>
            <a:r>
              <a:rPr lang="ru-RU" dirty="0"/>
              <a:t>в случае, когда оценивание одного ученика происходит через оценивание другого.</a:t>
            </a:r>
          </a:p>
          <a:p>
            <a:r>
              <a:rPr lang="ru-RU" dirty="0"/>
              <a:t>Например, после неверного ответа Ильи С. учитель, не говоря ему ни слова, спрашивает Оксану З., которая отвечает на вопрос правильно. Учитель, обращаясь к Илье, говорит: «Вот, бери пример с Оксаны!»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i="1" dirty="0" smtClean="0"/>
              <a:t>Неопределенная оценка</a:t>
            </a:r>
            <a:r>
              <a:rPr lang="ru-RU" sz="3200" b="1" dirty="0" smtClean="0"/>
              <a:t> </a:t>
            </a:r>
            <a:endParaRPr lang="ru-RU" sz="3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не </a:t>
            </a:r>
            <a:r>
              <a:rPr lang="ru-RU" dirty="0"/>
              <a:t>выполняет ориентирующую функцию, создает неопределенность относительно того, правильно или нет ответил обучающийся. Характерная особенность такой оценки – слово «ну», к которому учитель присоединяет фамилию ребенка.</a:t>
            </a:r>
          </a:p>
          <a:p>
            <a:r>
              <a:rPr lang="ru-RU" dirty="0"/>
              <a:t>Например, после ответа Васи Петрова учитель говорит: «Ну, Петров, садись!», а дальше переключает внимание на другого ученика или предлагает новое задание детям. 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/>
              <a:t>Отрицательные парциальные оценки </a:t>
            </a:r>
            <a:endParaRPr lang="ru-RU" sz="3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а</a:t>
            </a:r>
            <a:r>
              <a:rPr lang="ru-RU" dirty="0"/>
              <a:t>) замечание, </a:t>
            </a:r>
          </a:p>
          <a:p>
            <a:r>
              <a:rPr lang="ru-RU" dirty="0"/>
              <a:t>б) отрицание,</a:t>
            </a:r>
          </a:p>
          <a:p>
            <a:r>
              <a:rPr lang="ru-RU" dirty="0"/>
              <a:t>в) порицание, </a:t>
            </a:r>
          </a:p>
          <a:p>
            <a:r>
              <a:rPr lang="ru-RU" dirty="0"/>
              <a:t>г) сарказм, </a:t>
            </a:r>
          </a:p>
          <a:p>
            <a:r>
              <a:rPr lang="ru-RU" dirty="0" err="1"/>
              <a:t>д</a:t>
            </a:r>
            <a:r>
              <a:rPr lang="ru-RU" dirty="0"/>
              <a:t>) упрек, </a:t>
            </a:r>
          </a:p>
          <a:p>
            <a:r>
              <a:rPr lang="ru-RU" dirty="0"/>
              <a:t>е) угроза, </a:t>
            </a:r>
          </a:p>
          <a:p>
            <a:r>
              <a:rPr lang="ru-RU" dirty="0"/>
              <a:t>ж) нотации.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357158" y="642918"/>
            <a:ext cx="8501122" cy="5929354"/>
          </a:xfrm>
        </p:spPr>
        <p:txBody>
          <a:bodyPr>
            <a:normAutofit fontScale="85000" lnSpcReduction="20000"/>
          </a:bodyPr>
          <a:lstStyle/>
          <a:p>
            <a:r>
              <a:rPr lang="ru-RU" b="1" i="1" dirty="0"/>
              <a:t>Замечание</a:t>
            </a:r>
            <a:r>
              <a:rPr lang="ru-RU" b="1" dirty="0"/>
              <a:t> </a:t>
            </a:r>
            <a:r>
              <a:rPr lang="ru-RU" dirty="0"/>
              <a:t>– это единичная оценка не знания и навыков ученика, а поведения и степени прилежания.</a:t>
            </a:r>
          </a:p>
          <a:p>
            <a:r>
              <a:rPr lang="ru-RU" dirty="0"/>
              <a:t>Например: «Тише, Оля!», «Ребята, не мешайте заниматься!»</a:t>
            </a:r>
          </a:p>
          <a:p>
            <a:r>
              <a:rPr lang="ru-RU" dirty="0"/>
              <a:t>В целом правильно сделанное замечание дисциплинирует и организует учащихся. Замечания становятся отрицательным воздействием тогда, когда систематически падает на одного ученика.</a:t>
            </a:r>
          </a:p>
          <a:p>
            <a:r>
              <a:rPr lang="ru-RU" b="1" i="1" dirty="0"/>
              <a:t>Отрицание</a:t>
            </a:r>
            <a:r>
              <a:rPr lang="ru-RU" b="1" dirty="0"/>
              <a:t> </a:t>
            </a:r>
            <a:r>
              <a:rPr lang="ru-RU" dirty="0"/>
              <a:t>– это слова и фразы педагога, которые указывают, что ответ школьника неверный. Отрицание, как правило, содержит слово «нет» или частицу «не».</a:t>
            </a:r>
          </a:p>
          <a:p>
            <a:r>
              <a:rPr lang="ru-RU" dirty="0"/>
              <a:t>Например: «Неверно </a:t>
            </a:r>
            <a:r>
              <a:rPr lang="ru-RU" dirty="0" smtClean="0"/>
              <a:t>рассуждаешь»; </a:t>
            </a:r>
            <a:r>
              <a:rPr lang="ru-RU" dirty="0"/>
              <a:t>«Ну, конечно же, нет»; «Ну подумай хорошо, правильно ли ты сказала?!»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4" y="785794"/>
            <a:ext cx="835824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/>
              <a:t>Порицание</a:t>
            </a:r>
            <a:r>
              <a:rPr lang="ru-RU" sz="2800" dirty="0"/>
              <a:t> не просто констатирует уровень знаний ученика, но и воздействует на эмоционально-волевую сферу личности ребенка через осознание им пробелов в знаниях  и недостатков.</a:t>
            </a:r>
          </a:p>
          <a:p>
            <a:r>
              <a:rPr lang="ru-RU" sz="2800" dirty="0"/>
              <a:t>Например, «Почему, Перов, ты не читал текст? Как ты собираешься исправлять свои отметки</a:t>
            </a:r>
            <a:r>
              <a:rPr lang="ru-RU" sz="2800" dirty="0" smtClean="0"/>
              <a:t>?».</a:t>
            </a:r>
          </a:p>
          <a:p>
            <a:endParaRPr lang="ru-RU" sz="2800" dirty="0"/>
          </a:p>
          <a:p>
            <a:r>
              <a:rPr lang="ru-RU" sz="2800" b="1" i="1" dirty="0"/>
              <a:t>Сарказм</a:t>
            </a:r>
            <a:r>
              <a:rPr lang="ru-RU" sz="2800" dirty="0"/>
              <a:t> – это насмешка над школьником, ирония. Такой вид оценки может вызвать отрицательное отношение школьника, как к учителю, который завуалировано смеется над ним, так и к предмету, если педагог постоянно иронизирует над ребенком.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8596" y="500042"/>
            <a:ext cx="842968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/>
              <a:t>Упрек</a:t>
            </a:r>
            <a:r>
              <a:rPr lang="ru-RU" sz="2800" dirty="0"/>
              <a:t> не содержит той образности, которая присуща сарказму. Примеры: «Ты совершенно не участвуешь в работе», «Нехорошо. Надо учиться, а ты ничего не делаешь…». </a:t>
            </a:r>
            <a:endParaRPr lang="ru-RU" sz="2800" dirty="0" smtClean="0"/>
          </a:p>
          <a:p>
            <a:endParaRPr lang="ru-RU" sz="2800" dirty="0"/>
          </a:p>
          <a:p>
            <a:r>
              <a:rPr lang="ru-RU" sz="2800" dirty="0" smtClean="0"/>
              <a:t>Воздействуя </a:t>
            </a:r>
            <a:r>
              <a:rPr lang="ru-RU" sz="2800" dirty="0"/>
              <a:t>на эмоциональную сферу, правильный упрек может вызвать у ребенка чувство стыда, что он не оправдал доверие учителя, подвел кого-то, что, в конечном итоге, должно побудить школьника исправить неприятную для него ситуацию.</a:t>
            </a:r>
          </a:p>
          <a:p>
            <a:endParaRPr lang="ru-RU" sz="28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4" y="428604"/>
            <a:ext cx="800105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/>
              <a:t>Угроза</a:t>
            </a:r>
            <a:r>
              <a:rPr lang="ru-RU" sz="2800" dirty="0" smtClean="0"/>
              <a:t> – это запугивание ребенка: «Еще раз не выучишь урок, позвоню родителям, отведу к директору…» Используя угрозу, педагог, по сути, расписывается в своем бессилии, неспособности воздействовать на школьника. </a:t>
            </a:r>
          </a:p>
          <a:p>
            <a:r>
              <a:rPr lang="ru-RU" sz="2800" dirty="0" smtClean="0"/>
              <a:t>У ребенка угроза вызывает отрицательные эмоции – страх, ненависть</a:t>
            </a:r>
            <a:endParaRPr lang="ru-RU" sz="280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4348" y="500043"/>
            <a:ext cx="8072494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/>
              <a:t>Нотация</a:t>
            </a:r>
            <a:r>
              <a:rPr lang="ru-RU" sz="2800" dirty="0"/>
              <a:t> – это всегда поучение, наставление, нравоучение.</a:t>
            </a:r>
          </a:p>
          <a:p>
            <a:r>
              <a:rPr lang="ru-RU" sz="2800" dirty="0"/>
              <a:t>Например: «Способный мальчик, но, как весна, начинает гулять, а так бы мог быть отличником</a:t>
            </a:r>
            <a:r>
              <a:rPr lang="ru-RU" sz="2800" dirty="0" smtClean="0"/>
              <a:t>…»</a:t>
            </a:r>
          </a:p>
          <a:p>
            <a:endParaRPr lang="ru-RU" sz="2800" dirty="0"/>
          </a:p>
          <a:p>
            <a:r>
              <a:rPr lang="ru-RU" sz="2800" dirty="0" smtClean="0"/>
              <a:t>Нотации </a:t>
            </a:r>
            <a:r>
              <a:rPr lang="ru-RU" sz="2800" dirty="0"/>
              <a:t>всегда вызывают раздражение, поскольку человек, их читающий, </a:t>
            </a:r>
            <a:r>
              <a:rPr lang="ru-RU" sz="2800" dirty="0" err="1"/>
              <a:t>презентирует</a:t>
            </a:r>
            <a:r>
              <a:rPr lang="ru-RU" sz="2800" dirty="0"/>
              <a:t> себя как тот, который все знает и знает, как следует жить и что нужно делать. </a:t>
            </a:r>
            <a:endParaRPr lang="ru-RU" sz="2800" dirty="0" smtClean="0"/>
          </a:p>
          <a:p>
            <a:endParaRPr lang="ru-RU" sz="2800" dirty="0"/>
          </a:p>
          <a:p>
            <a:r>
              <a:rPr lang="ru-RU" sz="2800" dirty="0" smtClean="0"/>
              <a:t>Особенно </a:t>
            </a:r>
            <a:r>
              <a:rPr lang="ru-RU" sz="2800" dirty="0"/>
              <a:t>негативное влияние нотации оказывают на подростка, который активно сопротивляется стремлению взрослого его поучать.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268931"/>
          </a:xfrm>
        </p:spPr>
        <p:txBody>
          <a:bodyPr/>
          <a:lstStyle/>
          <a:p>
            <a:r>
              <a:rPr lang="ru-RU" b="1" dirty="0"/>
              <a:t>К положительным парциальным оценкам относятся: </a:t>
            </a:r>
          </a:p>
          <a:p>
            <a:pPr lvl="0"/>
            <a:r>
              <a:rPr lang="ru-RU" dirty="0"/>
              <a:t>согласие, </a:t>
            </a:r>
          </a:p>
          <a:p>
            <a:pPr lvl="0"/>
            <a:r>
              <a:rPr lang="ru-RU" dirty="0"/>
              <a:t>одобрение,</a:t>
            </a:r>
          </a:p>
          <a:p>
            <a:pPr lvl="0"/>
            <a:r>
              <a:rPr lang="ru-RU" dirty="0"/>
              <a:t>ободрение. 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i="1" dirty="0" smtClean="0"/>
              <a:t>Согласие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– </a:t>
            </a:r>
            <a:r>
              <a:rPr lang="ru-RU" dirty="0"/>
              <a:t>это антипод отрицания (отрицательная парциальная оценка). Учитель использует этот вид оценки, когда ученик отвечает правильно. </a:t>
            </a:r>
            <a:endParaRPr lang="ru-RU" dirty="0" smtClean="0"/>
          </a:p>
          <a:p>
            <a:r>
              <a:rPr lang="ru-RU" dirty="0" smtClean="0"/>
              <a:t>Главная </a:t>
            </a:r>
            <a:r>
              <a:rPr lang="ru-RU" dirty="0"/>
              <a:t>функция согласия – ориентировать школьника в правильности его поступка, ответа; закрепление успеха ученика, стимулирование его движения в том же направлении.</a:t>
            </a:r>
          </a:p>
          <a:p>
            <a:r>
              <a:rPr lang="ru-RU" dirty="0"/>
              <a:t>Например, «Вот, ребята, обратите внимание: Юра нам сказал правильно»; «Да, верно рассуждаешь, Артем».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i="1" dirty="0" smtClean="0"/>
              <a:t>Одобрение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– </a:t>
            </a:r>
            <a:r>
              <a:rPr lang="ru-RU" dirty="0"/>
              <a:t>это, своего рода, похвала, это не просто констатация факта о том, усвоил ли ребенок учебный материал, правильно ли он что-то сделал, это еще и форма воздействия на школьника, подчеркивающая преимущество каких-то сторон.</a:t>
            </a:r>
          </a:p>
          <a:p>
            <a:r>
              <a:rPr lang="ru-RU" dirty="0"/>
              <a:t>Например: «Молодец, Иван, очень хорошо разобрался в теме!», «Катя, какой интересный доклад ты подготовила!»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i="1" dirty="0" smtClean="0"/>
              <a:t>Ободрение</a:t>
            </a:r>
            <a:r>
              <a:rPr lang="ru-RU" sz="3200" b="1" dirty="0" smtClean="0"/>
              <a:t> 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предполагает </a:t>
            </a:r>
            <a:r>
              <a:rPr lang="ru-RU" dirty="0"/>
              <a:t>эмоциональную поддержку школьника. Этот вид оценки особенно эффективен для детей неуверенных, с заниженной самооценкой.</a:t>
            </a:r>
          </a:p>
          <a:p>
            <a:r>
              <a:rPr lang="ru-RU" dirty="0"/>
              <a:t>Фразы учителя: «Так, так…Смелей, смелей… Ты все верно говоришь», «Да, верно, в том же духе и дальше…» побуждают школьника к дальнейшим действиям в том же направлении.</a:t>
            </a:r>
          </a:p>
          <a:p>
            <a:r>
              <a:rPr lang="ru-RU" dirty="0"/>
              <a:t>Вопрос о том, какие виды оценок наиболее эффективны в обучении, остается </a:t>
            </a:r>
            <a:r>
              <a:rPr lang="ru-RU" dirty="0" err="1" smtClean="0"/>
              <a:t>окрытым</a:t>
            </a:r>
            <a:r>
              <a:rPr lang="ru-RU" dirty="0" smtClean="0"/>
              <a:t>!?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714348" y="642918"/>
            <a:ext cx="8001056" cy="5483245"/>
          </a:xfrm>
        </p:spPr>
        <p:txBody>
          <a:bodyPr>
            <a:normAutofit lnSpcReduction="10000"/>
          </a:bodyPr>
          <a:lstStyle/>
          <a:p>
            <a:r>
              <a:rPr lang="ru-RU" dirty="0"/>
              <a:t>Ш.А. </a:t>
            </a:r>
            <a:r>
              <a:rPr lang="ru-RU" dirty="0" err="1"/>
              <a:t>Амонашвили</a:t>
            </a:r>
            <a:r>
              <a:rPr lang="ru-RU" dirty="0"/>
              <a:t> </a:t>
            </a:r>
            <a:r>
              <a:rPr lang="ru-RU" dirty="0" smtClean="0"/>
              <a:t>выступает </a:t>
            </a:r>
            <a:r>
              <a:rPr lang="ru-RU" dirty="0"/>
              <a:t>против оценок в школе, считая. Что они негативно влияют на личность ребенка.</a:t>
            </a:r>
          </a:p>
          <a:p>
            <a:r>
              <a:rPr lang="ru-RU" dirty="0"/>
              <a:t>Б.Г. Ананьев пишет, что крайне вредны: отсутствие оценки; опосредствованная (опосредованная) и неопределенная оценки, а также отрицательные оценки - сарказм, угроза, нотации.</a:t>
            </a:r>
          </a:p>
          <a:p>
            <a:r>
              <a:rPr lang="ru-RU" dirty="0"/>
              <a:t>Другие виды отрицательных оценок также вредны, если их много по отношению к одному ребенку. 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117</TotalTime>
  <Words>1409</Words>
  <Application>Microsoft Office PowerPoint</Application>
  <PresentationFormat>Экран (4:3)</PresentationFormat>
  <Paragraphs>92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Тема Office</vt:lpstr>
      <vt:lpstr>Тема: Психология педагогической оценки Уважаемые студенты 2 курса! Оформите конспект лекции </vt:lpstr>
      <vt:lpstr>Педагогическая оценка </vt:lpstr>
      <vt:lpstr>Педагогическая оценка </vt:lpstr>
      <vt:lpstr> Особенности педагогической оценки: </vt:lpstr>
      <vt:lpstr> Особенности педагогической оценки: </vt:lpstr>
      <vt:lpstr> Три вида педагогической оценки  (Б.Г. Ананьев): </vt:lpstr>
      <vt:lpstr>Парциальная оценка </vt:lpstr>
      <vt:lpstr>Фиксированная оценка </vt:lpstr>
      <vt:lpstr>Интегративная оценка </vt:lpstr>
      <vt:lpstr>Функции оценки (Б.Г. Ананьев):</vt:lpstr>
      <vt:lpstr>Функции оценки (Б.Г. Ананьев):</vt:lpstr>
      <vt:lpstr>Функции оценки (Б.Г. Ананьев):</vt:lpstr>
      <vt:lpstr>Виды оценок (по группам)</vt:lpstr>
      <vt:lpstr>Отсутствие оценки</vt:lpstr>
      <vt:lpstr>Опосредованная оценка </vt:lpstr>
      <vt:lpstr>Неопределенная оценка </vt:lpstr>
      <vt:lpstr>Отрицательные парциальные оценки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Согласие</vt:lpstr>
      <vt:lpstr>Одобрение</vt:lpstr>
      <vt:lpstr>Ободрение 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Психология педагогической оценки </dc:title>
  <dc:creator>User</dc:creator>
  <cp:lastModifiedBy>User</cp:lastModifiedBy>
  <cp:revision>6</cp:revision>
  <dcterms:created xsi:type="dcterms:W3CDTF">2020-12-22T09:28:24Z</dcterms:created>
  <dcterms:modified xsi:type="dcterms:W3CDTF">2021-04-20T10:35:13Z</dcterms:modified>
</cp:coreProperties>
</file>