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60" r:id="rId3"/>
    <p:sldId id="261" r:id="rId4"/>
    <p:sldId id="257" r:id="rId5"/>
    <p:sldId id="258" r:id="rId6"/>
    <p:sldId id="270" r:id="rId7"/>
    <p:sldId id="262" r:id="rId8"/>
    <p:sldId id="263" r:id="rId9"/>
    <p:sldId id="264" r:id="rId10"/>
    <p:sldId id="265" r:id="rId11"/>
    <p:sldId id="266" r:id="rId12"/>
    <p:sldId id="259" r:id="rId13"/>
    <p:sldId id="267" r:id="rId14"/>
    <p:sldId id="268" r:id="rId15"/>
    <p:sldId id="269" r:id="rId16"/>
    <p:sldId id="274" r:id="rId17"/>
    <p:sldId id="275" r:id="rId18"/>
    <p:sldId id="277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13C71-E004-45D1-96EA-14D3C2561C6F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A328BC-EC0B-4C9E-8577-AE7EFF936E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182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A328BC-EC0B-4C9E-8577-AE7EFF936E6B}" type="slidenum">
              <a:rPr lang="ru-RU" smtClean="0"/>
              <a:t>35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632B73A-E687-45DC-BA7B-ACAC0BA1D10B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FF6A8EC-1FF5-4E73-9908-8B4E242DA59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         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Психология воспитания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3068960"/>
            <a:ext cx="85689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smtClean="0"/>
              <a:t>Уважаемые студенты </a:t>
            </a:r>
            <a:r>
              <a:rPr lang="ru-RU" sz="2000" b="1" dirty="0" smtClean="0"/>
              <a:t>2 курса! Оформите конспект лекции по следующему плану: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Воспитание </a:t>
            </a:r>
            <a:r>
              <a:rPr lang="ru-RU" sz="2000" dirty="0"/>
              <a:t>как формирование и развитие личности </a:t>
            </a:r>
            <a:r>
              <a:rPr lang="ru-RU" sz="2000" dirty="0" smtClean="0"/>
              <a:t>ребенка. Цели воспитания.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Подходы к воспитанию. Виды воспитания.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err="1" smtClean="0"/>
              <a:t>Воспитуемость</a:t>
            </a:r>
            <a:r>
              <a:rPr lang="ru-RU" sz="2000" dirty="0"/>
              <a:t>. Уровни </a:t>
            </a:r>
            <a:r>
              <a:rPr lang="ru-RU" sz="2000" dirty="0" err="1"/>
              <a:t>воспитуемости</a:t>
            </a:r>
            <a:r>
              <a:rPr lang="ru-RU" sz="2000" dirty="0" smtClean="0"/>
              <a:t>. Показатели, уровни.</a:t>
            </a:r>
            <a:endParaRPr lang="ru-RU" sz="2000" dirty="0"/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Взаимосвязь </a:t>
            </a:r>
            <a:r>
              <a:rPr lang="ru-RU" sz="2000" dirty="0"/>
              <a:t>обучения и </a:t>
            </a:r>
            <a:r>
              <a:rPr lang="ru-RU" sz="2000" dirty="0" smtClean="0"/>
              <a:t>воспитания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Нравственное воспитание учащихся. Концепция нравственного развития </a:t>
            </a:r>
            <a:r>
              <a:rPr lang="ru-RU" sz="2000" dirty="0" err="1" smtClean="0"/>
              <a:t>Л.Корберга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Классификация методов воспитания.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000" dirty="0" smtClean="0"/>
              <a:t>Самовоспитание.</a:t>
            </a:r>
            <a:endParaRPr lang="ru-RU" sz="2000" dirty="0"/>
          </a:p>
          <a:p>
            <a:pPr lvl="0"/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Понятие «воспитание»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Исходное значение слова "воспитание" обусловлено корневой частью слова: "воспитание" - это вскармливание, питание ребенка, не приспособленного к жизни и совершенно беспомощного при рождении. В данном значении слова процесс воспитания свойственен и животным - "питают" своим молоком млекопитающие.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Понятие «воспитание»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600200"/>
            <a:ext cx="8501122" cy="4900634"/>
          </a:xfrm>
        </p:spPr>
        <p:txBody>
          <a:bodyPr>
            <a:normAutofit fontScale="85000" lnSpcReduction="10000"/>
          </a:bodyPr>
          <a:lstStyle/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i="1" dirty="0"/>
              <a:t>воспитание (в широком социальном смысле)</a:t>
            </a:r>
            <a:r>
              <a:rPr lang="ru-RU" dirty="0"/>
              <a:t>, включая в </a:t>
            </a:r>
            <a:r>
              <a:rPr lang="ru-RU" dirty="0" smtClean="0"/>
              <a:t>него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воздействие </a:t>
            </a:r>
            <a:r>
              <a:rPr lang="ru-RU" dirty="0"/>
              <a:t>на личность общества в целом (т.е. </a:t>
            </a:r>
            <a:r>
              <a:rPr lang="ru-RU" dirty="0" smtClean="0"/>
              <a:t>отождествляя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воспитание </a:t>
            </a:r>
            <a:r>
              <a:rPr lang="ru-RU" dirty="0"/>
              <a:t>с социализацией), рассматривается </a:t>
            </a:r>
            <a:r>
              <a:rPr lang="ru-RU" dirty="0" smtClean="0"/>
              <a:t>как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социальное</a:t>
            </a:r>
            <a:r>
              <a:rPr lang="ru-RU" dirty="0"/>
              <a:t>, целенаправленное создание </a:t>
            </a:r>
            <a:r>
              <a:rPr lang="ru-RU" dirty="0" smtClean="0"/>
              <a:t>условий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(материальных</a:t>
            </a:r>
            <a:r>
              <a:rPr lang="ru-RU" dirty="0"/>
              <a:t>, духовных, организационных) для </a:t>
            </a:r>
            <a:r>
              <a:rPr lang="ru-RU" dirty="0" smtClean="0"/>
              <a:t>развития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человека</a:t>
            </a:r>
            <a:r>
              <a:rPr lang="ru-RU" dirty="0"/>
              <a:t>; </a:t>
            </a:r>
            <a:endParaRPr lang="ru-RU" sz="1800" dirty="0" smtClean="0"/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i="1" dirty="0" smtClean="0"/>
              <a:t>воспитание </a:t>
            </a:r>
            <a:r>
              <a:rPr lang="ru-RU" b="1" i="1" dirty="0"/>
              <a:t>(в узком смысле)</a:t>
            </a:r>
            <a:r>
              <a:rPr lang="ru-RU" dirty="0"/>
              <a:t> - как </a:t>
            </a:r>
            <a:r>
              <a:rPr lang="ru-RU" dirty="0" smtClean="0"/>
              <a:t>целенаправленная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деятельность</a:t>
            </a:r>
            <a:r>
              <a:rPr lang="ru-RU" dirty="0"/>
              <a:t>, призванная формировать у детей </a:t>
            </a:r>
            <a:r>
              <a:rPr lang="ru-RU" dirty="0" smtClean="0"/>
              <a:t>систему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качеств </a:t>
            </a:r>
            <a:r>
              <a:rPr lang="ru-RU" dirty="0"/>
              <a:t>личности, взглядов и убеждений. </a:t>
            </a:r>
            <a:endParaRPr lang="ru-RU" sz="1800" dirty="0" smtClean="0"/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Воспитание </a:t>
            </a:r>
            <a:r>
              <a:rPr lang="ru-RU" dirty="0"/>
              <a:t>часто трактуется в еще более </a:t>
            </a:r>
            <a:r>
              <a:rPr lang="ru-RU" b="1" i="1" dirty="0"/>
              <a:t>локальном </a:t>
            </a:r>
            <a:r>
              <a:rPr lang="ru-RU" b="1" i="1" dirty="0" smtClean="0"/>
              <a:t>значении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FontTx/>
              <a:buChar char="-"/>
            </a:pPr>
            <a:r>
              <a:rPr lang="ru-RU" dirty="0" smtClean="0"/>
              <a:t>как </a:t>
            </a:r>
            <a:r>
              <a:rPr lang="ru-RU" dirty="0"/>
              <a:t>решение какой-либо конкретной воспитательной </a:t>
            </a:r>
            <a:r>
              <a:rPr lang="ru-RU" dirty="0" smtClean="0"/>
              <a:t>задачи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(например</a:t>
            </a:r>
            <a:r>
              <a:rPr lang="ru-RU" dirty="0"/>
              <a:t>, воспитание общественной </a:t>
            </a:r>
            <a:r>
              <a:rPr lang="ru-RU" dirty="0" smtClean="0"/>
              <a:t>активности,</a:t>
            </a:r>
          </a:p>
          <a:p>
            <a:pPr marL="360000" lvl="1" indent="28575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коллективизма</a:t>
            </a:r>
            <a:r>
              <a:rPr lang="ru-RU" dirty="0"/>
              <a:t>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394018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3100" b="1" dirty="0" smtClean="0"/>
              <a:t>Федеральный закон от 31 июля 2020 г. N 304-ФЗ "О внесении изменений в Федеральный закон "Об образовании в Российской Федерации" по вопросам воспитания обучающихся" </a:t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Воспитание – это….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714356"/>
            <a:ext cx="8286808" cy="571504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Воспитание - деятельность, направленная на развитие личности, создание условий для самоопределения и социализации обучающихся на основе </a:t>
            </a:r>
            <a:r>
              <a:rPr lang="ru-RU" dirty="0" err="1" smtClean="0"/>
              <a:t>социокультурных</a:t>
            </a:r>
            <a:r>
              <a:rPr lang="ru-RU" dirty="0" smtClean="0"/>
              <a:t>, духовно-нравственных ценностей и принятых в российском обществе правил и норм поведения в интересах человека, семьи, общества и государства, формирование у обучающихся чувства патриотизма, гражданственности, уважения к памяти защитников Отечества и подвигам Героев Отечества, закону и правопорядку, человеку труда и старшему поколению, взаимного уважения, бережного отношения к культурному наследию и традициям многонационального народа Российской Федерации, природе и окружающей среде.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Психология и воспитание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000240"/>
            <a:ext cx="7772400" cy="4019560"/>
          </a:xfrm>
        </p:spPr>
        <p:txBody>
          <a:bodyPr/>
          <a:lstStyle/>
          <a:p>
            <a:r>
              <a:rPr lang="ru-RU" i="1" dirty="0" smtClean="0"/>
              <a:t>Психология</a:t>
            </a:r>
            <a:r>
              <a:rPr lang="ru-RU" dirty="0" smtClean="0"/>
              <a:t> выявляет индивидуальные, возрастные, групповые особенности и закономерности развития и поведения людей, создающие объективные и субъективные предпосылки эффективности способов и средств воспитания.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Цели воспитания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1142984"/>
            <a:ext cx="7901014" cy="4876816"/>
          </a:xfrm>
        </p:spPr>
        <p:txBody>
          <a:bodyPr/>
          <a:lstStyle/>
          <a:p>
            <a:r>
              <a:rPr lang="ru-RU" dirty="0" smtClean="0"/>
              <a:t>Всегда специфичны не только для определенной эпохи, но и для конкретных социальных систем, а также конкретных институтов. Ни одно из существующих многочисленных определений цели воспитания не является исчерпывающими.</a:t>
            </a:r>
          </a:p>
          <a:p>
            <a:r>
              <a:rPr lang="ru-RU" dirty="0" smtClean="0"/>
              <a:t>Цели воспитания имеют конкретно-исторический характер.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8015318" cy="129697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b="1" dirty="0" smtClean="0"/>
              <a:t>В различных педагогических концепциях цель воспитания трактуется в зависимости от социально-философских позиций авторов, как: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714488"/>
            <a:ext cx="8643998" cy="4786346"/>
          </a:xfrm>
        </p:spPr>
        <p:txBody>
          <a:bodyPr>
            <a:normAutofit fontScale="92500" lnSpcReduction="20000"/>
          </a:bodyPr>
          <a:lstStyle/>
          <a:p>
            <a:pPr marL="396000" lvl="1" indent="2286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воспитание всесторонне и гармонично развитой личности, сочетающей в себе духовное богатство, моральную чистоту и физическое совершенство; </a:t>
            </a:r>
            <a:endParaRPr lang="ru-RU" sz="1600" dirty="0" smtClean="0"/>
          </a:p>
          <a:p>
            <a:pPr marL="396000" lvl="1" indent="2286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приобщение человека к культуре, развитие у него творческой индивидуальности; воспитание социально компетентной личности; </a:t>
            </a:r>
            <a:endParaRPr lang="ru-RU" sz="1600" dirty="0" smtClean="0"/>
          </a:p>
          <a:p>
            <a:pPr marL="396000" lvl="1" indent="2286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воспитание автономной личности, способной к позитивному изменению и совершенствованию себя и окружающей действительности; эмансипация, свободное развитие личности; </a:t>
            </a:r>
            <a:endParaRPr lang="ru-RU" sz="1600" dirty="0" smtClean="0"/>
          </a:p>
          <a:p>
            <a:pPr marL="396000" lvl="1" indent="2286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формирование отношений личности к миру и с миром, к себе и с самой собой; </a:t>
            </a:r>
            <a:endParaRPr lang="ru-RU" sz="1600" dirty="0" smtClean="0"/>
          </a:p>
          <a:p>
            <a:pPr marL="396000" lvl="1" indent="228600"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развитие самосознания личности, помощи ей в самоопределении, самореализации и самоутверждении. </a:t>
            </a:r>
            <a:endParaRPr lang="ru-RU" sz="16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Воспитание и становление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447800"/>
            <a:ext cx="8401080" cy="4572000"/>
          </a:xfrm>
        </p:spPr>
        <p:txBody>
          <a:bodyPr/>
          <a:lstStyle/>
          <a:p>
            <a:r>
              <a:rPr lang="ru-RU" b="1" i="1" dirty="0" smtClean="0"/>
              <a:t>Становление</a:t>
            </a:r>
            <a:r>
              <a:rPr lang="ru-RU" i="1" dirty="0" smtClean="0"/>
              <a:t> - термин, отражающий некоторое условное достижение ребенком такого уровня развития, когда он становится способным самостоятельно жить в обществе, распоряжаться своей судьбой и самостоятельно выстраивать свое поведение, а также обладает способностью осознавать свои отношения с миром и производить относительно устойчивый ценностный выбор.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Воспитание и формирование личности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b="1" i="1" dirty="0" smtClean="0"/>
          </a:p>
          <a:p>
            <a:r>
              <a:rPr lang="ru-RU" b="1" i="1" dirty="0" smtClean="0"/>
              <a:t>Формирование личности</a:t>
            </a:r>
            <a:r>
              <a:rPr lang="ru-RU" i="1" dirty="0" smtClean="0"/>
              <a:t> - процесс изменения личности в ходе взаимодействия ее с реальной действительностью, появления физических и социально-психологических новообразований в структуре личности</a:t>
            </a:r>
            <a:r>
              <a:rPr lang="ru-RU" dirty="0" smtClean="0"/>
              <a:t> (</a:t>
            </a:r>
            <a:r>
              <a:rPr lang="ru-RU" dirty="0" err="1" smtClean="0"/>
              <a:t>Божович</a:t>
            </a:r>
            <a:r>
              <a:rPr lang="ru-RU" dirty="0" smtClean="0"/>
              <a:t> Л.И., 199).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Воспитание и социализация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b="1" i="1" dirty="0" smtClean="0"/>
          </a:p>
          <a:p>
            <a:r>
              <a:rPr lang="ru-RU" b="1" i="1" dirty="0" smtClean="0"/>
              <a:t>Социализация</a:t>
            </a:r>
            <a:r>
              <a:rPr lang="ru-RU" i="1" dirty="0" smtClean="0"/>
              <a:t> - усвоения человеком ценностей, норм, установок, образцов поведения, присущих данному обществу, социальной общности, группе, и воспроизводства им социальных связей и социального опыта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3978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Теории воспитания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Теории </a:t>
            </a:r>
            <a:r>
              <a:rPr lang="ru-RU" dirty="0"/>
              <a:t>воспитания – это концепции, объясняющие происхождение, формирование и изменение личности, ее поведения под влиянием воспитания. В качестве научной базы таких теорий выступают психологические теории развития личности, социальная и возрастная психология.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/>
              <a:t>Биологизаторский</a:t>
            </a:r>
            <a:r>
              <a:rPr lang="ru-RU" sz="2800" b="1" dirty="0" smtClean="0"/>
              <a:t> подход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1447800"/>
            <a:ext cx="8043890" cy="4572000"/>
          </a:xfrm>
        </p:spPr>
        <p:txBody>
          <a:bodyPr/>
          <a:lstStyle/>
          <a:p>
            <a:r>
              <a:rPr lang="ru-RU" dirty="0" smtClean="0"/>
              <a:t>Личностные качества человека в основном передаются по механизмам </a:t>
            </a:r>
            <a:r>
              <a:rPr lang="ru-RU" dirty="0" err="1" smtClean="0"/>
              <a:t>наследственностии</a:t>
            </a:r>
            <a:r>
              <a:rPr lang="ru-RU" dirty="0" smtClean="0"/>
              <a:t> мало изменяются под влиянием условий жизни. </a:t>
            </a:r>
          </a:p>
          <a:p>
            <a:r>
              <a:rPr lang="ru-RU" dirty="0" smtClean="0"/>
              <a:t>Э. Геккель: онтогенез (индивидуальное развитие) представляет собой краткое повторение филогенеза (исторического развития вида).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/>
              <a:t>Социологизаторский</a:t>
            </a:r>
            <a:r>
              <a:rPr lang="ru-RU" sz="2800" b="1" dirty="0" smtClean="0"/>
              <a:t> подход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643998" cy="4767282"/>
          </a:xfrm>
        </p:spPr>
        <p:txBody>
          <a:bodyPr>
            <a:normAutofit/>
          </a:bodyPr>
          <a:lstStyle/>
          <a:p>
            <a:r>
              <a:rPr lang="ru-RU" dirty="0" smtClean="0"/>
              <a:t>Его истоки лежат в воззрениях английского философа ХVII в. Джона Локка, считавшего, что ребенок появляется на свет с душой, чистой, как белая восковая доска – </a:t>
            </a:r>
            <a:r>
              <a:rPr lang="ru-RU" i="1" dirty="0" err="1" smtClean="0"/>
              <a:t>tаbulа</a:t>
            </a:r>
            <a:r>
              <a:rPr lang="ru-RU" i="1" dirty="0" smtClean="0"/>
              <a:t> </a:t>
            </a:r>
            <a:r>
              <a:rPr lang="ru-RU" i="1" dirty="0" err="1" smtClean="0"/>
              <a:t>rаsа</a:t>
            </a:r>
            <a:r>
              <a:rPr lang="ru-RU" dirty="0" smtClean="0"/>
              <a:t>. На этой доске воспитатель может написать все что угодно, и ребенок, не отягощенный наследственностью, вырастет таким, каким хотят его видеть близкие взрослые. Согласно этим взглядам путем обучения и воспитания можно сформировать любые психические функции и развить их до любого уровня независимо от биологических особенностей.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Виды воспитания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800" dirty="0" smtClean="0"/>
              <a:t>Наиболее обобщенная классификация включает в себя: </a:t>
            </a:r>
            <a:endParaRPr lang="ru-RU" sz="1800" dirty="0" smtClean="0"/>
          </a:p>
          <a:p>
            <a:pPr lvl="1"/>
            <a:r>
              <a:rPr lang="ru-RU" dirty="0" smtClean="0"/>
              <a:t>умственное; </a:t>
            </a:r>
            <a:endParaRPr lang="ru-RU" sz="1600" dirty="0" smtClean="0"/>
          </a:p>
          <a:p>
            <a:pPr lvl="1"/>
            <a:r>
              <a:rPr lang="ru-RU" dirty="0" smtClean="0"/>
              <a:t>трудовое; </a:t>
            </a:r>
            <a:endParaRPr lang="ru-RU" sz="1600" dirty="0" smtClean="0"/>
          </a:p>
          <a:p>
            <a:pPr lvl="1"/>
            <a:r>
              <a:rPr lang="ru-RU" dirty="0" smtClean="0"/>
              <a:t>физическое воспитание. </a:t>
            </a:r>
            <a:endParaRPr lang="ru-RU" sz="1600" dirty="0" smtClean="0"/>
          </a:p>
          <a:p>
            <a:r>
              <a:rPr lang="ru-RU" dirty="0" smtClean="0"/>
              <a:t>…….???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i="1" dirty="0" smtClean="0"/>
              <a:t>Понятия воспитанности и </a:t>
            </a:r>
            <a:r>
              <a:rPr lang="ru-RU" sz="3100" b="1" i="1" dirty="0" err="1" smtClean="0"/>
              <a:t>воспитуемости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214422"/>
            <a:ext cx="8186766" cy="4805378"/>
          </a:xfrm>
        </p:spPr>
        <p:txBody>
          <a:bodyPr/>
          <a:lstStyle/>
          <a:p>
            <a:endParaRPr lang="ru-RU" b="1" dirty="0" smtClean="0"/>
          </a:p>
          <a:p>
            <a:r>
              <a:rPr lang="ru-RU" b="1" dirty="0" err="1" smtClean="0"/>
              <a:t>Воспитуемость</a:t>
            </a:r>
            <a:r>
              <a:rPr lang="ru-RU" dirty="0" smtClean="0"/>
              <a:t> - э</a:t>
            </a:r>
            <a:r>
              <a:rPr lang="ru-RU" i="1" dirty="0" smtClean="0"/>
              <a:t>то </a:t>
            </a:r>
            <a:r>
              <a:rPr lang="ru-RU" i="1" dirty="0" err="1" smtClean="0"/>
              <a:t>откликаемость</a:t>
            </a:r>
            <a:r>
              <a:rPr lang="ru-RU" i="1" dirty="0" smtClean="0"/>
              <a:t> на воспитательные воздействия извне, готовность к переходу на новые уровни развития личности.</a:t>
            </a:r>
          </a:p>
          <a:p>
            <a:endParaRPr lang="ru-RU" i="1" dirty="0" smtClean="0"/>
          </a:p>
          <a:p>
            <a:r>
              <a:rPr lang="ru-RU" b="1" i="1" dirty="0" smtClean="0"/>
              <a:t>Воспитанность </a:t>
            </a:r>
            <a:r>
              <a:rPr lang="ru-RU" i="1" dirty="0" smtClean="0"/>
              <a:t>- это результат воспитания, который проявляется в социально принятом поведении личности, умении действовать ответственно, компетентно, на уровне возрастных особенностей.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54032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Критерии воспитанности и </a:t>
            </a:r>
            <a:r>
              <a:rPr lang="ru-RU" sz="2800" b="1" i="1" dirty="0" err="1" smtClean="0"/>
              <a:t>воспитуемости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071546"/>
            <a:ext cx="7772400" cy="494825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Критерии</a:t>
            </a:r>
            <a:r>
              <a:rPr lang="ru-RU" dirty="0" smtClean="0"/>
              <a:t>  - научно обоснованные эталоны, по которым устанавливается степень достигнутого в развитии, формировании, обучении, воспитании учащихся. </a:t>
            </a:r>
          </a:p>
          <a:p>
            <a:r>
              <a:rPr lang="ru-RU" b="1" dirty="0" smtClean="0"/>
              <a:t>Показатели</a:t>
            </a:r>
            <a:r>
              <a:rPr lang="ru-RU" dirty="0" smtClean="0"/>
              <a:t> - явления, характеризующие уровень развития личности, ее </a:t>
            </a:r>
            <a:r>
              <a:rPr lang="ru-RU" b="1" dirty="0" err="1" smtClean="0"/>
              <a:t>обученность</a:t>
            </a:r>
            <a:r>
              <a:rPr lang="ru-RU" dirty="0" smtClean="0"/>
              <a:t>, </a:t>
            </a:r>
            <a:r>
              <a:rPr lang="ru-RU" b="1" dirty="0" smtClean="0"/>
              <a:t>воспитанность</a:t>
            </a:r>
            <a:r>
              <a:rPr lang="ru-RU" dirty="0" smtClean="0"/>
              <a:t>, наблюдаемые визуально и устанавливающие меру реализации на практике выработанных у школьников навыков и умения поведения, знаний (В.И. Журавлев).</a:t>
            </a:r>
          </a:p>
          <a:p>
            <a:r>
              <a:rPr lang="ru-RU" dirty="0" smtClean="0"/>
              <a:t>Показатель -  "то, что доступно восприятию, то, что "показывает" наличность чего-либо" (Н.Е. </a:t>
            </a:r>
            <a:r>
              <a:rPr lang="ru-RU" dirty="0" err="1" smtClean="0"/>
              <a:t>Щуркова</a:t>
            </a:r>
            <a:r>
              <a:rPr lang="ru-RU" dirty="0" smtClean="0"/>
              <a:t> 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Основные показатели воспитанности следующие (Н.Е. </a:t>
            </a:r>
            <a:r>
              <a:rPr lang="ru-RU" sz="2800" b="1" dirty="0" err="1" smtClean="0"/>
              <a:t>Щуркова</a:t>
            </a:r>
            <a:r>
              <a:rPr lang="ru-RU" sz="2800" b="1" dirty="0" smtClean="0"/>
              <a:t>):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786842" cy="4910158"/>
          </a:xfrm>
        </p:spPr>
        <p:txBody>
          <a:bodyPr/>
          <a:lstStyle/>
          <a:p>
            <a:pPr lvl="1"/>
            <a:r>
              <a:rPr lang="ru-RU" dirty="0" smtClean="0"/>
              <a:t>внешний вид ребенка; </a:t>
            </a:r>
            <a:endParaRPr lang="ru-RU" sz="1600" dirty="0" smtClean="0"/>
          </a:p>
          <a:p>
            <a:pPr lvl="1"/>
            <a:r>
              <a:rPr lang="ru-RU" dirty="0" smtClean="0"/>
              <a:t>мимический и пластический образ; </a:t>
            </a:r>
            <a:endParaRPr lang="ru-RU" sz="1600" dirty="0" smtClean="0"/>
          </a:p>
          <a:p>
            <a:pPr lvl="1"/>
            <a:r>
              <a:rPr lang="ru-RU" dirty="0" smtClean="0"/>
              <a:t>речь; </a:t>
            </a:r>
            <a:endParaRPr lang="ru-RU" sz="1600" dirty="0" smtClean="0"/>
          </a:p>
          <a:p>
            <a:pPr lvl="1"/>
            <a:r>
              <a:rPr lang="ru-RU" dirty="0" smtClean="0"/>
              <a:t>поведение, складывающееся из отдельных поступков; </a:t>
            </a:r>
            <a:endParaRPr lang="ru-RU" sz="1600" dirty="0" smtClean="0"/>
          </a:p>
          <a:p>
            <a:pPr lvl="1"/>
            <a:r>
              <a:rPr lang="ru-RU" dirty="0" smtClean="0"/>
              <a:t>избирательная деятельность; </a:t>
            </a:r>
            <a:endParaRPr lang="ru-RU" sz="1600" dirty="0" smtClean="0"/>
          </a:p>
          <a:p>
            <a:pPr lvl="1"/>
            <a:r>
              <a:rPr lang="ru-RU" dirty="0" smtClean="0"/>
              <a:t>реакции на социальные явления; </a:t>
            </a:r>
            <a:endParaRPr lang="ru-RU" sz="1600" dirty="0" smtClean="0"/>
          </a:p>
          <a:p>
            <a:pPr lvl="1"/>
            <a:r>
              <a:rPr lang="ru-RU" dirty="0" smtClean="0"/>
              <a:t>система его взаимоотношений с окружающими; </a:t>
            </a:r>
            <a:endParaRPr lang="ru-RU" sz="1600" dirty="0" smtClean="0"/>
          </a:p>
          <a:p>
            <a:pPr lvl="1"/>
            <a:r>
              <a:rPr lang="ru-RU" dirty="0" smtClean="0"/>
              <a:t>качественность его предметной деятельности; </a:t>
            </a:r>
            <a:endParaRPr lang="ru-RU" sz="1600" dirty="0" smtClean="0"/>
          </a:p>
          <a:p>
            <a:pPr lvl="1"/>
            <a:r>
              <a:rPr lang="ru-RU" dirty="0" smtClean="0"/>
              <a:t>идеалы. </a:t>
            </a:r>
            <a:endParaRPr lang="ru-RU" sz="16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Уровни воспитанности и </a:t>
            </a:r>
            <a:r>
              <a:rPr lang="ru-RU" sz="2800" b="1" dirty="0" err="1" smtClean="0"/>
              <a:t>воспитуемости</a:t>
            </a:r>
            <a:r>
              <a:rPr lang="ru-RU" sz="2800" b="1" dirty="0" smtClean="0"/>
              <a:t> (</a:t>
            </a:r>
            <a:r>
              <a:rPr lang="ru-RU" sz="2800" dirty="0" smtClean="0"/>
              <a:t>А.К. Маркова</a:t>
            </a:r>
            <a:r>
              <a:rPr lang="ru-RU" sz="2800" b="1" dirty="0" smtClean="0"/>
              <a:t>)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643998" cy="4767282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Воспитанность (высокий уровень):</a:t>
            </a:r>
            <a:r>
              <a:rPr lang="ru-RU" dirty="0" smtClean="0"/>
              <a:t> широкий запас нравственных знаний (об отношении к труду, обществу, к другому человеку, к себе). Синтез нравственных представлений в целостное индивидуальное </a:t>
            </a:r>
            <a:r>
              <a:rPr lang="ru-RU" b="1" dirty="0" smtClean="0"/>
              <a:t>мировоззрение</a:t>
            </a:r>
            <a:r>
              <a:rPr lang="ru-RU" dirty="0" smtClean="0"/>
              <a:t>. Согласованность нравственных знаний с личными убеждениями, мотивами. Гармония знаний и убеждений с нравственным поведением, единство слова и дела в учении. Развернутые познавательные и социальные мотивы в учении, интерес к способам работы. "Сильное" </a:t>
            </a:r>
            <a:r>
              <a:rPr lang="ru-RU" dirty="0" err="1" smtClean="0"/>
              <a:t>целеполагание</a:t>
            </a:r>
            <a:r>
              <a:rPr lang="ru-RU" dirty="0" smtClean="0"/>
              <a:t> - удержание целей в ситуациях затруднений, ошибок, помех, доведение работы до конца. Преобладание положительных конструктивных эмоций в учении.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08266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Уровни воспитанности и </a:t>
            </a:r>
            <a:r>
              <a:rPr lang="ru-RU" sz="2800" b="1" dirty="0" err="1" smtClean="0"/>
              <a:t>воспитуемости</a:t>
            </a:r>
            <a:r>
              <a:rPr lang="ru-RU" sz="2800" b="1" dirty="0" smtClean="0"/>
              <a:t> </a:t>
            </a:r>
            <a:br>
              <a:rPr lang="ru-RU" sz="2800" b="1" dirty="0" smtClean="0"/>
            </a:br>
            <a:r>
              <a:rPr lang="ru-RU" sz="2800" b="1" dirty="0" smtClean="0"/>
              <a:t>(</a:t>
            </a:r>
            <a:r>
              <a:rPr lang="ru-RU" sz="2800" dirty="0" smtClean="0"/>
              <a:t>А.К. Маркова)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929718" cy="4981596"/>
          </a:xfrm>
        </p:spPr>
        <p:txBody>
          <a:bodyPr>
            <a:normAutofit fontScale="92500"/>
          </a:bodyPr>
          <a:lstStyle/>
          <a:p>
            <a:r>
              <a:rPr lang="ru-RU" b="1" i="1" dirty="0" smtClean="0"/>
              <a:t>Воспитанность (низкий уровень):</a:t>
            </a:r>
            <a:r>
              <a:rPr lang="ru-RU" dirty="0" smtClean="0"/>
              <a:t> слабые, разрозненные нравственные представления о том, что такое хорошо и что такое плохо. Усвоенные нравственные знания не всегда принимаются как основа личных убеждений, личные мотивы </a:t>
            </a:r>
            <a:r>
              <a:rPr lang="ru-RU" dirty="0" err="1" smtClean="0"/>
              <a:t>рассогласованы</a:t>
            </a:r>
            <a:r>
              <a:rPr lang="ru-RU" dirty="0" smtClean="0"/>
              <a:t> с общепринятыми правилами и нормами. Разлад, рассогласование у самого человека нравственных знаний, убеждений, поступков. </a:t>
            </a:r>
            <a:r>
              <a:rPr lang="ru-RU" b="1" dirty="0" smtClean="0"/>
              <a:t>Мотивы</a:t>
            </a:r>
            <a:r>
              <a:rPr lang="ru-RU" dirty="0" smtClean="0"/>
              <a:t> учения на уровне интереса к фактам, узкая ориентация на результат работы при отсутствии интереса к способам работы. Цели негибкие, нереалистические, ситуативные и неперспективные, разрушаются в условиях затруднений и помех. Преобладают отрицательные деструктивные эмоции в учении, тревожность, неуверенность в себе.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Уровни воспитанности и </a:t>
            </a:r>
            <a:r>
              <a:rPr lang="ru-RU" sz="2800" b="1" dirty="0" err="1" smtClean="0"/>
              <a:t>воспитуемости</a:t>
            </a:r>
            <a:r>
              <a:rPr lang="ru-RU" sz="2800" b="1" dirty="0" smtClean="0"/>
              <a:t> </a:t>
            </a:r>
            <a:br>
              <a:rPr lang="ru-RU" sz="2800" b="1" dirty="0" smtClean="0"/>
            </a:br>
            <a:r>
              <a:rPr lang="ru-RU" sz="2800" b="1" dirty="0" smtClean="0"/>
              <a:t>(</a:t>
            </a:r>
            <a:r>
              <a:rPr lang="ru-RU" sz="2800" dirty="0" smtClean="0"/>
              <a:t>А.К. Маркова)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643998" cy="4910158"/>
          </a:xfrm>
        </p:spPr>
        <p:txBody>
          <a:bodyPr>
            <a:normAutofit lnSpcReduction="10000"/>
          </a:bodyPr>
          <a:lstStyle/>
          <a:p>
            <a:r>
              <a:rPr lang="ru-RU" b="1" i="1" dirty="0" err="1" smtClean="0"/>
              <a:t>Воспитуемость</a:t>
            </a:r>
            <a:r>
              <a:rPr lang="ru-RU" b="1" i="1" dirty="0" smtClean="0"/>
              <a:t> (высокий уровень):</a:t>
            </a:r>
            <a:r>
              <a:rPr lang="ru-RU" dirty="0" smtClean="0"/>
              <a:t> </a:t>
            </a:r>
            <a:r>
              <a:rPr lang="ru-RU" dirty="0" err="1" smtClean="0"/>
              <a:t>откликаемость</a:t>
            </a:r>
            <a:r>
              <a:rPr lang="ru-RU" dirty="0" smtClean="0"/>
              <a:t> на помощь другого человека в развитии его личности - следование советам другого человека. Легкость использования и преобразования усвоенных способов социального поведения в новых условиях. Активная ориентировка в новых социальных условиях.</a:t>
            </a:r>
          </a:p>
          <a:p>
            <a:r>
              <a:rPr lang="ru-RU" dirty="0" smtClean="0"/>
              <a:t> </a:t>
            </a:r>
            <a:r>
              <a:rPr lang="ru-RU" b="1" i="1" dirty="0" err="1" smtClean="0"/>
              <a:t>Воспитуемость</a:t>
            </a:r>
            <a:r>
              <a:rPr lang="ru-RU" b="1" i="1" dirty="0" smtClean="0"/>
              <a:t> (низкий уровень):</a:t>
            </a:r>
            <a:r>
              <a:rPr lang="ru-RU" dirty="0" smtClean="0"/>
              <a:t> закрытость личности для развития, нежелание прислушиваться к советам окружающих. Затрудненная ориентировка в новых социальных условиях. Трудновоспитуемость - барьеры, конфликты с окружающими, агрессия при попытках воздействия со стороны другого человека.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Типы взаимосвязи обучения и воспитания</a:t>
            </a:r>
            <a:br>
              <a:rPr lang="ru-RU" sz="2800" b="1" dirty="0" smtClean="0"/>
            </a:br>
            <a:r>
              <a:rPr lang="ru-RU" sz="2800" b="1" dirty="0" smtClean="0"/>
              <a:t> (И.А. Зимняя)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572560" cy="498159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Воспитание неотрывно от обучения, в процессе которого оно осуществляется (через содержание, формы, средства обучения). Это именно тот тип отношения между двумя процессами, в котором они как бы сливаются воедино. В такой форме воспитание входит в учебный процесс, который определяется как воспитывающее обучение.</a:t>
            </a:r>
          </a:p>
          <a:p>
            <a:pPr lvl="0"/>
            <a:r>
              <a:rPr lang="ru-RU" dirty="0" smtClean="0"/>
              <a:t>Воспитание осуществляется в образовательном процессе определенной системы или учреждения и вне обучения, параллельно ему (кружки, общественная работа, трудовое воспитание). Здесь должны подкрепляться все эффекты обучения, и в свою очередь оно должно действовать на воспитание.</a:t>
            </a:r>
          </a:p>
          <a:p>
            <a:pPr lvl="0"/>
            <a:r>
              <a:rPr lang="ru-RU" dirty="0" smtClean="0"/>
              <a:t> Воспитание осуществляется вне образовательного процесса (но в соответствии с его общими целями) семьей, трудовым коллективом, группой, общностью, где происходит и некоторое стихийное обучение и соответственно </a:t>
            </a:r>
            <a:r>
              <a:rPr lang="ru-RU" dirty="0" err="1" smtClean="0"/>
              <a:t>научение</a:t>
            </a:r>
            <a:r>
              <a:rPr lang="ru-RU" dirty="0" smtClean="0"/>
              <a:t>.</a:t>
            </a:r>
          </a:p>
          <a:p>
            <a:pPr lvl="0"/>
            <a:r>
              <a:rPr lang="ru-RU" dirty="0" smtClean="0"/>
              <a:t>Воспитание осуществляется и другими (не образовательными) учреждениями, общностями (клубы, дискотеки, компании и т.д.), сопровождаясь стихийным, а иногда целенаправленным обучением и </a:t>
            </a:r>
            <a:r>
              <a:rPr lang="ru-RU" dirty="0" err="1" smtClean="0"/>
              <a:t>научением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Формирование нравственной основы учащихся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214422"/>
            <a:ext cx="7772400" cy="4805378"/>
          </a:xfrm>
        </p:spPr>
        <p:txBody>
          <a:bodyPr/>
          <a:lstStyle/>
          <a:p>
            <a:r>
              <a:rPr lang="ru-RU" b="1" i="1" dirty="0" smtClean="0"/>
              <a:t>Нравственность</a:t>
            </a:r>
            <a:r>
              <a:rPr lang="ru-RU" i="1" dirty="0" smtClean="0"/>
              <a:t> - это неотъемлемая сторона личности, обеспечивающая добровольное соблюдение ею существующих норм, правил и принципов поведения</a:t>
            </a:r>
            <a:r>
              <a:rPr lang="ru-RU" dirty="0" smtClean="0"/>
              <a:t>. Она находит выражение в отношении к Родине, обществу, коллективу и отдельным людям, к самому себе, труду и результатам труда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Нравственная </a:t>
            </a:r>
            <a:r>
              <a:rPr lang="ru-RU" sz="2800" b="1" dirty="0" err="1" smtClean="0"/>
              <a:t>саморегуляция</a:t>
            </a:r>
            <a:r>
              <a:rPr lang="ru-RU" sz="2800" b="1" dirty="0" smtClean="0"/>
              <a:t> поведения может быть преднамеренной и непроизвольной.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447800"/>
            <a:ext cx="8186766" cy="491015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          При </a:t>
            </a:r>
            <a:r>
              <a:rPr lang="ru-RU" b="1" i="1" dirty="0" smtClean="0"/>
              <a:t>произвольной, преднамеренной </a:t>
            </a:r>
            <a:r>
              <a:rPr lang="ru-RU" b="1" i="1" dirty="0" err="1" smtClean="0"/>
              <a:t>саморегуляции</a:t>
            </a:r>
            <a:r>
              <a:rPr lang="ru-RU" dirty="0" smtClean="0"/>
              <a:t> человек сознательно принимает решение действовать в соответствии с моральными требованиями и, контролируя свое поведение, выполняет это намерение даже в тех случаях, когда оно противоречит его непосредственным желаниям.</a:t>
            </a:r>
            <a:br>
              <a:rPr lang="ru-RU" dirty="0" smtClean="0"/>
            </a:br>
            <a:r>
              <a:rPr lang="ru-RU" dirty="0" smtClean="0"/>
              <a:t>          При </a:t>
            </a:r>
            <a:r>
              <a:rPr lang="ru-RU" b="1" i="1" dirty="0" smtClean="0"/>
              <a:t>непроизвольной </a:t>
            </a:r>
            <a:r>
              <a:rPr lang="ru-RU" b="1" i="1" dirty="0" err="1" smtClean="0"/>
              <a:t>саморегуляции</a:t>
            </a:r>
            <a:r>
              <a:rPr lang="ru-RU" dirty="0" smtClean="0"/>
              <a:t> человек поступает нравственно потому, что иначе он просто не может. </a:t>
            </a:r>
            <a:r>
              <a:rPr lang="ru-RU" b="1" dirty="0" smtClean="0"/>
              <a:t>Моральные мотивы</a:t>
            </a:r>
            <a:r>
              <a:rPr lang="ru-RU" dirty="0" smtClean="0"/>
              <a:t> поведения у него сильнее, чем все остальные побуждения. Непроизвольное нравственное поведение в большей степени отвечает условиям повседневной жизни, которые часто требуют немедленных поступков.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100" b="1" dirty="0" smtClean="0"/>
              <a:t>Непроизвольная </a:t>
            </a:r>
            <a:r>
              <a:rPr lang="ru-RU" sz="3100" b="1" dirty="0" err="1" smtClean="0"/>
              <a:t>саморегуляция</a:t>
            </a:r>
            <a:r>
              <a:rPr lang="ru-RU" sz="3100" b="1" dirty="0" smtClean="0"/>
              <a:t> формируется в основном двумя путями: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Во-первых,</a:t>
            </a:r>
            <a:r>
              <a:rPr lang="ru-RU" dirty="0" smtClean="0"/>
              <a:t> в процессе стихийного накопления нравственного опыта. В этом случае дети незаметно для себя овладевают некоторыми нравственными нормами, усваивают моральные требования, у них развиваются нравственные чувства, закрепляются определенные формы поведения, т.е. формируются нравственные привычки. Подлинный моральный смысл этих привычек осознается ими значительно позже.</a:t>
            </a:r>
          </a:p>
          <a:p>
            <a:r>
              <a:rPr lang="ru-RU" dirty="0" smtClean="0"/>
              <a:t>Этот путь, посредством которого закрепляются главным образом элементарные правила и нормы, создает почву для усвоения более сложных моральных требований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Непроизвольная </a:t>
            </a:r>
            <a:r>
              <a:rPr lang="ru-RU" sz="2800" b="1" dirty="0" err="1" smtClean="0"/>
              <a:t>саморегуляция</a:t>
            </a:r>
            <a:r>
              <a:rPr lang="ru-RU" sz="2800" b="1" dirty="0" smtClean="0"/>
              <a:t> формируется в основном двумя путями: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47800"/>
            <a:ext cx="8258204" cy="512447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Второй путь: </a:t>
            </a:r>
            <a:r>
              <a:rPr lang="ru-RU" dirty="0" smtClean="0"/>
              <a:t>первоначально произвольно, под личным контролем, вопреки другим желаниям, а затем непроизвольно. Именно на этом этапе, когда сознательно усвоенные нравственные принципы, обогащаясь соответствующими переживаниями, становятся </a:t>
            </a:r>
            <a:r>
              <a:rPr lang="ru-RU" b="1" dirty="0" smtClean="0"/>
              <a:t>мотивами поведения</a:t>
            </a:r>
            <a:r>
              <a:rPr lang="ru-RU" dirty="0" smtClean="0"/>
              <a:t>, происходит становление нравственной </a:t>
            </a:r>
            <a:r>
              <a:rPr lang="ru-RU" dirty="0" err="1" smtClean="0"/>
              <a:t>саморегуляции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          Существенным недостатком, часто встречающимся в практике воспитания, является то, что при обучении детей моральным знаниям не опираются на их собственный жизненный опыт. Знания даются как бы абстрактно, тем самым не создаются условия для упражнения детей в поведении, основанном на изучаемых моральных знаниях. При этом в предъявлении детям нравственных знаний часто отсутствует какая-либо система, они даются фрагментарно, от случая к случаю (Рождественская Н.А., 1998).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smtClean="0"/>
              <a:t>Роль эмпатии </a:t>
            </a:r>
            <a:r>
              <a:rPr lang="ru-RU" sz="2800" b="1" dirty="0" smtClean="0"/>
              <a:t>в нравственном воспитании учащихся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47800"/>
            <a:ext cx="8572560" cy="4910158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Эмпатия</a:t>
            </a:r>
            <a:r>
              <a:rPr lang="ru-RU" i="1" dirty="0" smtClean="0"/>
              <a:t> - способность человека эмоционально отзываться на переживания другого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Человек может испытывать переживание того же качества, или, если эмпатия носит искаженный характер, противоположного.</a:t>
            </a:r>
            <a:br>
              <a:rPr lang="ru-RU" dirty="0" smtClean="0"/>
            </a:br>
            <a:r>
              <a:rPr lang="ru-RU" dirty="0" smtClean="0"/>
              <a:t>          Если человек одинаково реагирует на переживания различных людей в различных ситуациях, то его эмпатия проявляется как его устойчивое свойство. Эмпатия как свойство личности выступает мотивом тех или иных форм поведения и играет важнейшую роль в нравственном развитии ребенка.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100" b="1" dirty="0" smtClean="0"/>
              <a:t>Концепция нравственного развития </a:t>
            </a:r>
            <a:r>
              <a:rPr lang="ru-RU" sz="3100" b="1" dirty="0" err="1" smtClean="0"/>
              <a:t>Лоуренса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Колберга</a:t>
            </a:r>
            <a:r>
              <a:rPr lang="ru-RU" sz="3100" b="1" dirty="0" smtClean="0"/>
              <a:t> (1927-1987)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Развитие нравственности (способности выносить моральные суждения) тесно связано с когнитивным развитием.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2547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Уровни нравственности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1071546"/>
            <a:ext cx="8786874" cy="528641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       </a:t>
            </a:r>
            <a:r>
              <a:rPr lang="ru-RU" i="1" dirty="0" smtClean="0"/>
              <a:t>1. </a:t>
            </a:r>
            <a:r>
              <a:rPr lang="ru-RU" i="1" dirty="0" err="1" smtClean="0"/>
              <a:t>Преднравственный</a:t>
            </a:r>
            <a:r>
              <a:rPr lang="ru-RU" i="1" dirty="0" smtClean="0"/>
              <a:t> уровень</a:t>
            </a:r>
            <a:r>
              <a:rPr lang="ru-RU" dirty="0" smtClean="0"/>
              <a:t> (до 10 лет) включает две стадии: на первой стадии ребенок оценивает поступок как плохой или хороший в соответствии с правилами, усвоенными им от взрослых, склонен судить о поступках по важности их последствий, а не по намерениям человека (</a:t>
            </a:r>
            <a:r>
              <a:rPr lang="ru-RU" b="1" dirty="0" smtClean="0"/>
              <a:t>"гетерономная мораль"</a:t>
            </a:r>
            <a:r>
              <a:rPr lang="ru-RU" dirty="0" smtClean="0"/>
              <a:t>), суждение выносится в зависимости от того вознаграждения или наказания, которое может повлечь за собой этот поступок.</a:t>
            </a:r>
          </a:p>
          <a:p>
            <a:r>
              <a:rPr lang="ru-RU" dirty="0" smtClean="0"/>
              <a:t>          Позже суждение о поступке выносится в соответствии с той пользой, которую из него можно извлечь, и ребенок начинает судить о поступках по обусловившим их намерениям, понимая, что намерения важнее результатов совершенного поступка ("автономная мораль").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857232"/>
            <a:ext cx="8329642" cy="5357850"/>
          </a:xfrm>
        </p:spPr>
        <p:txBody>
          <a:bodyPr/>
          <a:lstStyle/>
          <a:p>
            <a:r>
              <a:rPr lang="ru-RU" dirty="0" smtClean="0"/>
              <a:t>К начальной школе должен быть достигнут уровень, когда ребенок поступает нравственно не только на людях, но и наедине с самим собой. Очень важно учить детей радоваться радостью других, учить их сопереживать.</a:t>
            </a:r>
          </a:p>
          <a:p>
            <a:r>
              <a:rPr lang="ru-RU" dirty="0" smtClean="0"/>
              <a:t>          В этом возрасте ребенок способен оценивать свое поведение, опираясь на нравственные нормы, которые приняты им. Задача учителя - постепенно приучать детей к такому анализу своих поступков.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Уровни нравственности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i="1" dirty="0" smtClean="0"/>
              <a:t>2. Конвенциональный уровень</a:t>
            </a:r>
            <a:r>
              <a:rPr lang="ru-RU" dirty="0" smtClean="0"/>
              <a:t> (с 10 до 13 лет) - ориентация на принципы других людей и на законы.</a:t>
            </a:r>
            <a:br>
              <a:rPr lang="ru-RU" dirty="0" smtClean="0"/>
            </a:br>
            <a:r>
              <a:rPr lang="ru-RU" dirty="0" smtClean="0"/>
              <a:t>          На третьей стадии суждение основывается на том, получит ли поступок одобрение других людей или нет.</a:t>
            </a:r>
          </a:p>
          <a:p>
            <a:r>
              <a:rPr lang="ru-RU" dirty="0" smtClean="0"/>
              <a:t>          На четвертой стадии суждение выносится, в соответствии с установленным порядком и официальными законами общества.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Уровни нравственности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47800"/>
            <a:ext cx="8258204" cy="4981596"/>
          </a:xfrm>
        </p:spPr>
        <p:txBody>
          <a:bodyPr>
            <a:normAutofit fontScale="92500" lnSpcReduction="10000"/>
          </a:bodyPr>
          <a:lstStyle/>
          <a:p>
            <a:r>
              <a:rPr lang="ru-RU" i="1" dirty="0" smtClean="0"/>
              <a:t>3. </a:t>
            </a:r>
            <a:r>
              <a:rPr lang="ru-RU" i="1" dirty="0" err="1" smtClean="0"/>
              <a:t>Постконвенциональный</a:t>
            </a:r>
            <a:r>
              <a:rPr lang="ru-RU" i="1" dirty="0" smtClean="0"/>
              <a:t> уровень</a:t>
            </a:r>
            <a:r>
              <a:rPr lang="ru-RU" dirty="0" smtClean="0"/>
              <a:t> (с 13 лет) - человек судит о поведении, исходя из собственных критериев.</a:t>
            </a:r>
            <a:br>
              <a:rPr lang="ru-RU" dirty="0" smtClean="0"/>
            </a:br>
            <a:r>
              <a:rPr lang="ru-RU" dirty="0" smtClean="0"/>
              <a:t>          На пятой стадии оправдание поступка основывается на уважении прав человека или признании демократически принятого решения.</a:t>
            </a:r>
          </a:p>
          <a:p>
            <a:r>
              <a:rPr lang="ru-RU" dirty="0" smtClean="0"/>
              <a:t>          На шестой стадии поступок квалифицируется как правильный, если он продиктован </a:t>
            </a:r>
            <a:r>
              <a:rPr lang="ru-RU" b="1" dirty="0" smtClean="0"/>
              <a:t>совестью</a:t>
            </a:r>
            <a:r>
              <a:rPr lang="ru-RU" dirty="0" smtClean="0"/>
              <a:t> - независимо от его законности или мнения других людей.</a:t>
            </a:r>
            <a:br>
              <a:rPr lang="ru-RU" dirty="0" smtClean="0"/>
            </a:br>
            <a:r>
              <a:rPr lang="ru-RU" dirty="0" smtClean="0"/>
              <a:t>          </a:t>
            </a:r>
            <a:r>
              <a:rPr lang="ru-RU" dirty="0" err="1" smtClean="0"/>
              <a:t>Колберг</a:t>
            </a:r>
            <a:r>
              <a:rPr lang="ru-RU" dirty="0" smtClean="0"/>
              <a:t> отмечает, что многие люди так никогда и не переходят четвертую стадию, а шестой стадии достигает меньше 10% людей в возрасте 16 лет и старше.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Методы воспитания: понятие и классификация</a:t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071546"/>
            <a:ext cx="7772400" cy="4948254"/>
          </a:xfrm>
        </p:spPr>
        <p:txBody>
          <a:bodyPr/>
          <a:lstStyle/>
          <a:p>
            <a:r>
              <a:rPr lang="ru-RU" b="1" i="1" dirty="0" smtClean="0"/>
              <a:t>Методы воспитания </a:t>
            </a:r>
            <a:r>
              <a:rPr lang="ru-RU" i="1" dirty="0" smtClean="0"/>
              <a:t>- это конкретные пути влияния на сознание, чувства, поведение школьников для решения педагогических задач в совместной деятельности (общении) последних с учителем-воспитателем. </a:t>
            </a:r>
          </a:p>
          <a:p>
            <a:r>
              <a:rPr lang="ru-RU" i="1" dirty="0" smtClean="0"/>
              <a:t>Методы воспитания следует отличать от средств воспитания, с которыми они связаны.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Классификация методов по источникам передачи содержания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Словесные методы (рассказ, беседа и др.);</a:t>
            </a:r>
          </a:p>
          <a:p>
            <a:r>
              <a:rPr lang="ru-RU" dirty="0" smtClean="0"/>
              <a:t>Практические методы (упражнение, тренировка и др.);</a:t>
            </a:r>
          </a:p>
          <a:p>
            <a:r>
              <a:rPr lang="ru-RU" dirty="0" smtClean="0"/>
              <a:t>Наглядные методы (иллюстрирование, показ, предъявление материала и др.)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Классификация методов на основе простейшей структуры личности (</a:t>
            </a:r>
            <a:r>
              <a:rPr lang="ru-RU" sz="2800" dirty="0" smtClean="0"/>
              <a:t>Ильин Е.П</a:t>
            </a:r>
            <a:r>
              <a:rPr lang="ru-RU" sz="2800" b="1" dirty="0" smtClean="0"/>
              <a:t>):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/>
            <a:r>
              <a:rPr lang="ru-RU" dirty="0" smtClean="0"/>
              <a:t>методы формирования сознания (убеждение); </a:t>
            </a:r>
            <a:endParaRPr lang="ru-RU" sz="1600" dirty="0" smtClean="0"/>
          </a:p>
          <a:p>
            <a:pPr lvl="1"/>
            <a:r>
              <a:rPr lang="ru-RU" dirty="0" smtClean="0"/>
              <a:t>методы формирования поведения (метод упражнений, приучение, поручение, педагогическое требование, воспитывающие ситуации и др. ); </a:t>
            </a:r>
            <a:endParaRPr lang="ru-RU" sz="1600" dirty="0" smtClean="0"/>
          </a:p>
          <a:p>
            <a:pPr lvl="1"/>
            <a:r>
              <a:rPr lang="ru-RU" dirty="0" smtClean="0"/>
              <a:t>методы формирования чувств и отношений (поощрение, порицание, наказание, создание ситуаций успеха, контроль, самоконтроль, оценка и самооценка). </a:t>
            </a:r>
            <a:endParaRPr lang="ru-RU" sz="16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Самовоспитание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447800"/>
            <a:ext cx="8115328" cy="4572000"/>
          </a:xfrm>
        </p:spPr>
        <p:txBody>
          <a:bodyPr/>
          <a:lstStyle/>
          <a:p>
            <a:r>
              <a:rPr lang="ru-RU" dirty="0" smtClean="0"/>
              <a:t>          </a:t>
            </a:r>
            <a:r>
              <a:rPr lang="ru-RU" b="1" i="1" dirty="0" smtClean="0"/>
              <a:t>Самовоспитание</a:t>
            </a:r>
            <a:r>
              <a:rPr lang="ru-RU" i="1" dirty="0" smtClean="0"/>
              <a:t> - это процесс усвоения человеком опыта предшествующих поколений посредством внутренних душевных факторов, обеспечивающих развитие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          </a:t>
            </a:r>
            <a:r>
              <a:rPr lang="ru-RU" b="1" i="1" dirty="0" smtClean="0"/>
              <a:t>Самовоспитание</a:t>
            </a:r>
            <a:r>
              <a:rPr lang="ru-RU" i="1" dirty="0" smtClean="0"/>
              <a:t> - это деятельность человека, направленная на изменение своей личности в соответствии с сознательно поставленными целями, сложившимися идеалами и убеждениями.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        </a:t>
            </a:r>
            <a:r>
              <a:rPr lang="ru-RU" sz="3100" b="1" dirty="0" smtClean="0">
                <a:solidFill>
                  <a:schemeClr val="tx1"/>
                </a:solidFill>
              </a:rPr>
              <a:t> А.К. Маркова выделяет высокий и низкий уровни </a:t>
            </a:r>
            <a:r>
              <a:rPr lang="ru-RU" sz="3100" b="1" dirty="0" err="1" smtClean="0">
                <a:solidFill>
                  <a:schemeClr val="tx1"/>
                </a:solidFill>
              </a:rPr>
              <a:t>самовоспитуемости</a:t>
            </a:r>
            <a:r>
              <a:rPr lang="ru-RU" sz="3100" b="1" dirty="0" smtClean="0">
                <a:solidFill>
                  <a:schemeClr val="tx1"/>
                </a:solidFill>
              </a:rPr>
              <a:t>: </a:t>
            </a:r>
            <a:endParaRPr lang="ru-RU" sz="31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47800"/>
            <a:ext cx="8258204" cy="4910158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/>
              <a:t>Высокий уровень</a:t>
            </a:r>
            <a:r>
              <a:rPr lang="ru-RU" dirty="0" smtClean="0"/>
              <a:t>: инициатива без толчков и стимулов извне, самостоятельная постановка целей саморазвития, построение программы и </a:t>
            </a:r>
            <a:r>
              <a:rPr lang="ru-RU" b="1" dirty="0" smtClean="0"/>
              <a:t>вариативность</a:t>
            </a:r>
            <a:r>
              <a:rPr lang="ru-RU" dirty="0" smtClean="0"/>
              <a:t> ее стратегий, </a:t>
            </a:r>
            <a:r>
              <a:rPr lang="ru-RU" dirty="0" err="1" smtClean="0"/>
              <a:t>самопрогнозирование</a:t>
            </a:r>
            <a:r>
              <a:rPr lang="ru-RU" dirty="0" smtClean="0"/>
              <a:t>, перспективное </a:t>
            </a:r>
            <a:r>
              <a:rPr lang="ru-RU" dirty="0" err="1" smtClean="0"/>
              <a:t>целеполагание</a:t>
            </a:r>
            <a:r>
              <a:rPr lang="ru-RU" dirty="0" smtClean="0"/>
              <a:t>, внутренняя устойчивость и цельность. Построение новых смыслов (</a:t>
            </a:r>
            <a:r>
              <a:rPr lang="ru-RU" dirty="0" err="1" smtClean="0"/>
              <a:t>смыслообразование</a:t>
            </a:r>
            <a:r>
              <a:rPr lang="ru-RU" dirty="0" smtClean="0"/>
              <a:t>) в трудных условиях. Повседневная </a:t>
            </a:r>
            <a:r>
              <a:rPr lang="ru-RU" b="1" dirty="0" smtClean="0"/>
              <a:t>рефлексия</a:t>
            </a:r>
            <a:r>
              <a:rPr lang="ru-RU" dirty="0" smtClean="0"/>
              <a:t>. Владение приемами мобилизации и расслабления.</a:t>
            </a:r>
          </a:p>
          <a:p>
            <a:r>
              <a:rPr lang="ru-RU" dirty="0" smtClean="0"/>
              <a:t>          </a:t>
            </a:r>
            <a:r>
              <a:rPr lang="ru-RU" i="1" dirty="0" smtClean="0"/>
              <a:t>Низкий уровень</a:t>
            </a:r>
            <a:r>
              <a:rPr lang="ru-RU" dirty="0" smtClean="0"/>
              <a:t>: отсутствие потребности и способности самому что-то делать для своего развития (что может сочетаться с высокой дисциплиной как исполнителя). Отсутствие внутреннего смысла и стержня существа личности. Отсутствие интереса к самоанализу. Напряженность и комплексы в учебной работе.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965</TotalTime>
  <Words>1759</Words>
  <Application>Microsoft Office PowerPoint</Application>
  <PresentationFormat>Экран (4:3)</PresentationFormat>
  <Paragraphs>137</Paragraphs>
  <Slides>37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Справедливость</vt:lpstr>
      <vt:lpstr>Психология воспитания</vt:lpstr>
      <vt:lpstr>Понятие «воспитание»</vt:lpstr>
      <vt:lpstr>Понятие «воспитание»</vt:lpstr>
      <vt:lpstr>         Федеральный закон от 31 июля 2020 г. N 304-ФЗ "О внесении изменений в Федеральный закон "Об образовании в Российской Федерации" по вопросам воспитания обучающихся"   Воспитание – это…. </vt:lpstr>
      <vt:lpstr>Презентация PowerPoint</vt:lpstr>
      <vt:lpstr>Психология и воспитание</vt:lpstr>
      <vt:lpstr>Цели воспитания</vt:lpstr>
      <vt:lpstr>                                                                                                                                В различных педагогических концепциях цель воспитания трактуется в зависимости от социально-философских позиций авторов, как: </vt:lpstr>
      <vt:lpstr>Воспитание и становление</vt:lpstr>
      <vt:lpstr>Воспитание и формирование личности</vt:lpstr>
      <vt:lpstr>Воспитание и социализация</vt:lpstr>
      <vt:lpstr>Теории воспитания</vt:lpstr>
      <vt:lpstr>Биологизаторский подход</vt:lpstr>
      <vt:lpstr>Социологизаторский подход</vt:lpstr>
      <vt:lpstr>Виды воспитания</vt:lpstr>
      <vt:lpstr>Понятия воспитанности и воспитуемости</vt:lpstr>
      <vt:lpstr>Критерии воспитанности и воспитуемости</vt:lpstr>
      <vt:lpstr>Основные показатели воспитанности следующие (Н.Е. Щуркова):</vt:lpstr>
      <vt:lpstr>Уровни воспитанности и воспитуемости (А.К. Маркова)</vt:lpstr>
      <vt:lpstr>Уровни воспитанности и воспитуемости  (А.К. Маркова)</vt:lpstr>
      <vt:lpstr>Уровни воспитанности и воспитуемости  (А.К. Маркова)</vt:lpstr>
      <vt:lpstr>Типы взаимосвязи обучения и воспитания  (И.А. Зимняя)</vt:lpstr>
      <vt:lpstr>Формирование нравственной основы учащихся</vt:lpstr>
      <vt:lpstr>Нравственная саморегуляция поведения может быть преднамеренной и непроизвольной.</vt:lpstr>
      <vt:lpstr>Непроизвольная саморегуляция формируется в основном двумя путями:</vt:lpstr>
      <vt:lpstr>Непроизвольная саморегуляция формируется в основном двумя путями:</vt:lpstr>
      <vt:lpstr>Роль эмпатии в нравственном воспитании учащихся</vt:lpstr>
      <vt:lpstr>Концепция нравственного развития Лоуренса Колберга (1927-1987)</vt:lpstr>
      <vt:lpstr>Уровни нравственности </vt:lpstr>
      <vt:lpstr>Презентация PowerPoint</vt:lpstr>
      <vt:lpstr>Уровни нравственности </vt:lpstr>
      <vt:lpstr>Уровни нравственности </vt:lpstr>
      <vt:lpstr>Методы воспитания: понятие и классификация </vt:lpstr>
      <vt:lpstr>Классификация методов по источникам передачи содержания</vt:lpstr>
      <vt:lpstr>Классификация методов на основе простейшей структуры личности (Ильин Е.П):</vt:lpstr>
      <vt:lpstr>Самовоспитание</vt:lpstr>
      <vt:lpstr>          А.К. Маркова выделяет высокий и низкий уровни самовоспитуемости: 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воспитания</dc:title>
  <dc:creator>User</dc:creator>
  <cp:lastModifiedBy>User</cp:lastModifiedBy>
  <cp:revision>10</cp:revision>
  <dcterms:created xsi:type="dcterms:W3CDTF">2020-12-08T15:42:01Z</dcterms:created>
  <dcterms:modified xsi:type="dcterms:W3CDTF">2021-04-16T09:20:57Z</dcterms:modified>
</cp:coreProperties>
</file>