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  <a:srgbClr val="F2EBD8"/>
    <a:srgbClr val="8F48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0890A2-0BB6-0342-AF3C-8C46ED83F4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08A8F4-F93B-9149-9F72-F7976D3CC6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461BAF-3200-5343-812E-9C89F8991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20CAE5-DB42-7043-B925-7F5117856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27E266-E862-3240-BE30-B353E4E7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59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6754D9-A86D-E146-B315-77582AD04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3C623E-4915-1F4D-8F07-010D17FF02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23CFAB-1A02-814F-BE92-1627672A3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E622E9-70BA-9D42-95DD-EA57BE194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D56F16-7931-6D44-8F99-3E8F133B8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429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32ABB-56F1-A142-BC5F-E388B3CA0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F2C9CFE-32FE-E641-8703-596E07589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194854-4A3C-6A4C-AF82-6B514C082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4C5CF0-28A4-6E47-87ED-66339D2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0C624E-93D0-194B-BC34-7BEA761C4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500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C10CBB-B571-1149-92DE-9C2F0E129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984B5D-037D-BE4A-9496-8830BC0F0B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3A640CB-B45A-F547-A717-1B199E2C9C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45A451-23F8-A44A-921D-8E758580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F4C176-B219-7440-94C4-15E97B386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5F22F4-1EFC-0B44-B104-A6853EAB5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53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02454D-6963-984B-A588-F1023B663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833E27A-4417-FB49-A9A5-8F6CCB198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6EA1C33-68CB-4241-9C08-6F599D42D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CCF5E8C-FEC3-7E48-9226-DBB6C4BE0F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0A6C1D-CC30-954B-889B-82F5DED08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A7F7FDB-EFF3-B946-ADEA-AD30BB86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80EE094-AFE2-C549-B884-AE933FA3F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41CD5C9-FA14-C043-9E2D-D8E667FCD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96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C3E4-5BD7-E446-A695-A1835394B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8D9E4E0-68FB-4547-A2AD-FCC7328CC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71BC6B6-E7E2-3147-88E3-77B53E663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119D1F9-9ED0-7C4D-9941-033B1683D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711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DCE1A66-840B-3941-B8F1-199439C06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918BFCF-A234-D144-A331-3C6FC28AC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F7F3692-A577-0B43-937F-4A67778BB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97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D7DFFF-191D-3844-91EB-B16C7FE47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E47048-6BFA-9740-8B3A-D424D4755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5BBA78D-83DD-6F4F-B003-8FBB6F7738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99DFB95-9366-264F-9222-8A85A81A7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5F3F7A-231C-9241-9D3B-2AFFF8202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B13C303-45D6-914D-AE34-BD92C7E72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97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1D451-C153-B747-9A9F-A914A4B8A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95FFA5C-C8F0-1F42-9BBC-F7233D2174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F102FB-FD66-824D-8D77-2FA5D8652A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991AD4-96FE-3346-873A-BC7C02331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53A3EE-CD6D-D948-BB1E-3B7BBC15C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12103E-8688-3D4F-93CB-44B9F29C9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525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EF172-3B4B-3D43-9BD3-547A13856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6AD1C00-5C2C-9B4E-9CA1-1C7E243605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13AC2A-2E8B-214F-89A6-72A4C4140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32A2CE-6DD9-A445-B2BC-24987E89E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A563A7-C878-DF41-965C-40AA34041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16BC766-A1CA-104F-B473-147643FB9B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ACA83AC-84F4-4F4E-B785-8C853026F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EDA88C-FC3C-4E45-A075-A0E58EACE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9CC359-772C-9E46-8250-00CCB828C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731613-989A-2B4A-BC8F-9A6274F6F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795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BB3BF-E4E8-0549-B5CA-39B7F536A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6993D2-E8D5-3B4F-9117-3A4782BE5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F6B9BB-3DF9-1049-B2D9-41CC6DE877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D0163-75B9-984B-BAC4-3C1AE9467624}" type="datetimeFigureOut">
              <a:rPr lang="ru-RU" smtClean="0"/>
              <a:t>12.06.2026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CDE6BC-3FA4-494D-AC80-37136E51B9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114AD7-A043-5940-A109-151A452C2C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72103-EDB2-664E-B1C9-763F34DE0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95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5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6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7.jpe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8.jpe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9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09683728-A09D-CF45-A388-0331D7849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A94BD-64C7-BC42-B447-D0AE74E75C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55333"/>
            <a:ext cx="9144000" cy="1054630"/>
          </a:xfrm>
        </p:spPr>
        <p:txBody>
          <a:bodyPr/>
          <a:lstStyle/>
          <a:p>
            <a:r>
              <a:rPr lang="ru-RU"/>
              <a:t>Парадный портрет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7B51C13-A00B-9A44-910D-000F50EAB8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5916" y="4639206"/>
            <a:ext cx="9144000" cy="1655762"/>
          </a:xfrm>
        </p:spPr>
        <p:txBody>
          <a:bodyPr/>
          <a:lstStyle/>
          <a:p>
            <a:pPr algn="r"/>
            <a:r>
              <a:rPr lang="ru-RU"/>
              <a:t>выполнила:</a:t>
            </a:r>
          </a:p>
          <a:p>
            <a:pPr algn="r"/>
            <a:r>
              <a:rPr lang="ru-RU"/>
              <a:t>студентка гр. Д-ПБ-21</a:t>
            </a:r>
          </a:p>
          <a:p>
            <a:pPr algn="r"/>
            <a:r>
              <a:rPr lang="ru-RU"/>
              <a:t>Полонская Анфиса</a:t>
            </a:r>
          </a:p>
        </p:txBody>
      </p:sp>
    </p:spTree>
    <p:extLst>
      <p:ext uri="{BB962C8B-B14F-4D97-AF65-F5344CB8AC3E}">
        <p14:creationId xmlns:p14="http://schemas.microsoft.com/office/powerpoint/2010/main" val="1757473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450E7126-1ED3-4D47-9419-D8B381E59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5BA766-24F9-2845-B735-742DC2AA3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10803467" cy="1084792"/>
          </a:xfrm>
          <a:solidFill>
            <a:srgbClr val="FFF2CC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/>
              <a:t>Определение и признаки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E78381-DC8B-2A4E-ADBC-B3939AB4A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624"/>
            <a:ext cx="10803467" cy="1222376"/>
          </a:xfrm>
          <a:solidFill>
            <a:srgbClr val="FFF2CC">
              <a:alpha val="50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>
                <a:solidFill>
                  <a:schemeClr val="tx1"/>
                </a:solidFill>
              </a:rPr>
              <a:t>Парадный портрет</a:t>
            </a:r>
            <a:r>
              <a:rPr lang="ru-RU" sz="2400">
                <a:solidFill>
                  <a:schemeClr val="tx1"/>
                </a:solidFill>
              </a:rPr>
              <a:t> — разновидность портретного жанра в изобразительном искусстве, преимущественно в живописи. Его главная задача — продемонстрировать высокое социальное положение, власть или статус модели. 
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E27F2A-8DBE-6F4D-BD52-9FF59F1405ED}"/>
              </a:ext>
            </a:extLst>
          </p:cNvPr>
          <p:cNvSpPr txBox="1"/>
          <p:nvPr/>
        </p:nvSpPr>
        <p:spPr>
          <a:xfrm>
            <a:off x="838200" y="3618100"/>
            <a:ext cx="10803466" cy="2308324"/>
          </a:xfrm>
          <a:prstGeom prst="rect">
            <a:avLst/>
          </a:prstGeom>
          <a:solidFill>
            <a:srgbClr val="FFF2CC">
              <a:alpha val="50000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/>
            <a:r>
              <a:rPr lang="ru-RU" sz="2400" b="1" i="0">
                <a:solidFill>
                  <a:srgbClr val="333333"/>
                </a:solidFill>
                <a:effectLst/>
              </a:rPr>
              <a:t>Характерные черты:</a:t>
            </a:r>
            <a:endParaRPr lang="af-ZA" sz="2400" b="0" i="0">
              <a:solidFill>
                <a:srgbClr val="333333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>
                <a:solidFill>
                  <a:srgbClr val="333333"/>
                </a:solidFill>
                <a:effectLst/>
              </a:rPr>
              <a:t> </a:t>
            </a:r>
            <a:r>
              <a:rPr lang="ru-RU" sz="2400" i="0">
                <a:solidFill>
                  <a:srgbClr val="333333"/>
                </a:solidFill>
                <a:effectLst/>
              </a:rPr>
              <a:t>Богатое одеяние, регалии, награды и знаки отличия</a:t>
            </a:r>
            <a:endParaRPr lang="af-ZA" sz="2400" b="0" i="0">
              <a:solidFill>
                <a:srgbClr val="333333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>
                <a:solidFill>
                  <a:srgbClr val="333333"/>
                </a:solidFill>
                <a:effectLst/>
              </a:rPr>
              <a:t> </a:t>
            </a:r>
            <a:r>
              <a:rPr lang="ru-RU" sz="2400" i="0">
                <a:solidFill>
                  <a:srgbClr val="333333"/>
                </a:solidFill>
                <a:effectLst/>
              </a:rPr>
              <a:t>Использование точки зрения снизу вверх</a:t>
            </a:r>
            <a:endParaRPr lang="af-ZA" sz="2400" b="0" i="0">
              <a:solidFill>
                <a:srgbClr val="333333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1" i="0">
                <a:solidFill>
                  <a:srgbClr val="333333"/>
                </a:solidFill>
                <a:effectLst/>
              </a:rPr>
              <a:t> </a:t>
            </a:r>
            <a:r>
              <a:rPr lang="ru-RU" sz="2400" i="0">
                <a:solidFill>
                  <a:srgbClr val="333333"/>
                </a:solidFill>
                <a:effectLst/>
              </a:rPr>
              <a:t>Аллегорические фигуры и атрибуты</a:t>
            </a:r>
            <a:r>
              <a:rPr lang="ru-RU" sz="2400">
                <a:solidFill>
                  <a:srgbClr val="333333"/>
                </a:solidFill>
              </a:rPr>
              <a:t> (д</a:t>
            </a:r>
            <a:r>
              <a:rPr lang="ru-RU" sz="2400" i="0">
                <a:solidFill>
                  <a:srgbClr val="333333"/>
                </a:solidFill>
                <a:effectLst/>
              </a:rPr>
              <a:t>ержава и скипетр, лавровый венок)</a:t>
            </a:r>
            <a:endParaRPr lang="af-ZA" sz="2400" i="0">
              <a:solidFill>
                <a:srgbClr val="333333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i="0">
                <a:solidFill>
                  <a:srgbClr val="333333"/>
                </a:solidFill>
                <a:effectLst/>
              </a:rPr>
              <a:t> Крупноформатность произведения, ко</a:t>
            </a:r>
            <a:r>
              <a:rPr lang="ru-RU" sz="2400" b="0" i="0">
                <a:solidFill>
                  <a:srgbClr val="333333"/>
                </a:solidFill>
                <a:effectLst/>
              </a:rPr>
              <a:t>торая создаёт ощущение монументальности и величия. </a:t>
            </a:r>
            <a:endParaRPr lang="af-ZA" sz="2400" b="0" i="0">
              <a:solidFill>
                <a:srgbClr val="3333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86874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20">
            <a:extLst>
              <a:ext uri="{FF2B5EF4-FFF2-40B4-BE49-F238E27FC236}">
                <a16:creationId xmlns:a16="http://schemas.microsoft.com/office/drawing/2014/main" id="{44886271-5DA9-474C-8972-949FF1C03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" y="1"/>
            <a:ext cx="12171447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22634AD-5AE2-4A4A-9555-394903695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0941" y="1010709"/>
            <a:ext cx="6139392" cy="1889125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/>
              <a:t>   Павел Корин создал триптих «Александр Невский» в 1942–1943 г. Картина посвящена русскому князю, причисленному к лику святых за защиту русских земель от врагов. </a:t>
            </a:r>
          </a:p>
        </p:txBody>
      </p:sp>
      <p:pic>
        <p:nvPicPr>
          <p:cNvPr id="16" name="Рисунок 16">
            <a:extLst>
              <a:ext uri="{FF2B5EF4-FFF2-40B4-BE49-F238E27FC236}">
                <a16:creationId xmlns:a16="http://schemas.microsoft.com/office/drawing/2014/main" id="{F449B34B-9BE9-A94B-86C4-A6A62E63B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35" y="328083"/>
            <a:ext cx="3495519" cy="55223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AFF137A8-6197-1448-A8CE-61753D1A0F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10" y="543136"/>
            <a:ext cx="3057773" cy="50766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F425A00-02A6-4247-9948-BCA0D35749E3}"/>
              </a:ext>
            </a:extLst>
          </p:cNvPr>
          <p:cNvSpPr txBox="1"/>
          <p:nvPr/>
        </p:nvSpPr>
        <p:spPr>
          <a:xfrm>
            <a:off x="882155" y="6024349"/>
            <a:ext cx="4343077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/>
              <a:t>«Александр Невский»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6E73DA-848C-8545-9597-67CE41A95A85}"/>
              </a:ext>
            </a:extLst>
          </p:cNvPr>
          <p:cNvSpPr txBox="1"/>
          <p:nvPr/>
        </p:nvSpPr>
        <p:spPr>
          <a:xfrm>
            <a:off x="5840941" y="2899834"/>
            <a:ext cx="560916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монументальность и масштабность композиции</a:t>
            </a:r>
          </a:p>
          <a:p>
            <a:r>
              <a:rPr lang="ru-RU" sz="240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</a:t>
            </a:r>
            <a:r>
              <a:rPr lang="ru-RU" sz="24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имволическая насыщенность</a:t>
            </a:r>
          </a:p>
          <a:p>
            <a:r>
              <a:rPr lang="ru-RU" sz="240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ц</a:t>
            </a:r>
            <a:r>
              <a:rPr lang="ru-RU" sz="24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ветовая гамма и композиция</a:t>
            </a:r>
          </a:p>
          <a:p>
            <a:r>
              <a:rPr lang="ru-RU" sz="240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и</a:t>
            </a:r>
            <a:r>
              <a:rPr lang="ru-RU" sz="24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сторическая и символическая глубина</a:t>
            </a:r>
          </a:p>
          <a:p>
            <a:r>
              <a:rPr lang="ru-RU" sz="240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о</a:t>
            </a:r>
            <a:r>
              <a:rPr lang="ru-RU" sz="24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бщественная и идеологическая функция</a:t>
            </a:r>
          </a:p>
        </p:txBody>
      </p:sp>
    </p:spTree>
    <p:extLst>
      <p:ext uri="{BB962C8B-B14F-4D97-AF65-F5344CB8AC3E}">
        <p14:creationId xmlns:p14="http://schemas.microsoft.com/office/powerpoint/2010/main" val="14844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20B76136-E8B4-5F4D-A6F2-CF6D48D66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B1A8751A-C6C3-BB4C-90C7-9FB9B147B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42" y="687918"/>
            <a:ext cx="4440576" cy="5005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C1CBBC80-0CA9-1C40-A4F5-13F32029B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369" y="946042"/>
            <a:ext cx="3844131" cy="444087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65EA6F-DAAA-054D-8DAD-C932A3FF99C5}"/>
              </a:ext>
            </a:extLst>
          </p:cNvPr>
          <p:cNvSpPr txBox="1"/>
          <p:nvPr/>
        </p:nvSpPr>
        <p:spPr>
          <a:xfrm>
            <a:off x="6212416" y="1619792"/>
            <a:ext cx="508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>
                <a:solidFill>
                  <a:srgbClr val="333333"/>
                </a:solidFill>
                <a:effectLst/>
              </a:rPr>
              <a:t>Портрет Александра Пушкина — работа Ореста Кипренского (1827).</a:t>
            </a:r>
            <a:endParaRPr lang="ru-RU" sz="24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498B92-F603-A34B-A032-66794DEDD1DB}"/>
              </a:ext>
            </a:extLst>
          </p:cNvPr>
          <p:cNvSpPr txBox="1"/>
          <p:nvPr/>
        </p:nvSpPr>
        <p:spPr>
          <a:xfrm>
            <a:off x="984250" y="6015455"/>
            <a:ext cx="4466168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i="0">
                <a:solidFill>
                  <a:srgbClr val="333333"/>
                </a:solidFill>
                <a:effectLst/>
              </a:rPr>
              <a:t>«Портрет А.С. Пушкина»</a:t>
            </a:r>
            <a:endParaRPr lang="ru-RU" sz="32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E1CB66-96E4-6C44-B206-F7BCB8AA8700}"/>
              </a:ext>
            </a:extLst>
          </p:cNvPr>
          <p:cNvSpPr txBox="1"/>
          <p:nvPr/>
        </p:nvSpPr>
        <p:spPr>
          <a:xfrm>
            <a:off x="6212416" y="3052917"/>
            <a:ext cx="527050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>
                <a:ea typeface="Times New Roman" panose="02020603050405020304" pitchFamily="18" charset="0"/>
                <a:cs typeface="Times New Roman" panose="02020603050405020304" pitchFamily="18" charset="0"/>
              </a:rPr>
              <a:t>• т</a:t>
            </a:r>
            <a:r>
              <a:rPr lang="ru-RU" sz="24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оржественная поза и композиция</a:t>
            </a:r>
          </a:p>
          <a:p>
            <a:r>
              <a:rPr lang="ru-RU" sz="2400">
                <a:cs typeface="Times New Roman" panose="02020603050405020304" pitchFamily="18" charset="0"/>
              </a:rPr>
              <a:t>• символика и атрибуты</a:t>
            </a:r>
          </a:p>
          <a:p>
            <a:r>
              <a:rPr lang="ru-RU" sz="2400"/>
              <a:t>• колорит и освещение</a:t>
            </a:r>
          </a:p>
          <a:p>
            <a:r>
              <a:rPr lang="ru-RU" sz="2400"/>
              <a:t>• тщательная проработка деталей</a:t>
            </a:r>
          </a:p>
        </p:txBody>
      </p:sp>
    </p:spTree>
    <p:extLst>
      <p:ext uri="{BB962C8B-B14F-4D97-AF65-F5344CB8AC3E}">
        <p14:creationId xmlns:p14="http://schemas.microsoft.com/office/powerpoint/2010/main" val="3173928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20B76136-E8B4-5F4D-A6F2-CF6D48D66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B1A8751A-C6C3-BB4C-90C7-9FB9B147B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34" y="234573"/>
            <a:ext cx="4001584" cy="515429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65EA6F-DAAA-054D-8DAD-C932A3FF99C5}"/>
              </a:ext>
            </a:extLst>
          </p:cNvPr>
          <p:cNvSpPr txBox="1"/>
          <p:nvPr/>
        </p:nvSpPr>
        <p:spPr>
          <a:xfrm>
            <a:off x="5831416" y="543651"/>
            <a:ext cx="582083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/>
              <a:t>Авторский вариант Дмитрия Левицкого 1783 года. Он создал несколько версий этого портрета, а впоследствии его неоднократно повторяли и другие художники.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498B92-F603-A34B-A032-66794DEDD1DB}"/>
              </a:ext>
            </a:extLst>
          </p:cNvPr>
          <p:cNvSpPr txBox="1"/>
          <p:nvPr/>
        </p:nvSpPr>
        <p:spPr>
          <a:xfrm>
            <a:off x="417501" y="5623439"/>
            <a:ext cx="555625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0">
                <a:solidFill>
                  <a:srgbClr val="333333"/>
                </a:solidFill>
                <a:effectLst/>
              </a:rPr>
              <a:t>«Портрет Екатерины-законодательницы в храме богини Правосудия»</a:t>
            </a:r>
            <a:endParaRPr lang="ru-RU" sz="24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E1CB66-96E4-6C44-B206-F7BCB8AA8700}"/>
              </a:ext>
            </a:extLst>
          </p:cNvPr>
          <p:cNvSpPr txBox="1"/>
          <p:nvPr/>
        </p:nvSpPr>
        <p:spPr>
          <a:xfrm>
            <a:off x="5831416" y="3474757"/>
            <a:ext cx="527050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>
                <a:ea typeface="Times New Roman" panose="02020603050405020304" pitchFamily="18" charset="0"/>
                <a:cs typeface="Times New Roman" panose="02020603050405020304" pitchFamily="18" charset="0"/>
              </a:rPr>
              <a:t>• Изображение модели в полный рост</a:t>
            </a:r>
          </a:p>
          <a:p>
            <a:r>
              <a:rPr lang="ru-RU" sz="2000">
                <a:cs typeface="Times New Roman" panose="02020603050405020304" pitchFamily="18" charset="0"/>
              </a:rPr>
              <a:t>• Фронтальный разворот фигуры </a:t>
            </a:r>
          </a:p>
          <a:p>
            <a:r>
              <a:rPr lang="ru-RU" sz="2000"/>
              <a:t>• Низкая линия горизонта</a:t>
            </a:r>
          </a:p>
          <a:p>
            <a:r>
              <a:rPr lang="ru-RU" sz="2000"/>
              <a:t>• Выраженность позы и жеста</a:t>
            </a:r>
          </a:p>
          <a:p>
            <a:r>
              <a:rPr lang="ru-RU" sz="2000"/>
              <a:t>• Костюм и знаки отличия</a:t>
            </a:r>
          </a:p>
          <a:p>
            <a:r>
              <a:rPr lang="ru-RU" sz="2000"/>
              <a:t>• Панегирическая интонация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542E0F4B-65BA-3444-846B-3192B4392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578" y="540533"/>
            <a:ext cx="3461840" cy="45423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917EC68-02FD-B44B-B619-A31093005812}"/>
              </a:ext>
            </a:extLst>
          </p:cNvPr>
          <p:cNvSpPr txBox="1"/>
          <p:nvPr/>
        </p:nvSpPr>
        <p:spPr>
          <a:xfrm>
            <a:off x="6096000" y="2002937"/>
            <a:ext cx="555625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«Художник, в творческом союзе с музой, изобразил Екатерину, уподобив ее богине, благодаря которой благоденствует вся страна, омываемая семью морями»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3835360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20B76136-E8B4-5F4D-A6F2-CF6D48D66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B1A8751A-C6C3-BB4C-90C7-9FB9B147B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843" y="560053"/>
            <a:ext cx="3834378" cy="517845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65EA6F-DAAA-054D-8DAD-C932A3FF99C5}"/>
              </a:ext>
            </a:extLst>
          </p:cNvPr>
          <p:cNvSpPr txBox="1"/>
          <p:nvPr/>
        </p:nvSpPr>
        <p:spPr>
          <a:xfrm>
            <a:off x="5767966" y="1229131"/>
            <a:ext cx="61118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/>
              <a:t>Алексей Антропов. Портрет императора Петра III. 1762. Из собрания Государственной Третьяковской галереи.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498B92-F603-A34B-A032-66794DEDD1DB}"/>
              </a:ext>
            </a:extLst>
          </p:cNvPr>
          <p:cNvSpPr txBox="1"/>
          <p:nvPr/>
        </p:nvSpPr>
        <p:spPr>
          <a:xfrm>
            <a:off x="599654" y="5886861"/>
            <a:ext cx="5012239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0">
                <a:solidFill>
                  <a:srgbClr val="333333"/>
                </a:solidFill>
                <a:effectLst/>
              </a:rPr>
              <a:t>«</a:t>
            </a:r>
            <a:r>
              <a:rPr lang="ru-RU" sz="2800" b="0" i="0">
                <a:effectLst/>
                <a:latin typeface="Inter"/>
              </a:rPr>
              <a:t>Портрет императора Петра III</a:t>
            </a:r>
            <a:r>
              <a:rPr lang="ru-RU" sz="2800" i="0">
                <a:solidFill>
                  <a:srgbClr val="333333"/>
                </a:solidFill>
                <a:effectLst/>
              </a:rPr>
              <a:t>»</a:t>
            </a:r>
            <a:endParaRPr lang="ru-RU" sz="28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E1CB66-96E4-6C44-B206-F7BCB8AA8700}"/>
              </a:ext>
            </a:extLst>
          </p:cNvPr>
          <p:cNvSpPr txBox="1"/>
          <p:nvPr/>
        </p:nvSpPr>
        <p:spPr>
          <a:xfrm>
            <a:off x="5767966" y="2889404"/>
            <a:ext cx="61118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>
                <a:ea typeface="Times New Roman" panose="02020603050405020304" pitchFamily="18" charset="0"/>
                <a:cs typeface="Times New Roman" panose="02020603050405020304" pitchFamily="18" charset="0"/>
              </a:rPr>
              <a:t>• Коронационный характер и большой формат</a:t>
            </a:r>
          </a:p>
          <a:p>
            <a:r>
              <a:rPr lang="ru-RU" sz="2400">
                <a:cs typeface="Times New Roman" panose="02020603050405020304" pitchFamily="18" charset="0"/>
              </a:rPr>
              <a:t>• Торжественная обстановка и царские регалии</a:t>
            </a:r>
          </a:p>
          <a:p>
            <a:r>
              <a:rPr lang="ru-RU" sz="2400"/>
              <a:t>• Динамичная поза и атрибуты полководца</a:t>
            </a:r>
          </a:p>
          <a:p>
            <a:r>
              <a:rPr lang="ru-RU" sz="2400"/>
              <a:t>• Мажорный колорит</a:t>
            </a:r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A1CBD2B3-F121-4843-AF96-8833E17545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936" y="831952"/>
            <a:ext cx="3379677" cy="475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572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20B76136-E8B4-5F4D-A6F2-CF6D48D66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B1A8751A-C6C3-BB4C-90C7-9FB9B147B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560053"/>
            <a:ext cx="4646083" cy="517845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65EA6F-DAAA-054D-8DAD-C932A3FF99C5}"/>
              </a:ext>
            </a:extLst>
          </p:cNvPr>
          <p:cNvSpPr txBox="1"/>
          <p:nvPr/>
        </p:nvSpPr>
        <p:spPr>
          <a:xfrm>
            <a:off x="5767967" y="920750"/>
            <a:ext cx="64240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/>
              <a:t>Портрет Екатерины II Фёдора Рокотова (1763).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498B92-F603-A34B-A032-66794DEDD1DB}"/>
              </a:ext>
            </a:extLst>
          </p:cNvPr>
          <p:cNvSpPr txBox="1"/>
          <p:nvPr/>
        </p:nvSpPr>
        <p:spPr>
          <a:xfrm>
            <a:off x="1263679" y="6008560"/>
            <a:ext cx="4128692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0">
                <a:solidFill>
                  <a:srgbClr val="333333"/>
                </a:solidFill>
                <a:effectLst/>
              </a:rPr>
              <a:t>«</a:t>
            </a:r>
            <a:r>
              <a:rPr lang="ru-RU" sz="2800" b="0" i="0">
                <a:effectLst/>
                <a:latin typeface="Inter"/>
              </a:rPr>
              <a:t>Портрет Екатерины </a:t>
            </a:r>
            <a:r>
              <a:rPr lang="af-ZA" sz="2800" b="0" i="0">
                <a:effectLst/>
                <a:latin typeface="Inter"/>
              </a:rPr>
              <a:t>II</a:t>
            </a:r>
            <a:r>
              <a:rPr lang="ru-RU" sz="2800" i="0">
                <a:solidFill>
                  <a:srgbClr val="333333"/>
                </a:solidFill>
                <a:effectLst/>
              </a:rPr>
              <a:t>»</a:t>
            </a:r>
            <a:endParaRPr lang="ru-RU" sz="28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E1CB66-96E4-6C44-B206-F7BCB8AA8700}"/>
              </a:ext>
            </a:extLst>
          </p:cNvPr>
          <p:cNvSpPr txBox="1"/>
          <p:nvPr/>
        </p:nvSpPr>
        <p:spPr>
          <a:xfrm>
            <a:off x="5868510" y="3272939"/>
            <a:ext cx="61118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>
                <a:ea typeface="Times New Roman" panose="02020603050405020304" pitchFamily="18" charset="0"/>
                <a:cs typeface="Times New Roman" panose="02020603050405020304" pitchFamily="18" charset="0"/>
              </a:rPr>
              <a:t>• был написан по случаю коронации</a:t>
            </a:r>
          </a:p>
          <a:p>
            <a:r>
              <a:rPr lang="ru-RU" sz="2400">
                <a:cs typeface="Times New Roman" panose="02020603050405020304" pitchFamily="18" charset="0"/>
              </a:rPr>
              <a:t>• атрибуты власти</a:t>
            </a:r>
          </a:p>
          <a:p>
            <a:r>
              <a:rPr lang="ru-RU" sz="2400"/>
              <a:t>• торжественная поза и ракурс</a:t>
            </a:r>
          </a:p>
          <a:p>
            <a:r>
              <a:rPr lang="ru-RU" sz="2400"/>
              <a:t>• роскошь одеяния и детализация</a:t>
            </a:r>
          </a:p>
          <a:p>
            <a:r>
              <a:rPr lang="ru-RU" sz="2400"/>
              <a:t>• колористическое решение</a:t>
            </a:r>
          </a:p>
          <a:p>
            <a:r>
              <a:rPr lang="ru-RU" sz="2400"/>
              <a:t>• фон и антураж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DB755185-8BF3-C146-843D-6C37697C1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21" y="830109"/>
            <a:ext cx="4089240" cy="46383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686137-7C4C-264C-889A-BF06E64413C0}"/>
              </a:ext>
            </a:extLst>
          </p:cNvPr>
          <p:cNvSpPr txBox="1"/>
          <p:nvPr/>
        </p:nvSpPr>
        <p:spPr>
          <a:xfrm>
            <a:off x="5868510" y="1702999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/>
              <a:t>Его задача — не столько передать индивидуальный характер, сколько утвердить образ легитимной, величественной и мудрой правительницы в глазах подданных и международного сообщества.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3581211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7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Парадный портрет</vt:lpstr>
      <vt:lpstr>Определение и признаки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Парадный портрет</dc:title>
  <cp:revision>2</cp:revision>
  <dcterms:modified xsi:type="dcterms:W3CDTF">2026-06-12T16:15:25Z</dcterms:modified>
</cp:coreProperties>
</file>