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66" r:id="rId6"/>
    <p:sldId id="262" r:id="rId7"/>
    <p:sldId id="267" r:id="rId8"/>
    <p:sldId id="263" r:id="rId9"/>
    <p:sldId id="264" r:id="rId10"/>
    <p:sldId id="265" r:id="rId11"/>
    <p:sldId id="259" r:id="rId12"/>
    <p:sldId id="268" r:id="rId13"/>
    <p:sldId id="25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C3C5-B24B-4BEA-9CB0-B9863E099083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5B05B-D1B9-4FA2-A00B-4D81EF840D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C3C5-B24B-4BEA-9CB0-B9863E099083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5B05B-D1B9-4FA2-A00B-4D81EF840D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C3C5-B24B-4BEA-9CB0-B9863E099083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5B05B-D1B9-4FA2-A00B-4D81EF840D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C3C5-B24B-4BEA-9CB0-B9863E099083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5B05B-D1B9-4FA2-A00B-4D81EF840D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C3C5-B24B-4BEA-9CB0-B9863E099083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5B05B-D1B9-4FA2-A00B-4D81EF840D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C3C5-B24B-4BEA-9CB0-B9863E099083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5B05B-D1B9-4FA2-A00B-4D81EF840D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C3C5-B24B-4BEA-9CB0-B9863E099083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5B05B-D1B9-4FA2-A00B-4D81EF840D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C3C5-B24B-4BEA-9CB0-B9863E099083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5B05B-D1B9-4FA2-A00B-4D81EF840D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C3C5-B24B-4BEA-9CB0-B9863E099083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5B05B-D1B9-4FA2-A00B-4D81EF840D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C3C5-B24B-4BEA-9CB0-B9863E099083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5B05B-D1B9-4FA2-A00B-4D81EF840D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DC3C5-B24B-4BEA-9CB0-B9863E099083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5B05B-D1B9-4FA2-A00B-4D81EF840D0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ADC3C5-B24B-4BEA-9CB0-B9863E099083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5B05B-D1B9-4FA2-A00B-4D81EF840D0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2910" y="357166"/>
            <a:ext cx="800105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Пятый период становления и развития специального образования в Европе и России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786414" y="5357826"/>
            <a:ext cx="33575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Выполнила: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Студентка гр. Д-ПБ-31</a:t>
            </a:r>
          </a:p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Крикля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Анастасия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Инвалид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357430"/>
            <a:ext cx="5260160" cy="30289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214291"/>
            <a:ext cx="828680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Идеи социальной и педагогической интеграции инвалидов в 70-е гг. возникают и реализуются в контексте развития открытого гражданского общества, либерально-демократических реформ, общественного противостояния идеям дискриминации людей по расовому, половому, возрастному, национальному, политическому, религиозному, этническому и другим признакам. Борьба против дискриминации способствует формированию новой культурной нормы — уважения к различиям между людьми. Именно в этом широком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антидискриминационном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контексте специальные школы (тем более интернаты) признаются учреждениями сегрегационными, а изолированная от массовой система специального образования —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дискриминационной. Теперь общество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стало рассматривать помещение ребенка в специальную школу как нарушение его прав и «навешивание социального ярлыка». </a:t>
            </a:r>
          </a:p>
        </p:txBody>
      </p:sp>
      <p:pic>
        <p:nvPicPr>
          <p:cNvPr id="17410" name="Picture 2" descr="О мерах поддержки людей с ограниченными возможностями | &quot;Трудовая Слава&quot;,  Сафакулевская районная газета | Трудовая слава Сафакулев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143380"/>
            <a:ext cx="2428892" cy="24288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357166"/>
            <a:ext cx="828680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Пятый период эволюции отношения закономерно соотносится с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этапом развития национальных систем специального образования. 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Началом пятого периода считается время принятия деклараций ООН «О правах умственно отсталых», «О правах инвалидов» и последовавших за ними национальных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антидискриминационных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законов об инвалидах и о специальном образовании.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Швеции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— Закон о помощи умственно отсталым, Закон об учебном плане основной школы (1980); в Великобритании — Акты об образовании (1981—1995); в Нидерландах — Временный закон по специальному образованию и среднему специальному образованию (1985). </a:t>
            </a:r>
          </a:p>
        </p:txBody>
      </p:sp>
      <p:sp>
        <p:nvSpPr>
          <p:cNvPr id="15362" name="AutoShape 2" descr="Государственное бюджетное учреждение «Ильинский психоневрологический  интернат» | Конвенция ООН о правах инвалид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64" name="Picture 4" descr="Эксперты ООН указали на основные нарушения прав инвалидов в России —  категория &quot;Общество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3531156"/>
            <a:ext cx="5072098" cy="28530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142852"/>
            <a:ext cx="8286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296" indent="0" algn="just">
              <a:buNone/>
            </a:pP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Ведущей тенденцией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развития системы образования детей с особыми образовательными потребностями, начиная с 70-х гг., становится «включение в общий поток» или интеграция. Общество, воодушевленное идеями 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безбарьерном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мире для инвалидов выступает за сокращение числе специальных школ и перевод значительного числа учащихся в общеобразовательную среду, открытие классов для ранее необучаемых глубоко умственно отсталых детей. С одной стороны, распространяются интегративные подходы к обучению, с другой – результаты интеграции подвергаются критическому осмыслению, среди родителей и специалистов появляются противники интеграции.</a:t>
            </a:r>
          </a:p>
          <a:p>
            <a:pPr marL="82296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По наклонной вверх, Новости / Дети-инвалиды / Всероссийское Общество  Инвалидо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3214686"/>
            <a:ext cx="4762500" cy="33242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357166"/>
            <a:ext cx="835824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Вместе с тем на Западе продолжает множиться число особых поселений для лиц с глубокими нарушениями в умственном и физическом развитии, например,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кемпхиллские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деревни». В то же время в борьбу за свое право на самоопределение вступают те, кто вчера принадлежал к бесправному меньшинству: так Всемирная федерация глухих (ВФГ) требует признания всеми странами статуса глухих как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самодостаточного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меньшинства с уникальным языком и культурой; провозглашаются идеи о необходимости изучения жестового языка слышащим сообществом для общения с глухими.</a:t>
            </a:r>
            <a:endParaRPr lang="ru-RU" sz="2000" dirty="0"/>
          </a:p>
        </p:txBody>
      </p:sp>
      <p:pic>
        <p:nvPicPr>
          <p:cNvPr id="9218" name="Picture 2" descr="Инклюзивное образова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3071810"/>
            <a:ext cx="4857752" cy="32331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285728"/>
            <a:ext cx="807249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296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Специалисты предлагают новейшие медицинские технологии восстановления нарушенной слуховой функции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кохлеарной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имплантации), позволяющие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неслышащему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ребенку слышать, и встречают сопротивление части лиц с нарушением слуха, оценивающих эти разработки как посягательство слышащих на право глухого быть глухим (Всемирный конгресс глухих, 1995). </a:t>
            </a:r>
          </a:p>
          <a:p>
            <a:pPr marL="82296" indent="0"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82296" indent="0" algn="just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82296" indent="0" algn="just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6" name="Picture 4" descr="Реабилитация после операции кохлеарной имплантации| курс реабилитации после  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357430"/>
            <a:ext cx="5616962" cy="33575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214291"/>
            <a:ext cx="807249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Находясь на пике гуманистических устремлений в деле поддержки детей с особыми образовательными потребностями, заявив глобальные проекты создания равных условий для лиц с разными возможностями, европейцы в это же время получили новые мощные инструменты вмешательства в человеческую природу благодаря научно-техническому прогрессу. Их использование возможно как в гуманных целях, так и в целях регулирования популяции людей с недостатками умственного и физического развития.</a:t>
            </a:r>
            <a:endParaRPr lang="ru-RU" sz="2000" dirty="0"/>
          </a:p>
        </p:txBody>
      </p:sp>
      <p:sp>
        <p:nvSpPr>
          <p:cNvPr id="7170" name="AutoShape 2" descr="Реабилитация детей-инвалидов » ГКУ СО МО&quot;Ступинский реабилитационный центр  для детей и подростков с ограниченными возможностями &quot;Радуга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2" name="AutoShape 4" descr="Реабилитация детей-инвалидов » ГКУ СО МО&quot;Ступинский реабилитационный центр  для детей и подростков с ограниченными возможностями &quot;Радуга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4" name="Picture 6" descr="Реабилитация детей-инвалидов » ГКУ СО МО&quot;Ступинский реабилитационный центр  для детей и подростков с ограниченными возможностями &quot;Радуга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714620"/>
            <a:ext cx="4876800" cy="38004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214290"/>
            <a:ext cx="821537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Пятый период в России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шкале становления и развития систем специального образования Россия находилась в 90-е гг. на границе перехода со II на III этап. Специфичность и сложность современного периода в развитии системы состоит в том, что с 1991 года по настоящее время одновременно в рамках одной и той же системы специального образования действуют разнонаправленные тенденции и подходы. Одни подходы (и соответственно одни группы специалистов)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ориентированны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 завершение II этапа в развитии системы, другие – на революционный переход к III этапу, третьи – на разработку стратегии эволюционного перехода на III этап развития отечественной системы специального образования.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О мерах поддержки людей с ограниченными возможностями | &quot;Трудовая Слава&quot;,  Сафакулевская районная газета | Трудовая слава Сафакулев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4143380"/>
            <a:ext cx="2428892" cy="24288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158" y="285728"/>
            <a:ext cx="835824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Наиболее оправданным является эволюционный подход. Учитывая незавершенность предшествующего этапа, в России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необходимо разрабатывать свою модель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которая «работала» бы на продвижение в области интеграции, взаимодействия структур массового и специального образования, но при этом не приводила бы к свертыванию специальных образовательных учреждений, не блокировала бы развитие системы дифференцированного специального образования. Именно такой путь предложил и развивает Институт Коррекционной Педагогики РАО.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2" name="AutoShape 2" descr="ФГБНУ «Институт коррекционной педагогики Российской академии образования»  проводит серию вебинаров,посвященных работе с обучающимися с ограниченными  возможностями здоровья — Управление образования администрации города  Белгород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4" name="AutoShape 4" descr="ФГБНУ «Институт коррекционной педагогики Российской академии образования»  проводит серию вебинаров,посвященных работе с обучающимися с ограниченными  возможностями здоровья — Управление образования администрации города  Белгорода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ФГБНУ «Институт коррекционной педагогики Российской академии образования»  проводит серию вебинаров,посвященных работе с обучающимися с ограниченными  возможностями здоровья — Управление образования администрации города  Белгорода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8" name="AutoShape 8" descr="ФГБНУ «Институт коррекционной педагогики Российской академии образования»  проводит серию вебинаров,посвященных работе с обучающимися с ограниченными  возможностями здоровья — Управление образования администрации города  Белгорода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32" name="Picture 12" descr="Институт коррекционной педагогики РАО | ВКонтакт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857496"/>
            <a:ext cx="4711752" cy="3320201"/>
          </a:xfrm>
          <a:prstGeom prst="rect">
            <a:avLst/>
          </a:prstGeom>
          <a:noFill/>
        </p:spPr>
      </p:pic>
      <p:pic>
        <p:nvPicPr>
          <p:cNvPr id="5130" name="Picture 10" descr="Институт коррекционной педагогики. Официальный сайт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83901" y="5262563"/>
            <a:ext cx="5160099" cy="15954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Текстологический комментарий к блокноту Л.С. Выготского из больницы  «Захарьино» (1926) - Михаил Гефтер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4214818"/>
            <a:ext cx="3257539" cy="244315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28596" y="214289"/>
            <a:ext cx="835824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Исследователи подошли к интегративному обучению в логике развития научных исследований об использовании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сензитивных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периодов становления высших психических функций, предупреждения возникновения "социальных вывихов" и связанных с ними вторичных отклонений в развитии.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Труды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Л. С.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Выготского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открыли путь к пониманию природы вторичных нарушений в развитии аномальных детей, предупреждением и коррекцией которых должна заниматься специальная психология и педагогика. Развивая идеи Л. С.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Выготского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российские исследователи-дефектологи выдвинули положение о необходимости использования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сензитивных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периодов становления высших психических функций. Начали разрабатываться и экспериментально апробироваться комплексные программы ранней (с первых месяцев жизни) психолого-педагогической коррекции отклонений в развитии и на этой основе как можно более ранней интеграции ребенка в социальную и общеобразовательную среду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Э.И.Леонгардт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Т. В.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Пелымская,Н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Д.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Шматко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Л. И. Солнцева, С. Л. Хорош и др.).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357166"/>
            <a:ext cx="82868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296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Отечественные исследователи уточняют причины, лежащие в основе многообразных нарушений, разрабатывают различные их классификации: </a:t>
            </a: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интеллекта (М. С. Певзнер, Г. Е. Сухарева и др.), </a:t>
            </a: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слуха (Л. В. Нейман, Б. С. Преображенский и др.),</a:t>
            </a: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речи (М. Е.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Хватцев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Р. Е. Левина, О. И. Правдина);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рамках отдельных направлений начинает разрабатываться дифференциальная диагностика. В частности, тщательное изучение умственно отсталых детей и подростков позволяет выделить и отграничить от этой группы детей с нарушениями речи и задержкой психического развития (М. С. Певзнер, Г. Е. Сухарева, С. Я. Рубинштейн и др.).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О мерах поддержки людей с ограниченными возможностями | &quot;Трудовая Слава&quot;,  Сафакулевская районная газета | Трудовая слава Сафакулев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4071942"/>
            <a:ext cx="2428892" cy="24288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357167"/>
            <a:ext cx="828680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Отечественная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наука располагает экспериментально апробированным подходом к интеграции через раннюю коррекцию на примере детей с глубокими нарушениями слуха. Внедрение в российскую практику этого подхода означает продвижение на пути создания государственной системы раннего выявления и ранней психолого-педагогической коррекции, которая должна стать не просто новой частью системы специального образования, но новым фундаментом этой системы, обеспечивающим ребенку уже на следующей стадии возрастного развития два возможных пути получения образования - интегрированного и дифференцированного специального.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Инклюзивное образова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3524092"/>
            <a:ext cx="4714876" cy="31380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928670"/>
            <a:ext cx="82868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Таким образом</a:t>
            </a:r>
            <a:r>
              <a:rPr lang="ru-RU" sz="2000" dirty="0" smtClean="0"/>
              <a:t>, </a:t>
            </a:r>
            <a:r>
              <a:rPr lang="ru-RU" sz="2000" dirty="0" smtClean="0"/>
              <a:t>система специального образования является институтом государства, который возникает и развивается как особая форма реализации его ценностных ориентаций и культурных норм общества, вследствие чего каждый этап развития национальных систем специального образования соотносится с определенным периодом в эволюции отношения государства к лицам с отклонениями в развитии.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071802" y="214290"/>
            <a:ext cx="4572000" cy="8002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Заключение</a:t>
            </a:r>
          </a:p>
          <a:p>
            <a:endParaRPr lang="ru-RU" dirty="0"/>
          </a:p>
        </p:txBody>
      </p:sp>
      <p:pic>
        <p:nvPicPr>
          <p:cNvPr id="2050" name="Picture 2" descr="Об инклюзии без иллюзи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3000372"/>
            <a:ext cx="4876800" cy="2705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887</Words>
  <Application>Microsoft Office PowerPoint</Application>
  <PresentationFormat>Экран (4:3)</PresentationFormat>
  <Paragraphs>27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Анастасия</dc:creator>
  <cp:lastModifiedBy>Анастасия</cp:lastModifiedBy>
  <cp:revision>14</cp:revision>
  <dcterms:created xsi:type="dcterms:W3CDTF">2020-10-04T10:33:55Z</dcterms:created>
  <dcterms:modified xsi:type="dcterms:W3CDTF">2020-10-04T12:49:31Z</dcterms:modified>
</cp:coreProperties>
</file>