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57" r:id="rId5"/>
    <p:sldId id="261" r:id="rId6"/>
    <p:sldId id="260" r:id="rId7"/>
    <p:sldId id="263" r:id="rId8"/>
    <p:sldId id="262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0FEC8F-2FBB-4520-8EA4-A70E4937D0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09E9BD05-4F30-4005-B850-7B23062154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E99474B-0B73-485E-B9BD-0512BF7081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8D11A-F983-4B25-A790-56B7D4102091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9967AC8-2CD2-4FA0-9030-A0DCCE0CC6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3F5C386-D7DD-4AE9-9291-BEEA0A57C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DCE25-CB6F-42F3-BEFF-BAD854173D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6078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0BB9E5-C737-42F0-937D-AA1B5D9BE2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AC0BD4A-6F6D-45D3-9E62-061EC466F2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48AC192-0C7D-4F36-823D-16FE530AAB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8D11A-F983-4B25-A790-56B7D4102091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7758591-0E56-4CC0-9109-3C809EE8E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B0AE89-0605-407C-96CC-D23505253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DCE25-CB6F-42F3-BEFF-BAD854173D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733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4EF897-7255-4A5C-A107-4CBEDBC2D9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7A1D20-C347-448E-A311-E1954459E9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855C69C-7B7A-425A-BE65-CA9B1C995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8D11A-F983-4B25-A790-56B7D4102091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A8F1E90-5127-4CA1-81F5-FF2EB04A7B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5890ABF-2AF1-482F-BEED-E1907273BE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DCE25-CB6F-42F3-BEFF-BAD854173D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36280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933D761-0D55-4EC5-9BD4-D5B2BDCB3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BB6F74-A6B0-4762-A5FF-5320706F00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6DC8E23-4610-4865-AF22-01169CF0E2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A200B0B-2960-4114-A00F-50151481D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8D11A-F983-4B25-A790-56B7D4102091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00C5834-2A9C-4ED4-8473-495F6B980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E28FFA6-5ADE-42DD-8AB7-5AEEE2769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DCE25-CB6F-42F3-BEFF-BAD854173D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861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901366-D279-419B-87D6-3C6E9F5BC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FDB4B99-BB3B-44F4-8E54-C170FC087A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5668840-9EBD-4DC7-9FA7-C636136751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9890195-112B-4401-A61B-5E6937FE2B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B3FF794-3B49-45BF-8A02-0EE7D3218B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668302EE-1152-47F0-916A-C791E8D4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8D11A-F983-4B25-A790-56B7D4102091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E5C8426-CB46-4071-9AA1-90547D8AE2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6BA2C42-40BB-4A67-A823-EE835B4EA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DCE25-CB6F-42F3-BEFF-BAD854173D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3061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DFE21C-8359-4457-B63B-7E44E5EDF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8F77CC6-934A-4BCA-BABD-AED29F1C0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8D11A-F983-4B25-A790-56B7D4102091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9E49FF6-EF6E-4069-ACC5-2573C405DD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A57293D-7A3F-45DB-B953-F37BF52F3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DCE25-CB6F-42F3-BEFF-BAD854173D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2684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B0CFFA4-79D9-458B-9E3C-927FC82D7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8D11A-F983-4B25-A790-56B7D4102091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C715C55-DDED-4EDA-A690-B299E3DBD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1181976-E1FF-48B6-B591-78FCAAF76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DCE25-CB6F-42F3-BEFF-BAD854173D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6164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B3A096-0926-4DFE-8B5F-F1D5DE845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855B9D2-F9DC-4F08-BFD1-FD220C3E9E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ABA4F31-EBCE-455A-84BD-E7FC145821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97D9941-B7A9-44E1-9AC8-935E04965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8D11A-F983-4B25-A790-56B7D4102091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19A4EBF-68F6-449A-B1BA-755925FF6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629BFDB-8097-45E8-982D-2FAD50D195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DCE25-CB6F-42F3-BEFF-BAD854173D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8997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2A0DCF-B56A-412A-BD9C-F4FC4F0E74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F2DEB2F0-EED5-431C-9829-1AA50EEC554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96AD09B-3FED-4C2C-AA2A-5AE864F4C8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C8F9936-91EB-47CA-92F2-F82302A0BD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8D11A-F983-4B25-A790-56B7D4102091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00C7922-9B24-4D8B-93FA-F0ACCBEC56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7337897-16A2-47F5-8653-2F3915962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DCE25-CB6F-42F3-BEFF-BAD854173D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2109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618882-2C8F-4354-BC05-A343F6743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93E66674-164A-4404-A7A7-5F5640F01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9602DAB-478A-416B-BC61-400A58C5B1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8D11A-F983-4B25-A790-56B7D4102091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3AD2E74-51DE-4D90-8878-0612CA9CD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573E28-738B-4510-BF8B-42DCEC60A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DCE25-CB6F-42F3-BEFF-BAD854173D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868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276AE65-2D3D-4218-A215-DFB00E4EEA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1E13288-E46F-43C5-9800-B6382EB04A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B06165-A60A-4179-A110-388E5DB52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58D11A-F983-4B25-A790-56B7D4102091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B40DC75-D288-4B84-970F-D2CD87B2C2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140D644-FBA0-44F3-85B6-25BCBB333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DCE25-CB6F-42F3-BEFF-BAD854173D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4671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1710E2-9CE8-41C7-AF54-6FC6D0F9E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BFC07BA-E9C8-427C-86D9-4F1C5B6231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EB258ED-B78F-445A-B2AD-7562609C10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8D11A-F983-4B25-A790-56B7D4102091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9D3FECE-D541-4047-932B-5CF7F2CA6E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E6DF736-7787-446A-8C6E-62E0524B27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0DCE25-CB6F-42F3-BEFF-BAD854173D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4078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B6503E-DA57-49AF-8076-651DF68CB9B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Московский Кремль и Красная площадь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33289F6-4231-45C7-A0DC-8124617C88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2516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DAE4F7-ABB5-4A5E-8F88-5D3D75D9C9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578CF2-6FD0-466C-B1B4-2EA565847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Ансамбль Московского Кремля и Красной площади — шедевр мировой архитектуры — является символом России. На его формирование, длившееся более 500 лет, повлияла история российской архитектуры,</a:t>
            </a:r>
            <a:br>
              <a:rPr lang="ru-RU" dirty="0"/>
            </a:br>
            <a:r>
              <a:rPr lang="ru-RU" dirty="0"/>
              <a:t>а также ее связь с европейской культурной традицией. Памятники Московского Кремля и Красной площади являются лучшими об-</a:t>
            </a:r>
            <a:r>
              <a:rPr lang="ru-RU" dirty="0" err="1"/>
              <a:t>разцами</a:t>
            </a:r>
            <a:r>
              <a:rPr lang="ru-RU" dirty="0"/>
              <a:t> национальной архитектурной школы. На протяжении многих веков Московский Кремль служил великокняжеской,</a:t>
            </a:r>
            <a:br>
              <a:rPr lang="ru-RU" dirty="0"/>
            </a:br>
            <a:r>
              <a:rPr lang="ru-RU" dirty="0"/>
              <a:t>а затем и царской резиденцией, а сегодня это резиденция Президента Российской Федерации.</a:t>
            </a:r>
          </a:p>
        </p:txBody>
      </p:sp>
    </p:spTree>
    <p:extLst>
      <p:ext uri="{BB962C8B-B14F-4D97-AF65-F5344CB8AC3E}">
        <p14:creationId xmlns:p14="http://schemas.microsoft.com/office/powerpoint/2010/main" val="344631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0110101-AAF8-437A-8BF1-14CA7E98BF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6A1E6A91-7847-4CC2-A2E7-00325C4D272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738" y="236305"/>
            <a:ext cx="9052153" cy="6060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86397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969353-8597-4A7C-91F3-4B2C3FCFB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Краткое содержание: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051D096-841A-46B3-B101-990B39A10C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Ансамбль Московского Кремля и Красной площади является шедевром творческого гения человека. Памятники архитектуры, которые входят в его Ансамбль являются воплощением наивысшего мастерства русских и итальянских архитекторов. На протяжении более 500 лет складывался уникальный ансамбль Московского Кремля, в котором нашли отражение эволюция русской архитектуры, а также ее связь с европейской культурной традицией. Памятники архитектуры Московского Кремля и Красной площади являются непревзойденными образцами национальной архитектурной школы, которые не имеют аналогов в мире, и строительство которых явилось началом развития новых направлений в русском зодчестве. Московский Кремль, являющийся центром и древнейшей частью Москвы, по типу относится к мысовому поселению, которое достоверно сложилось в XII веке. Его планировочная структура, которая прослеживается до сих пор, отражает наличие двух центров - светской и духовной власти.</a:t>
            </a:r>
          </a:p>
        </p:txBody>
      </p:sp>
    </p:spTree>
    <p:extLst>
      <p:ext uri="{BB962C8B-B14F-4D97-AF65-F5344CB8AC3E}">
        <p14:creationId xmlns:p14="http://schemas.microsoft.com/office/powerpoint/2010/main" val="2580848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502661-D300-49C9-95FB-CAC981DF2E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C27FE160-7C6F-4BD1-8A82-5D53616A3F2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3735" y="800670"/>
            <a:ext cx="7884988" cy="5256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5932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798275-5A76-464E-ACA5-8A892A0A1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998D088-B23B-4B9F-BF20-7495DCA49E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1800" dirty="0"/>
              <a:t>С момента включения Московского Кремля и Красной площади в Список Всемирного наследия его целостность и аутентичность сохраняются без изменений. На территории ансамбля сохранены все объекты, которые входили в него на момент номинации. Территория ансамбля Московского</a:t>
            </a:r>
            <a:br>
              <a:rPr lang="ru-RU" sz="1800" dirty="0"/>
            </a:br>
            <a:r>
              <a:rPr lang="ru-RU" sz="1800" dirty="0"/>
              <a:t>Кремля и Красной площади также осталась неизменной. В 1997 г. определены границы охранной зоны объекта, а также режим их содержания.</a:t>
            </a:r>
            <a:br>
              <a:rPr lang="ru-RU" sz="1800" dirty="0"/>
            </a:br>
            <a:r>
              <a:rPr lang="ru-RU" sz="1800" i="1" u="sng" dirty="0"/>
              <a:t>Аутентичность</a:t>
            </a:r>
            <a:br>
              <a:rPr lang="ru-RU" sz="1800" dirty="0"/>
            </a:br>
            <a:r>
              <a:rPr lang="ru-RU" sz="1800" dirty="0"/>
              <a:t>История бытования ансамбля Московского Кремля и Красной площади отражены в архивных документах XII-XIX вв.: средневековых летописях, писцовых, сметных и строительных книгах, расписных списках, описях, записках иностранцев, а также в графических материалах:</a:t>
            </a:r>
            <a:br>
              <a:rPr lang="ru-RU" sz="1800" dirty="0"/>
            </a:br>
            <a:r>
              <a:rPr lang="ru-RU" sz="1800" dirty="0"/>
              <a:t>рукописных книгах, летописных миниатюрах, планах, чертежах, гравюрах, литографии, зарисовках иностранных путешественников, живописных картинах, фотографиях. Эти материалы являются ценными источниками</a:t>
            </a:r>
            <a:br>
              <a:rPr lang="ru-RU" sz="1800" dirty="0"/>
            </a:br>
            <a:r>
              <a:rPr lang="ru-RU" sz="1800" dirty="0"/>
              <a:t>получения самой разнообразной информации о памятнике: о времени его строительства или освящении, о материале, из которого он построен, о его архитектурных особенностях и композиции, о заказчике и строителях, а также об изменениях, которые произошли в его облике на протяжении всего времени. Сравнение этих данных из архивных источников и данных, полученных в процессе натурного исследования памятника архитектуры дает представление о подлинности того или иного фрагмента или части объекта.</a:t>
            </a:r>
          </a:p>
        </p:txBody>
      </p:sp>
    </p:spTree>
    <p:extLst>
      <p:ext uri="{BB962C8B-B14F-4D97-AF65-F5344CB8AC3E}">
        <p14:creationId xmlns:p14="http://schemas.microsoft.com/office/powerpoint/2010/main" val="3762791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6EB124-C18D-4F06-8BEA-2D14EF717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4CB4D6C4-2F3E-4250-ABC6-255C2A16B9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4822" y="365125"/>
            <a:ext cx="9082355" cy="605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1004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F68DE2-0FAE-4588-BEA5-3082191B0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Критерии по которым Московский Кремль попал в списки ОВН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E1649D2-5074-4A92-A435-78E69342A3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76995"/>
            <a:ext cx="10515600" cy="4351338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Московский Кремль и Красная площадь - уникальный художественный ансамбль, шедевр творческого гения многих поколений выдающихся мастеров.</a:t>
            </a:r>
            <a:br>
              <a:rPr lang="ru-RU" dirty="0"/>
            </a:br>
            <a:endParaRPr lang="ru-RU" dirty="0"/>
          </a:p>
          <a:p>
            <a:r>
              <a:rPr lang="ru-RU" dirty="0"/>
              <a:t>Памятники архитектуры Кремля оказали огромное влияние не только на развитие архитектуры и градостроительства, декоративно-прикладного искусства, но и явились эталоном для произведений последующих времен.</a:t>
            </a:r>
            <a:br>
              <a:rPr lang="ru-RU" dirty="0"/>
            </a:br>
            <a:endParaRPr lang="ru-RU" dirty="0"/>
          </a:p>
          <a:p>
            <a:r>
              <a:rPr lang="ru-RU" dirty="0"/>
              <a:t>Кремль - выдающийся образец построек, типичных для своей эпохи, является универсальной ценностью и не имеет аналогов среди других выдающихся памятников мировой культуры.</a:t>
            </a:r>
            <a:br>
              <a:rPr lang="ru-RU" dirty="0"/>
            </a:br>
            <a:endParaRPr lang="ru-RU" dirty="0"/>
          </a:p>
          <a:p>
            <a:r>
              <a:rPr lang="ru-RU" dirty="0"/>
              <a:t>Московский Кремль и Красная площадь, начиная с XIII в., неразрывно связаны со всеми крупнейшими историческими и политическими событиями России, имеющими выдающееся универсальное значение.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58360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61710E-CE0D-411E-8B40-42AA7110F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9084550-5689-4AC0-BA93-6EBA498083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35667"/>
            <a:ext cx="10515600" cy="33412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8000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2455858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240</Words>
  <Application>Microsoft Office PowerPoint</Application>
  <PresentationFormat>Широкоэкранный</PresentationFormat>
  <Paragraphs>11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Московский Кремль и Красная площадь</vt:lpstr>
      <vt:lpstr>Презентация PowerPoint</vt:lpstr>
      <vt:lpstr>Презентация PowerPoint</vt:lpstr>
      <vt:lpstr>Краткое содержание:</vt:lpstr>
      <vt:lpstr>Презентация PowerPoint</vt:lpstr>
      <vt:lpstr>Презентация PowerPoint</vt:lpstr>
      <vt:lpstr>Презентация PowerPoint</vt:lpstr>
      <vt:lpstr>Критерии по которым Московский Кремль попал в списки ОВН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Московский Кремль и Красная площадь</dc:title>
  <dc:creator>MSI</dc:creator>
  <cp:lastModifiedBy>MSI</cp:lastModifiedBy>
  <cp:revision>2</cp:revision>
  <dcterms:created xsi:type="dcterms:W3CDTF">2026-01-14T15:26:08Z</dcterms:created>
  <dcterms:modified xsi:type="dcterms:W3CDTF">2026-01-14T15:42:21Z</dcterms:modified>
</cp:coreProperties>
</file>