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Source Code Pro"/>
      <p:regular r:id="rId12"/>
      <p:bold r:id="rId13"/>
      <p:italic r:id="rId14"/>
      <p:boldItalic r:id="rId15"/>
    </p:embeddedFont>
    <p:embeddedFont>
      <p:font typeface="Oswald"/>
      <p:regular r:id="rId16"/>
      <p:bold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SourceCodePro-bold.fntdata"/><Relationship Id="rId12" Type="http://schemas.openxmlformats.org/officeDocument/2006/relationships/font" Target="fonts/SourceCodePro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SourceCodePro-boldItalic.fntdata"/><Relationship Id="rId14" Type="http://schemas.openxmlformats.org/officeDocument/2006/relationships/font" Target="fonts/SourceCodePro-italic.fntdata"/><Relationship Id="rId17" Type="http://schemas.openxmlformats.org/officeDocument/2006/relationships/font" Target="fonts/Oswald-bold.fntdata"/><Relationship Id="rId16" Type="http://schemas.openxmlformats.org/officeDocument/2006/relationships/font" Target="fonts/Oswald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6bb50de816_0_1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6bb50de816_0_1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6bb50de816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6bb50de816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6bb50de816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6bb50de816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6bb50de816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6bb50de816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6bb50de816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6bb50de816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10800000">
            <a:off x="4226100" y="2933550"/>
            <a:ext cx="691800" cy="388500"/>
          </a:xfrm>
          <a:prstGeom prst="triangle">
            <a:avLst>
              <a:gd fmla="val 50000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25" y="0"/>
            <a:ext cx="9144000" cy="312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430800" y="1889700"/>
            <a:ext cx="8282400" cy="151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4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1" name="Google Shape;21;p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Google Shape;25;p5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" type="body"/>
          </p:nvPr>
        </p:nvSpPr>
        <p:spPr>
          <a:xfrm>
            <a:off x="311700" y="1468825"/>
            <a:ext cx="39999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2" type="body"/>
          </p:nvPr>
        </p:nvSpPr>
        <p:spPr>
          <a:xfrm>
            <a:off x="4832400" y="1468825"/>
            <a:ext cx="39999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Google Shape;34;p7"/>
          <p:cNvCxnSpPr/>
          <p:nvPr/>
        </p:nvCxnSpPr>
        <p:spPr>
          <a:xfrm>
            <a:off x="418675" y="145778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35" name="Google Shape;35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311700" y="1618204"/>
            <a:ext cx="2808000" cy="295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7" name="Google Shape;37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lt2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/>
          <p:nvPr>
            <p:ph type="title"/>
          </p:nvPr>
        </p:nvSpPr>
        <p:spPr>
          <a:xfrm>
            <a:off x="490250" y="528900"/>
            <a:ext cx="5678100" cy="408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0" name="Google Shape;4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bg>
      <p:bgPr>
        <a:solidFill>
          <a:schemeClr val="dk1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175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5772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44" name="Google Shape;44;p9"/>
          <p:cNvSpPr txBox="1"/>
          <p:nvPr>
            <p:ph type="title"/>
          </p:nvPr>
        </p:nvSpPr>
        <p:spPr>
          <a:xfrm>
            <a:off x="265500" y="1078750"/>
            <a:ext cx="4045200" cy="178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50" name="Google Shape;5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11"/>
          <p:cNvCxnSpPr/>
          <p:nvPr/>
        </p:nvCxnSpPr>
        <p:spPr>
          <a:xfrm>
            <a:off x="413275" y="2988275"/>
            <a:ext cx="910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53" name="Google Shape;53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5" name="Google Shape;5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modern-writer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Этический кодекс психолога и социального педагога</a:t>
            </a:r>
            <a:endParaRPr/>
          </a:p>
        </p:txBody>
      </p:sp>
      <p:sp>
        <p:nvSpPr>
          <p:cNvPr id="63" name="Google Shape;63;p13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Выполнила:студентка факультета СКП группы СПБ-11 Шнейдер Алиса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Принцип конфиденциальности</a:t>
            </a:r>
            <a:endParaRPr sz="2400"/>
          </a:p>
        </p:txBody>
      </p:sp>
      <p:sp>
        <p:nvSpPr>
          <p:cNvPr id="69" name="Google Shape;69;p14"/>
          <p:cNvSpPr txBox="1"/>
          <p:nvPr>
            <p:ph idx="1" type="body"/>
          </p:nvPr>
        </p:nvSpPr>
        <p:spPr>
          <a:xfrm>
            <a:off x="3738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Информация, полученная психологом в процессе проведения работы, не подлежит сознательному или случайному разглашению, а в ситуации необходимости передачи ее третьим лицам должна быть представлена в форме, исключающей ее использование против интересов клиента.</a:t>
            </a:r>
            <a:endParaRPr sz="12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Лица, участвующие в психологических исследованиях, тренингах и других мероприятиях, должны быть осведомлены об объеме и характере информации, которая может быть сообщена другим заинтересованным лицам и (или) учреждениям.</a:t>
            </a:r>
            <a:endParaRPr sz="12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3. Участие обучающихся, воспитанников, родителей, педагогов в психологических процедурах (диагностика, консультирование, коррекция и др.) должно быть сознательным и добровольным.</a:t>
            </a:r>
            <a:endParaRPr sz="12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4. Если информация, полученная от клиента, запрашивается экспертами (для решения вопроса о компетентности психолога во время его аттестации), она должна быть предоставлена в форме, исключающей идентификацию личности клиента экспертами. Для этого вся информация о клиенте регистрируется и хранится с учетом строгой конфиденциальности.</a:t>
            </a:r>
            <a:endParaRPr sz="12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Принцип компетентности</a:t>
            </a:r>
            <a:endParaRPr sz="2400"/>
          </a:p>
        </p:txBody>
      </p:sp>
      <p:sp>
        <p:nvSpPr>
          <p:cNvPr id="75" name="Google Shape;75;p15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Психолог четко определяет и учитывает границы собственной компетентности.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Психолог несет ответственность за выбор процедуры и методов работы с клиентом.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3. Принцип ответственности</a:t>
            </a:r>
            <a:endParaRPr sz="2400"/>
          </a:p>
        </p:txBody>
      </p:sp>
      <p:sp>
        <p:nvSpPr>
          <p:cNvPr id="81" name="Google Shape;81;p16"/>
          <p:cNvSpPr txBox="1"/>
          <p:nvPr>
            <p:ph idx="1" type="body"/>
          </p:nvPr>
        </p:nvSpPr>
        <p:spPr>
          <a:xfrm>
            <a:off x="212300" y="1456400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Психолог осознает свою профессиональную и личную ответственность перед клиентом и обществом за свою профессиональную деятельность.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Проводя исследования, психолог заботится прежде всего о благополучии людей и не использует результаты работы им во вред.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3. Психолог несет ответственность за соблюдение данного Этического кодекса независимо от того, проводит он психологическую работу сам или она идет под его руководством.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4. Психолог несет профессиональную ответственность за собственные высказывания на психологические темы, сделанные в средствах массовой информации и в публичных выступлениях.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5. Психолог в публичных выступлениях не имеет права пользоваться непроверенной информацией, вводить людей в заблуждение относительно своего образования и компетентности.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4. Принцип этической и юридической правомочности</a:t>
            </a:r>
            <a:endParaRPr sz="2400"/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Психолог планирует и проводит исследования в соответствии с действующим законодательством и профессиональными требованиями к проведению психологической деятельности.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В случае расхождения между нормами данного Кодекса и обязанностями, вменяемыми ему администрацией образовательного учреждения, психолог руководствуется нормами данного Кодекса. Подобные случаи доводятся до сведения администрации учреждения, где работает психолог, и профессиональной психологической общественности (методического объединения) или областного научно-методического совета службы практической психологии.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5. Принцип благополучия клиента</a:t>
            </a:r>
            <a:endParaRPr sz="2400"/>
          </a:p>
        </p:txBody>
      </p:sp>
      <p:sp>
        <p:nvSpPr>
          <p:cNvPr id="93" name="Google Shape;93;p18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1. В своих профессиональных действиях психолог ориентируется на благополучие и учитывает права всех субъектов образовательного процесса. В случаях, когда обязанности психолога вступают в противоречие с этическими нормами, психолог разрешает эти конфликты, руководствуясь принципом «не навреди».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2. Психолог в ходе профессиональной деятельности не должен допускать дискриминации (ограничения конституционных прав и свобод личности) по социальному статусу, возрасту, полу, национальности, вероисповеданию, интеллекту и любым другим отличиям.</a:t>
            </a:r>
            <a:endParaRPr sz="1400">
              <a:solidFill>
                <a:srgbClr val="00000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odern 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1AFD1"/>
      </a:accent5>
      <a:accent6>
        <a:srgbClr val="F8E71C"/>
      </a:accent6>
      <a:hlink>
        <a:srgbClr val="01AFD1"/>
      </a:hlink>
      <a:folHlink>
        <a:srgbClr val="01AF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