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1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8" r:id="rId11"/>
    <p:sldId id="265" r:id="rId12"/>
    <p:sldId id="270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06.10.2018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06.10.2018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06.10.2018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06.10.2018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4797152"/>
            <a:ext cx="8104984" cy="1816224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					Подготовила : Давиденко Арина</a:t>
            </a: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					Группа: ИИЯ-АВБ-112</a:t>
            </a: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					Проверила: Канатова С.Ш.</a:t>
            </a:r>
          </a:p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2018</a:t>
            </a:r>
          </a:p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Волгоград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6156" y="2564904"/>
            <a:ext cx="8190300" cy="165618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182880" indent="0" algn="ctr">
              <a:buNone/>
            </a:pPr>
            <a:r>
              <a:rPr lang="ru-RU" sz="3200" b="0" dirty="0" smtClean="0">
                <a:effectLst/>
                <a:latin typeface="Arial" pitchFamily="34" charset="0"/>
                <a:cs typeface="Arial" pitchFamily="34" charset="0"/>
              </a:rPr>
              <a:t>«Федеральный </a:t>
            </a:r>
            <a:r>
              <a:rPr lang="ru-RU" sz="3200" b="0" dirty="0" smtClean="0">
                <a:effectLst/>
                <a:latin typeface="Arial" pitchFamily="34" charset="0"/>
                <a:cs typeface="Arial" pitchFamily="34" charset="0"/>
              </a:rPr>
              <a:t>закон « О защите детей от информации, причиняющей вред их здоровью и развитию»</a:t>
            </a:r>
            <a:endParaRPr lang="ru-RU" sz="3200" b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88640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ФГБОУ ВО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«Волгоградский государственный социально-педагогический университет»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Институт иностранных языков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Направление подготовки 44.03.05 Педагогическое образование (с двумя профилями подготовки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Дисциплина: «Дистанционные технологии в обучении иностранным языкам»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86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36904" cy="1008112"/>
          </a:xfrm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en-US" sz="3400" b="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3400" b="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400" b="0" dirty="0" smtClean="0">
                <a:effectLst/>
                <a:latin typeface="Arial" pitchFamily="34" charset="0"/>
                <a:cs typeface="Arial" pitchFamily="34" charset="0"/>
              </a:rPr>
              <a:t>Содержание</a:t>
            </a:r>
            <a:endParaRPr lang="ru-RU" sz="3400" b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700808"/>
            <a:ext cx="8143932" cy="504056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О законе</a:t>
            </a:r>
          </a:p>
          <a:p>
            <a:pPr marL="4572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Информация, запрещённая  для оборота среди детей</a:t>
            </a:r>
          </a:p>
          <a:p>
            <a:pPr marL="4572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Информационная безопасность детей</a:t>
            </a:r>
          </a:p>
          <a:p>
            <a:pPr marL="4572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Виды информации, ограниченной для детей по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закону</a:t>
            </a:r>
          </a:p>
          <a:p>
            <a:pPr marL="4572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Условие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распространения информационной продукции среди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детей</a:t>
            </a:r>
          </a:p>
          <a:p>
            <a:pPr marL="4572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6.Необходимость введения норм и классификации информационной продукции</a:t>
            </a:r>
          </a:p>
          <a:p>
            <a:pPr marL="4572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Классификация информационной продукции по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категориям</a:t>
            </a:r>
          </a:p>
          <a:p>
            <a:pPr marL="4572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</a:p>
          <a:p>
            <a:pPr marL="4572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Источники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842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36904" cy="1008112"/>
          </a:xfrm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en-US" sz="3400" b="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3400" b="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400" b="0" dirty="0" smtClean="0">
                <a:latin typeface="Times New Roman" pitchFamily="18" charset="0"/>
                <a:cs typeface="Times New Roman" pitchFamily="18" charset="0"/>
              </a:rPr>
              <a:t>Введение</a:t>
            </a:r>
            <a:endParaRPr lang="ru-RU" sz="3400" b="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700808"/>
            <a:ext cx="8143932" cy="504056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Актуальность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проблемы защиты детей от  причиняющей вред информации очень высока. В силу отсутствия жизненного опыта, неокрепшей психики, ребёнок больше других подвержен негативному воздействию через компьютерные игры, мобильную связь, рекламу и всемирную паутину сети «Интернет», и это влияние сказывается на психике ребёнка, его нравственности, поведении. Именно поэтому необходимо рассматривать  меры, гарантирующие информационную безопасность детей.</a:t>
            </a:r>
            <a:endParaRPr lang="en-US" sz="2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42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36904" cy="100811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400" b="0" dirty="0" smtClean="0">
                <a:solidFill>
                  <a:schemeClr val="tx1"/>
                </a:solidFill>
                <a:effectLst/>
                <a:latin typeface="+mn-lt"/>
              </a:rPr>
              <a:t>О</a:t>
            </a:r>
            <a:r>
              <a:rPr lang="ru-RU" sz="3400" b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ru-RU" sz="3400" b="0" dirty="0" smtClean="0">
                <a:solidFill>
                  <a:schemeClr val="tx1"/>
                </a:solidFill>
                <a:effectLst/>
                <a:latin typeface="+mn-lt"/>
              </a:rPr>
              <a:t>законе</a:t>
            </a:r>
            <a:endParaRPr lang="ru-RU" sz="3400" b="0" dirty="0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380597" y="1772816"/>
            <a:ext cx="4350030" cy="4392488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России 1 сентября 2012 года вступил в силу Федеральный закон от 29.12.2010 N 436-ФЗ (ред. от 28.07.2012</a:t>
            </a:r>
            <a:r>
              <a:rPr lang="ru-RU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"О защите детей от </a:t>
            </a:r>
            <a:r>
              <a:rPr lang="ru-RU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информации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причиняющей вред их здоровью и развитию</a:t>
            </a:r>
            <a:r>
              <a:rPr lang="ru-RU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".</a:t>
            </a:r>
            <a:endParaRPr lang="en-US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Данный закон регулирует отношения, связанные с защитой детей от травмирующего их психику информационного воздействия, жестокости и насилия в общедоступных СМИ</a:t>
            </a:r>
            <a:r>
              <a:rPr lang="ru-RU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2428868"/>
            <a:ext cx="3761805" cy="33792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357158" y="1772816"/>
            <a:ext cx="4041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Защита детей от информации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566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568952" cy="122413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400" b="0" dirty="0" smtClean="0">
                <a:solidFill>
                  <a:schemeClr val="tx1"/>
                </a:solidFill>
                <a:effectLst/>
              </a:rPr>
              <a:t>Информация, запрещённая </a:t>
            </a:r>
            <a:r>
              <a:rPr lang="ru-RU" sz="3400" b="0" dirty="0">
                <a:solidFill>
                  <a:schemeClr val="tx1"/>
                </a:solidFill>
                <a:effectLst/>
              </a:rPr>
              <a:t>для оборота среди </a:t>
            </a:r>
            <a:r>
              <a:rPr lang="ru-RU" sz="3400" b="0" dirty="0" smtClean="0">
                <a:solidFill>
                  <a:schemeClr val="tx1"/>
                </a:solidFill>
                <a:effectLst/>
              </a:rPr>
              <a:t>детей</a:t>
            </a:r>
            <a:endParaRPr lang="ru-RU" sz="3400" b="0" dirty="0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798462" y="1844824"/>
            <a:ext cx="5328592" cy="4464496"/>
          </a:xfrm>
        </p:spPr>
        <p:txBody>
          <a:bodyPr>
            <a:normAutofit fontScale="92500" lnSpcReduction="20000"/>
          </a:bodyPr>
          <a:lstStyle/>
          <a:p>
            <a:pPr marL="45720" indent="0" algn="just">
              <a:buNone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побуждающая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детей к совершению действий, представляющих угрозу их жизни и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здоровью</a:t>
            </a:r>
          </a:p>
          <a:p>
            <a:pPr marL="45720" indent="0" algn="just">
              <a:buNone/>
            </a:pPr>
            <a:endParaRPr lang="ru-RU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оправдывающая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допустимость насилия и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жестокости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побуждающая осуществлять насильственные действия по отношению к людям или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животным</a:t>
            </a:r>
          </a:p>
          <a:p>
            <a:pPr marL="45720" indent="0" algn="just">
              <a:buNone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оправдывающая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противоправное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поведение</a:t>
            </a:r>
          </a:p>
          <a:p>
            <a:pPr marL="45720" indent="0" algn="just">
              <a:buNone/>
            </a:pP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4)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содержащая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нецензурную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брань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88840"/>
            <a:ext cx="3528392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618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568952" cy="122413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400" b="0" dirty="0" smtClean="0">
                <a:solidFill>
                  <a:schemeClr val="tx1"/>
                </a:solidFill>
                <a:effectLst/>
              </a:rPr>
              <a:t>Информация, запрещённая </a:t>
            </a:r>
            <a:r>
              <a:rPr lang="ru-RU" sz="3400" b="0" dirty="0">
                <a:solidFill>
                  <a:schemeClr val="tx1"/>
                </a:solidFill>
                <a:effectLst/>
              </a:rPr>
              <a:t>для оборота среди </a:t>
            </a:r>
            <a:r>
              <a:rPr lang="ru-RU" sz="3400" b="0" dirty="0" smtClean="0">
                <a:solidFill>
                  <a:schemeClr val="tx1"/>
                </a:solidFill>
                <a:effectLst/>
              </a:rPr>
              <a:t>детей</a:t>
            </a:r>
            <a:endParaRPr lang="ru-RU" sz="3400" b="0" dirty="0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095328" y="1988840"/>
            <a:ext cx="6048672" cy="3530294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5)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вызывающая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детей желание употребить наркотические средства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психотропные или одурманивающие вещества,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табачные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изделия,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алкогольную и 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спиртосодержащую продукцию,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принять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участие в азартных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играх, заниматься бродяжничеством, попрошайничеством</a:t>
            </a: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6)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отрицающая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семейные ценности и формирующая неуважение к членам семьи</a:t>
            </a:r>
          </a:p>
          <a:p>
            <a:pPr marL="45720" indent="0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8" y="1844824"/>
            <a:ext cx="2915816" cy="3674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13090" y="5611780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/>
              <a:t>*  Плакат  против      употребления наркотиков детьми</a:t>
            </a:r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3305766" y="5842612"/>
            <a:ext cx="5868144" cy="36933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  <a:reflection blurRad="1257300" stA="0" endPos="65000" dist="50800" dir="5400000" sy="-100000" algn="bl" rotWithShape="0"/>
          </a:effectLst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7125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00034" y="404664"/>
            <a:ext cx="8248430" cy="952634"/>
          </a:xfrm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500" b="0" dirty="0" smtClean="0">
                <a:solidFill>
                  <a:schemeClr val="tx1"/>
                </a:solidFill>
                <a:effectLst/>
              </a:rPr>
              <a:t>Информационная безопасность детей</a:t>
            </a:r>
            <a:endParaRPr lang="ru-RU" sz="3500" b="0" dirty="0">
              <a:solidFill>
                <a:schemeClr val="tx1"/>
              </a:solidFill>
              <a:effectLst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quarter" idx="13"/>
          </p:nvPr>
        </p:nvSpPr>
        <p:spPr>
          <a:xfrm>
            <a:off x="500034" y="2154676"/>
            <a:ext cx="8320438" cy="3988968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Законе сформулировано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понятие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« Информационная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безопасность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детей»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состояние защищенности детей, при котором отсутствует риск, связанный с причинением информацией вреда их здоровью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физическому, психическому, духовному, нравственному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развитию. </a:t>
            </a:r>
          </a:p>
          <a:p>
            <a:pPr marL="4572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Детей и подростков 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нужно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защищать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от разрушающего информационного воздействия 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их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несформировавшуюся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личность.   Информационная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продукция, запрещенная для детей,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" indent="0"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может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распространяться в предназначенных для детей образовательных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организациях 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расстоянии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менее чем 100 метров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от границ территории этих организаций.</a:t>
            </a:r>
          </a:p>
        </p:txBody>
      </p:sp>
    </p:spTree>
    <p:extLst>
      <p:ext uri="{BB962C8B-B14F-4D97-AF65-F5344CB8AC3E}">
        <p14:creationId xmlns:p14="http://schemas.microsoft.com/office/powerpoint/2010/main" val="1093115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714348" y="428604"/>
            <a:ext cx="8105554" cy="1000132"/>
          </a:xfrm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solidFill>
                  <a:schemeClr val="tx1"/>
                </a:solidFill>
                <a:effectLst/>
              </a:rPr>
              <a:t>Виды информации, </a:t>
            </a:r>
            <a:br>
              <a:rPr lang="ru-RU" sz="2800" dirty="0" smtClean="0">
                <a:solidFill>
                  <a:schemeClr val="tx1"/>
                </a:solidFill>
                <a:effectLst/>
              </a:rPr>
            </a:br>
            <a:r>
              <a:rPr lang="ru-RU" sz="2800" dirty="0" smtClean="0">
                <a:solidFill>
                  <a:schemeClr val="tx1"/>
                </a:solidFill>
                <a:effectLst/>
              </a:rPr>
              <a:t>ограниченной для детей по закону</a:t>
            </a:r>
            <a:endParaRPr lang="ru-RU" sz="2800" dirty="0">
              <a:solidFill>
                <a:schemeClr val="tx1"/>
              </a:solidFill>
              <a:effectLst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quarter" idx="13"/>
          </p:nvPr>
        </p:nvSpPr>
        <p:spPr>
          <a:xfrm>
            <a:off x="571472" y="1928802"/>
            <a:ext cx="8319868" cy="4500594"/>
          </a:xfrm>
        </p:spPr>
        <p:txBody>
          <a:bodyPr>
            <a:normAutofit fontScale="92500" lnSpcReduction="20000"/>
          </a:bodyPr>
          <a:lstStyle/>
          <a:p>
            <a:pPr marL="4572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Законе определяются виды информации, распространение которой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среди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детей определенных возрастных категорий ограничено, к ней относится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информация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представляемая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виде изображения или описания жестокости, физического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или психического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насилия, преступления или иного антиобщественного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действия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вызывающая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 детей страх, ужас или панику, в том числе представляемая в виде изображения или описания в унижающей человеческое достоинство форме ненасильственной смерти, заболевания, самоубийства, несчастного случая, аварии или катастрофы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последствий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представляемая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виде изображения или описания половых отношений между мужчиной и женщиной;</a:t>
            </a:r>
          </a:p>
          <a:p>
            <a:pPr marL="45720" indent="0"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содержащая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бранные слова и выражения, не относящиеся к нецензурной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брани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14348" y="1988840"/>
            <a:ext cx="8106124" cy="864096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8447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496944" cy="122413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300" b="0" dirty="0" smtClean="0">
                <a:solidFill>
                  <a:schemeClr val="tx1"/>
                </a:solidFill>
                <a:effectLst/>
                <a:latin typeface="+mn-lt"/>
              </a:rPr>
              <a:t>Условие распространения информационной продукции среди детей</a:t>
            </a:r>
            <a:endParaRPr lang="ru-RU" sz="3300" b="0" dirty="0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060848"/>
            <a:ext cx="4752528" cy="4649140"/>
          </a:xfrm>
        </p:spPr>
        <p:txBody>
          <a:bodyPr/>
          <a:lstStyle/>
          <a:p>
            <a:pPr marL="4572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Распространение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такой информационной продукции допускается среди детей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определенных возрастных групп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при соблюдении обладателем информации установленного законом порядка доступа детей к информации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условии, что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продукции содержится идея торжества добра над злом, сострадание к жертве насилия, осуждение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насилия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антиобщественных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действий)</a:t>
            </a:r>
          </a:p>
          <a:p>
            <a:pPr marL="4572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204863"/>
            <a:ext cx="3168352" cy="3888433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reflection blurRad="6350" stA="47000" endPos="10000" dir="5400000" sy="-100000" algn="bl" rotWithShape="0"/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13515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424936" cy="158417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200" b="0" dirty="0" smtClean="0">
                <a:effectLst/>
                <a:cs typeface="Times New Roman" pitchFamily="18" charset="0"/>
              </a:rPr>
              <a:t>Необходимость введения норм и классифицирования информационной продукции</a:t>
            </a:r>
            <a:endParaRPr lang="ru-RU" sz="3200" b="0" dirty="0">
              <a:effectLst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132856"/>
            <a:ext cx="8424936" cy="4608512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Закон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вводит единые нормы для СМИ, книг, аудиовизуальной продукции, компьютерных программ и баз данных, затронув интернет и мобильный контент. Согласно статистике, именно российские дети больше всех страдают от психологического давления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Интернете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572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Как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заявляют психологи,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восприняв предосудительную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ребёнок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может получить травму на всю жизнь, что потом выльется в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антисоциальное поведение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во взрослой жизни или даже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развившееся психическое расстройство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Понять, что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или иной продукт опасен, помогут так называемые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знаки информационной продукции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представляющие собой графическое или текстовое обозначение классификации.</a:t>
            </a:r>
          </a:p>
        </p:txBody>
      </p:sp>
    </p:spTree>
    <p:extLst>
      <p:ext uri="{BB962C8B-B14F-4D97-AF65-F5344CB8AC3E}">
        <p14:creationId xmlns:p14="http://schemas.microsoft.com/office/powerpoint/2010/main" val="3601335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332656"/>
            <a:ext cx="8177561" cy="95320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2800" b="0" dirty="0" smtClean="0">
                <a:solidFill>
                  <a:schemeClr val="tx1"/>
                </a:solidFill>
                <a:effectLst/>
                <a:latin typeface="+mn-lt"/>
              </a:rPr>
              <a:t>Классификация</a:t>
            </a:r>
            <a:r>
              <a:rPr lang="ru-RU" sz="2800" dirty="0" smtClean="0">
                <a:solidFill>
                  <a:schemeClr val="tx1"/>
                </a:solidFill>
                <a:effectLst/>
                <a:latin typeface="+mn-lt"/>
              </a:rPr>
              <a:t> </a:t>
            </a:r>
            <a:r>
              <a:rPr lang="ru-RU" sz="2800" b="0" dirty="0" smtClean="0">
                <a:solidFill>
                  <a:schemeClr val="tx1"/>
                </a:solidFill>
                <a:effectLst/>
                <a:latin typeface="+mn-lt"/>
              </a:rPr>
              <a:t>информационной продукции по категориям</a:t>
            </a:r>
            <a:endParaRPr lang="ru-RU" sz="2800" b="0" dirty="0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28596" y="1916832"/>
            <a:ext cx="8463884" cy="4512564"/>
          </a:xfrm>
        </p:spPr>
        <p:txBody>
          <a:bodyPr/>
          <a:lstStyle/>
          <a:p>
            <a:pPr marL="4572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Законом устанавливается классификация информационной продукции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по пяти возрастным категориям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1.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информационная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продукция для детей,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не достигших возраста шести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лет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информационная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продукция для детей,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достигших возраста шести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лет		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информационная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продукция для детей,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достигших возраста двенадцати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лет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4.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информационная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продукция для детей,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достигших возраста шестнадцати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лет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5.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информационная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продукция,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запрещенная для детей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564904"/>
            <a:ext cx="504056" cy="5249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407667"/>
            <a:ext cx="504056" cy="5213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16" y="4188822"/>
            <a:ext cx="522734" cy="5115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39" y="4974964"/>
            <a:ext cx="494623" cy="5304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001" y="5793036"/>
            <a:ext cx="518064" cy="5516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11600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496943" cy="128908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400" b="0" dirty="0" smtClean="0">
                <a:solidFill>
                  <a:schemeClr val="tx1"/>
                </a:solidFill>
                <a:effectLst/>
              </a:rPr>
              <a:t>Заключение</a:t>
            </a:r>
            <a:endParaRPr lang="ru-RU" sz="3400" b="0" dirty="0"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916832"/>
            <a:ext cx="8640960" cy="4752528"/>
          </a:xfrm>
        </p:spPr>
        <p:txBody>
          <a:bodyPr/>
          <a:lstStyle/>
          <a:p>
            <a:pPr marL="4572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Таким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образом,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сегодня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мы узнали  о Федеральном законе « О защите детей от информации, причиняющей вред их здоровью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развитию», его сути и структуре, о причинах принятия данного нормативного акта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выяснили последствия негативного информационного влияния на детей, классификацию вредоносной информации. Все данные сведения представляют собой важность для педагогической практики, т.к. они позволяют понять, какие категории информации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должны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распространяться в образовательных учреждениях среди детей различных возрастных групп.</a:t>
            </a:r>
          </a:p>
          <a:p>
            <a:pPr marL="4572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115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496944" cy="122413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sz="3400" b="0" dirty="0" smtClean="0">
                <a:effectLst/>
              </a:rPr>
              <a:t>Источники</a:t>
            </a:r>
            <a:endParaRPr lang="ru-RU" sz="3400" b="0" dirty="0">
              <a:effectLst/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772816"/>
            <a:ext cx="8496944" cy="4914880"/>
          </a:xfrm>
        </p:spPr>
        <p:txBody>
          <a:bodyPr/>
          <a:lstStyle/>
          <a:p>
            <a:pPr marL="45720" indent="0" algn="just">
              <a:buNone/>
            </a:pPr>
            <a:r>
              <a:rPr lang="ru-RU" dirty="0" smtClean="0"/>
              <a:t>1)</a:t>
            </a:r>
            <a:r>
              <a:rPr lang="en-US" dirty="0" smtClean="0"/>
              <a:t>https</a:t>
            </a:r>
            <a:r>
              <a:rPr lang="en-US" dirty="0"/>
              <a:t>://www.intuit.ru/studies/courses/3452/694/lecture/19377</a:t>
            </a:r>
            <a:endParaRPr lang="ru-RU" dirty="0" smtClean="0"/>
          </a:p>
          <a:p>
            <a:pPr marL="45720" indent="0" algn="just">
              <a:buNone/>
            </a:pPr>
            <a:r>
              <a:rPr lang="ru-RU" dirty="0" smtClean="0"/>
              <a:t>2)</a:t>
            </a:r>
            <a:r>
              <a:rPr lang="en-US" dirty="0" smtClean="0"/>
              <a:t>https</a:t>
            </a:r>
            <a:r>
              <a:rPr lang="en-US" dirty="0"/>
              <a:t>://ru.wikipedia.org/wiki/</a:t>
            </a:r>
            <a:r>
              <a:rPr lang="ru-RU" dirty="0"/>
              <a:t>Возрастная_классификация_информационной_продукции_в_России</a:t>
            </a:r>
            <a:endParaRPr lang="ru-RU" dirty="0" smtClean="0"/>
          </a:p>
          <a:p>
            <a:pPr marL="45720" indent="0" algn="just">
              <a:buNone/>
            </a:pPr>
            <a:r>
              <a:rPr lang="ru-RU" dirty="0" smtClean="0"/>
              <a:t>3)</a:t>
            </a:r>
            <a:r>
              <a:rPr lang="en-US" dirty="0" smtClean="0"/>
              <a:t>https</a:t>
            </a:r>
            <a:r>
              <a:rPr lang="en-US" dirty="0"/>
              <a:t>://ru.wikipedia.org/wiki/</a:t>
            </a:r>
            <a:r>
              <a:rPr lang="ru-RU" dirty="0"/>
              <a:t>Федеральный_закон_«О_защите_детей_от_информации,_причиняющей_вред_их_здоровью_и_развитию»</a:t>
            </a:r>
            <a:endParaRPr lang="ru-RU" dirty="0" smtClean="0"/>
          </a:p>
          <a:p>
            <a:pPr marL="45720" indent="0" algn="just">
              <a:buNone/>
            </a:pPr>
            <a:r>
              <a:rPr lang="ru-RU" dirty="0" smtClean="0"/>
              <a:t>4)</a:t>
            </a:r>
            <a:r>
              <a:rPr lang="en-US" dirty="0" smtClean="0"/>
              <a:t>https</a:t>
            </a:r>
            <a:r>
              <a:rPr lang="en-US" dirty="0"/>
              <a:t>://</a:t>
            </a:r>
            <a:r>
              <a:rPr lang="en-US" dirty="0" smtClean="0"/>
              <a:t>nsportal.ru/shkola/rabota-s</a:t>
            </a:r>
            <a:r>
              <a:rPr lang="ru-RU" dirty="0" smtClean="0"/>
              <a:t>-</a:t>
            </a:r>
            <a:r>
              <a:rPr lang="en-US" dirty="0" smtClean="0"/>
              <a:t>roditelyami/library/2012/12/11/o-zashchite-detey-ot-informatsii-prichinyayushchey</a:t>
            </a:r>
            <a:endParaRPr lang="ru-RU" dirty="0" smtClean="0"/>
          </a:p>
          <a:p>
            <a:pPr marL="45720" indent="0" algn="just">
              <a:buNone/>
            </a:pPr>
            <a:r>
              <a:rPr lang="ru-RU" dirty="0" smtClean="0"/>
              <a:t>5) </a:t>
            </a:r>
            <a:r>
              <a:rPr lang="en-US" dirty="0" smtClean="0"/>
              <a:t>http</a:t>
            </a:r>
            <a:r>
              <a:rPr lang="ru-RU" dirty="0" smtClean="0"/>
              <a:t>:</a:t>
            </a:r>
            <a:r>
              <a:rPr lang="en-US" dirty="0" smtClean="0"/>
              <a:t>//69.rospotrebnadzor.ru/press/release/84831/</a:t>
            </a:r>
            <a:endParaRPr lang="ru-RU" dirty="0" smtClean="0"/>
          </a:p>
          <a:p>
            <a:pPr marL="45720" indent="0" algn="just">
              <a:buNone/>
            </a:pPr>
            <a:r>
              <a:rPr lang="ru-RU" dirty="0" smtClean="0"/>
              <a:t>6)</a:t>
            </a:r>
            <a:r>
              <a:rPr lang="en-US" dirty="0" smtClean="0"/>
              <a:t>https://nsportal.ru/ap/library/drugoe/2014/03/10/pravo-detey-na-zashchitu-ot-informatsii-prichinyayushchey-vred-ikh-zdorovyu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6646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483</TotalTime>
  <Words>647</Words>
  <Application>Microsoft Office PowerPoint</Application>
  <PresentationFormat>Экран (4:3)</PresentationFormat>
  <Paragraphs>71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Воздушный поток</vt:lpstr>
      <vt:lpstr>«Федеральный закон « О защите детей от информации, причиняющей вред их здоровью и развитию»</vt:lpstr>
      <vt:lpstr>   Содержание</vt:lpstr>
      <vt:lpstr>   Введение</vt:lpstr>
      <vt:lpstr>О законе</vt:lpstr>
      <vt:lpstr>Информация, запрещённая для оборота среди детей</vt:lpstr>
      <vt:lpstr>Информация, запрещённая для оборота среди детей</vt:lpstr>
      <vt:lpstr>Информационная безопасность детей</vt:lpstr>
      <vt:lpstr>Виды информации,  ограниченной для детей по закону</vt:lpstr>
      <vt:lpstr>Условие распространения информационной продукции среди детей</vt:lpstr>
      <vt:lpstr>Необходимость введения норм и классифицирования информационной продукции</vt:lpstr>
      <vt:lpstr>Классификация информационной продукции по категориям</vt:lpstr>
      <vt:lpstr>Заключение</vt:lpstr>
      <vt:lpstr>Источники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 Лапиков</dc:creator>
  <cp:lastModifiedBy>1</cp:lastModifiedBy>
  <cp:revision>51</cp:revision>
  <dcterms:created xsi:type="dcterms:W3CDTF">2018-09-22T10:57:32Z</dcterms:created>
  <dcterms:modified xsi:type="dcterms:W3CDTF">2018-10-06T17:53:06Z</dcterms:modified>
</cp:coreProperties>
</file>