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3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rcRect b="3795"/>
          <a:stretch>
            <a:fillRect/>
          </a:stretch>
        </p:blipFill>
        <p:spPr>
          <a:xfrm>
            <a:off x="0" y="260350"/>
            <a:ext cx="12192000" cy="6597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620713"/>
            <a:ext cx="10943167" cy="108267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1843088"/>
            <a:ext cx="10949517" cy="981075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C4527FD-C22F-4528-B2BB-24ACAEFD76BE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C4527FD-C22F-4528-B2BB-24ACAEFD76BE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8960" y="432435"/>
            <a:ext cx="10810240" cy="3769360"/>
          </a:xfrm>
        </p:spPr>
        <p:txBody>
          <a:bodyPr/>
          <a:lstStyle/>
          <a:p>
            <a:r>
              <a:rPr lang="ru-RU" altLang="en-US" sz="72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Calibri" panose="020F0502020204030204" charset="0"/>
                <a:cs typeface="Calibri" panose="020F0502020204030204" charset="0"/>
                <a:sym typeface="+mn-ea"/>
              </a:rPr>
              <a:t>Программа обучения и воспитания детей с ОНР</a:t>
            </a:r>
            <a:br>
              <a:rPr lang="ru-RU" altLang="en-US" sz="72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Calibri" panose="020F0502020204030204" charset="0"/>
                <a:cs typeface="Calibri" panose="020F0502020204030204" charset="0"/>
                <a:sym typeface="+mn-ea"/>
              </a:rPr>
            </a:br>
            <a:br>
              <a:rPr lang="ru-RU" altLang="en-US" sz="72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Calibri" panose="020F0502020204030204" charset="0"/>
                <a:cs typeface="Calibri" panose="020F0502020204030204" charset="0"/>
              </a:rPr>
            </a:br>
            <a:endParaRPr lang="ru-RU" altLang="en-US" sz="7200" b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Calibri" panose="020F0502020204030204" charset="0"/>
              <a:cs typeface="Calibri" panose="020F0502020204030204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304915" y="4490085"/>
            <a:ext cx="5271135" cy="2122805"/>
          </a:xfrm>
        </p:spPr>
        <p:txBody>
          <a:bodyPr/>
          <a:lstStyle/>
          <a:p>
            <a:pPr algn="ctr"/>
            <a:r>
              <a:rPr lang="ru-RU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Выполнила:</a:t>
            </a:r>
            <a:br>
              <a:rPr lang="ru-RU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ru-RU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Студентка группы СКП-ЛПБ</a:t>
            </a:r>
            <a:r>
              <a:rPr lang="en-US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Z-</a:t>
            </a:r>
            <a:r>
              <a:rPr lang="ru-RU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21</a:t>
            </a:r>
            <a:br>
              <a:rPr lang="en-US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ru-RU" altLang="en-US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Селиванова К.В.</a:t>
            </a:r>
            <a:endParaRPr lang="ru-RU" b="1" dirty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ru-RU" b="1" dirty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01345" y="241935"/>
            <a:ext cx="10655300" cy="6014085"/>
          </a:xfrm>
        </p:spPr>
        <p:txBody>
          <a:bodyPr/>
          <a:p>
            <a:pPr marL="0" indent="0">
              <a:buNone/>
            </a:pPr>
            <a:r>
              <a:rPr lang="ru-RU" sz="36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ОНР:различные сложные речевые расстройства, при которых у детей с нормальным слухом и первично сохранным интеллектом нарушено формирование всех компонентов речевой системы, т.е. звуковой стороны (фонетики) и смысловой стороны (лексики, грамматики).</a:t>
            </a:r>
            <a:endParaRPr lang="ru-RU" sz="36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37795" y="287020"/>
            <a:ext cx="11609705" cy="6322695"/>
          </a:xfrm>
        </p:spPr>
        <p:txBody>
          <a:bodyPr/>
          <a:p>
            <a:pPr marL="0" indent="0" algn="just">
              <a:buNone/>
              <a:defRPr/>
            </a:pPr>
            <a:r>
              <a:rPr lang="ru-RU" sz="36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Причины возникновения:</a:t>
            </a:r>
            <a:endParaRPr lang="ru-RU" sz="3600" b="1" dirty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0" indent="0" algn="just">
              <a:buNone/>
              <a:defRPr/>
            </a:pPr>
            <a:r>
              <a:rPr lang="ru-RU" sz="36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.Здоровье (патология беременности, родов, другие нарушения).</a:t>
            </a:r>
            <a:endParaRPr 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  <a:defRPr/>
            </a:pP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Неправильные условия формирования речи ребенка в семье (дефицит общения со взрослыми и с другими детьми, наличие няни, говорящей на другом языке, проживание с глухими родителями, педагогическая запущенность, </a:t>
            </a:r>
            <a:r>
              <a:rPr lang="ru-RU" sz="2800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гиперопека</a:t>
            </a: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и т. д.).</a:t>
            </a:r>
            <a:endParaRPr 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  <a:defRPr/>
            </a:pP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3.Билингвизм, например, в детском саду с ребенком говорят на русском языке, а в семье — на другом.</a:t>
            </a:r>
            <a:endParaRPr 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just">
              <a:buNone/>
              <a:defRPr/>
            </a:pP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4.Неблагоприятные социальные условия, в которых воспитывается ребенок. (Недостаточность общения с ребенком. У «</a:t>
            </a:r>
            <a:r>
              <a:rPr lang="ru-RU" sz="2800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неговорящих</a:t>
            </a: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» родителей и дети </a:t>
            </a:r>
            <a:r>
              <a:rPr lang="ru-RU" sz="2800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неговорящие</a:t>
            </a: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.)</a:t>
            </a:r>
            <a:endParaRPr 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endParaRPr lang="ru-RU" dirty="0">
              <a:latin typeface="Constantia" panose="02030602050306030303" pitchFamily="18" charset="0"/>
            </a:endParaRPr>
          </a:p>
          <a:p>
            <a:endParaRPr lang="ru-RU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890270"/>
          </a:xfrm>
        </p:spPr>
        <p:txBody>
          <a:bodyPr/>
          <a:p>
            <a:r>
              <a:rPr lang="ru-RU" altLang="en-US" b="1"/>
              <a:t>Основные признаки ОНР:</a:t>
            </a:r>
            <a:endParaRPr lang="ru-RU" altLang="en-US" b="1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ru-RU" kern="0" dirty="0">
                <a:latin typeface="Constantia" panose="02030602050306030303" pitchFamily="18" charset="0"/>
                <a:sym typeface="+mn-ea"/>
              </a:rPr>
              <a:t> </a:t>
            </a:r>
            <a:r>
              <a:rPr lang="ru-RU" kern="0" dirty="0">
                <a:sym typeface="+mn-ea"/>
              </a:rPr>
              <a:t>позднее начало развития речи;</a:t>
            </a:r>
            <a:endParaRPr lang="ru-RU" kern="0" dirty="0">
              <a:latin typeface="+mn-lt"/>
            </a:endParaRP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ru-RU" kern="0" dirty="0">
                <a:sym typeface="+mn-ea"/>
              </a:rPr>
              <a:t> замедленный темп речевого развития;</a:t>
            </a:r>
            <a:endParaRPr lang="ru-RU" kern="0" dirty="0">
              <a:latin typeface="+mn-lt"/>
            </a:endParaRP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ru-RU" kern="0" dirty="0">
                <a:sym typeface="+mn-ea"/>
              </a:rPr>
              <a:t> ограниченный, не соответствующий возрасту словарный запас;</a:t>
            </a:r>
            <a:endParaRPr lang="ru-RU" kern="0" dirty="0">
              <a:latin typeface="+mn-lt"/>
            </a:endParaRP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ru-RU" kern="0" dirty="0">
                <a:sym typeface="+mn-ea"/>
              </a:rPr>
              <a:t> нарушение формирования грамматического строя речи;</a:t>
            </a:r>
            <a:endParaRPr lang="ru-RU" kern="0" dirty="0">
              <a:latin typeface="+mn-lt"/>
            </a:endParaRP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ru-RU" kern="0" dirty="0">
                <a:sym typeface="+mn-ea"/>
              </a:rPr>
              <a:t> нарушение звукопроизношения и фонематического восприятия. </a:t>
            </a:r>
            <a:endParaRPr lang="ru-RU" kern="0" dirty="0">
              <a:latin typeface="+mn-lt"/>
            </a:endParaRPr>
          </a:p>
          <a:p>
            <a:endParaRPr lang="ru-RU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859790"/>
          </a:xfrm>
        </p:spPr>
        <p:txBody>
          <a:bodyPr/>
          <a:p>
            <a:pPr algn="ctr"/>
            <a:r>
              <a:rPr lang="ru-RU" altLang="en-US" sz="2800" b="1">
                <a:latin typeface="Times New Roman" panose="02020603050405020304" charset="0"/>
                <a:cs typeface="Times New Roman" panose="02020603050405020304" charset="0"/>
              </a:rPr>
              <a:t>ХАРАКТЕРИСТИКА ПОЗНАВАТЕЛЬНОЙ ДЕЯТЕЛЬНОСТИ ДЕТЕЙ С ОНР</a:t>
            </a:r>
            <a:endParaRPr lang="ru-RU" altLang="en-US" sz="2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10185" y="1174750"/>
            <a:ext cx="11627485" cy="5207635"/>
          </a:xfrm>
        </p:spPr>
        <p:txBody>
          <a:bodyPr/>
          <a:p>
            <a:pPr algn="just">
              <a:defRPr/>
            </a:pP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Звукопроизношение детей не соответствует возрастной норме: они не различают на слух и в произношении близкие звуки, искажают звуконаполняемость слов.</a:t>
            </a:r>
            <a:endParaRPr 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Связное речевое высказывание детей отличается отсутствием чёткости, последовательности изложения, в нём отражается внешняя сторона явлений и не учитываются их существенные признаки, причинно-следственные отношения. </a:t>
            </a:r>
            <a:endParaRPr 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Для детей с общим недоразвитием речи характерен низкий уровень развития основных свойств внимания. У некоторых из них отмечается недостаточная устойчивость внимания, ограниченные возможности его распределения.</a:t>
            </a:r>
            <a:endParaRPr lang="ru-RU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99390" y="209550"/>
            <a:ext cx="11770360" cy="6250940"/>
          </a:xfrm>
        </p:spPr>
        <p:txBody>
          <a:bodyPr/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В логопедии традиционно выделяют </a:t>
            </a:r>
            <a:r>
              <a:rPr lang="ru-RU" sz="24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три уровня недоразвития речи: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1 уровень 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– полное отсутствие речи, элементы речи.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2 уровень 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– зачатки общеупотребительной речи, кроме жестов и </a:t>
            </a:r>
            <a:r>
              <a:rPr lang="ru-RU" sz="2400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лепетных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слов, появляются хотя и искаженные, но достаточно постоянные общеупотребительные слова.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3 уровень 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– речь более развернута, отсутствуют грубые отклонения в развитии </a:t>
            </a:r>
            <a:r>
              <a:rPr lang="ru-RU" sz="2400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фонетико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– фонематической и </a:t>
            </a:r>
            <a:r>
              <a:rPr lang="ru-RU" sz="2400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лексико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– грамматической стороны речи.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Многолетний опыт обучения дошкольников с недоразвитием речи, изучение динамики их продвижения в речевом развитии позволили обосновать необходимость выделения нового, </a:t>
            </a:r>
            <a:r>
              <a:rPr lang="ru-RU" sz="24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четвертого уровня развития речи 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(Т. Б. Филичева). К нему были отнесены дети с остаточными явлениями недоразвития лексико-грамматических и фонетико-фонематических компонентов языковой системы.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Речь таких детей, на первый взгляд, производит вполне благополучное впечатление. Лишь детальное и углубленное обследование, выполнение специально подобранных заданий позволяет выявить остаточные проявления общего недоразвития речи.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54635" y="132715"/>
            <a:ext cx="11327765" cy="6416040"/>
          </a:xfrm>
        </p:spPr>
        <p:txBody>
          <a:bodyPr/>
          <a:p>
            <a:pPr algn="ctr">
              <a:defRPr/>
            </a:pPr>
            <a:r>
              <a:rPr lang="ru-RU" b="1" u="sng" dirty="0">
                <a:effectLst>
                  <a:outerShdw blurRad="38100" dist="38100" dir="2700000" algn="tl">
                    <a:srgbClr val="C0C0C0"/>
                  </a:outerShdw>
                </a:effectLst>
                <a:sym typeface="+mn-ea"/>
              </a:rPr>
              <a:t>Первый уровень речевого развития</a:t>
            </a:r>
            <a:endParaRPr lang="ru-RU" b="1" dirty="0">
              <a:latin typeface="+mn-lt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Ребенок не владеет общеупотребительными средствами общения. Для выражения просьбы, мысли дети прибегают к мимике и жестам, отдельным лепетным комбинациям и звукоподражаниям. Пассивный словарь шире активного, однако логопедическое обследование выявляет недостатки импрессивной речи (трудности ориентации в</a:t>
            </a:r>
            <a:r>
              <a:rPr lang="ru-RU" dirty="0">
                <a:sym typeface="+mn-ea"/>
              </a:rPr>
              <a:t> 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обращенном словесном материале, непонимание вопросов косвенных падежей, значений предлогов, грамматических форм слов). Речь ребёнка понятна лишь в конкретной ситуации. Ярко выражена ограниченность способности восприятия и воспроизведения слоговой структуры слова. Звуковая сторона речи характеризуется фонетической неопределенностью. Произношение звуков носит диффузный характер, что обусловлено неустойчивой артикуляцией и низкими возможностями слухового распознавания фонем.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Отличительной чертой речевого развития этого уровня является ограниченная способность восприятия и воспроизведения слоговой структуры слова.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21920" y="198755"/>
            <a:ext cx="11793220" cy="6283960"/>
          </a:xfrm>
        </p:spPr>
        <p:txBody>
          <a:bodyPr/>
          <a:p>
            <a:pPr algn="ctr" eaLnBrk="0" hangingPunct="0">
              <a:tabLst>
                <a:tab pos="361950" algn="l"/>
              </a:tabLs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Организация коррекционно - развивающей работы с детьми </a:t>
            </a:r>
            <a:endParaRPr lang="ru-RU" sz="2400" b="1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 eaLnBrk="0" hangingPunct="0">
              <a:tabLst>
                <a:tab pos="361950" algn="l"/>
              </a:tabLs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уровень развития речи)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tabLst>
                <a:tab pos="36195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Логопедические занятия с детьми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уровня развития речи проводятся индивидуально или небольшими подгруппами. Это объясняется тем, что они не в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полном объеме владеют пониманием речи, усваивают инструкции, обращенные только лично к ним, а также наличием имеющихся специфических особенностей психической деятельности.</a:t>
            </a:r>
            <a:endParaRPr lang="ru-RU" sz="24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tabLst>
                <a:tab pos="36195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Поэтому первые занятия проводятся лишь в форме игры с привлечением любимых кукольных персонажей.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tabLst>
                <a:tab pos="36195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Содержание каждого занятия включает несколько направлений работы: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buFontTx/>
              <a:buChar char="•"/>
              <a:tabLst>
                <a:tab pos="36195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развитие понимания речи;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tabLst>
                <a:tab pos="36195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развитие самостоятельной речи на основе  подражательной речевой деятельности;</a:t>
            </a:r>
            <a:endParaRPr lang="ru-RU" sz="24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tabLst>
                <a:tab pos="36195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формирование двусоставного простого предложения на основе элементарных словообразований;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buFontTx/>
              <a:buChar char="•"/>
              <a:tabLst>
                <a:tab pos="36195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развитие внимания, памяти, мышления детей.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77165" y="109855"/>
            <a:ext cx="11405235" cy="6428105"/>
          </a:xfrm>
        </p:spPr>
        <p:txBody>
          <a:bodyPr/>
          <a:p>
            <a:pPr algn="ctr">
              <a:defRPr/>
            </a:pPr>
            <a:r>
              <a:rPr lang="ru-RU" sz="24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cs typeface="Times New Roman" panose="02020603050405020304" charset="0"/>
                <a:sym typeface="+mn-ea"/>
              </a:rPr>
              <a:t>Второй уровень речевого развития</a:t>
            </a:r>
            <a:endParaRPr lang="ru-RU" sz="24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2 уровень — начало развития фразовой речи. Активный словарь состоит из искаженного, значительно отстающего от возрастной нормы, но уже постоянного запаса общеупотребительных слов.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Наблюдаются трудности понимания и употребления предложных конструкций, а также грубые аграмматизмы. Морфологические элементы постепенно приобретают смыслоразличительное значение.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Звуковая сторона речи сформирована не в полном объеме и сильно отстаёт от возрастной нормы: наблюдаются множественные нарушения в произношении до 20 звуков. Фонетическая сторона характеризуется наличием многочисленных искажений звуков, замен и смешений.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Сохраняются нарушения в звуко-слоговой структуре: перестановка слогов, звуков, замена и уподобление слогов, многосложные слова редуцируются. Недостаточность фонематического восприятия проявляется в несформированности процессов дифференциации звуков.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90000"/>
              </a:lnSpc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Детям затруднительно составление рассказов, пересказов без помощи педагога.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b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54940" y="143510"/>
            <a:ext cx="11715115" cy="6527165"/>
          </a:xfrm>
        </p:spPr>
        <p:txBody>
          <a:bodyPr/>
          <a:p>
            <a:pPr indent="206375" algn="ctr" eaLnBrk="0" hangingPunct="0">
              <a:tabLst>
                <a:tab pos="612775" algn="l"/>
              </a:tabLs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Организация коррекционно-развивающей работы с детьми </a:t>
            </a:r>
            <a:endParaRPr lang="ru-RU" sz="2400" b="1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ctr" eaLnBrk="0" hangingPunct="0">
              <a:tabLst>
                <a:tab pos="612775" algn="l"/>
              </a:tabLs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II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уровень речевого развития)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tabLst>
                <a:tab pos="6127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Логопедические занятия для этих детей подразделяются на индивидуальные и подгрупповые.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tabLst>
                <a:tab pos="6127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 связи с этим индивидуальные занятия носят опережающий характер, так как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основная их цель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— подготовить детей к активной речевой деятельности на подгрупповых занятиях.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tabLst>
                <a:tab pos="612775" algn="l"/>
              </a:tabLst>
              <a:defRPr/>
            </a:pPr>
            <a:r>
              <a:rPr lang="ru-RU" sz="2400" u="sng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 индивидуальных занятиях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проводится работа по: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buFontTx/>
              <a:buChar char="•"/>
              <a:tabLst>
                <a:tab pos="6127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активизации и выработке дифференцированных движений органов артикуляционного аппарата;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buFontTx/>
              <a:buChar char="•"/>
              <a:tabLst>
                <a:tab pos="6127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подготовке артикуляционной базы для усвоения отсутствующих звуков;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buFontTx/>
              <a:buChar char="•"/>
              <a:tabLst>
                <a:tab pos="6127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постановке отсутствующих звуков, их различению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 слух и первоначальному этапу автоматизации на уровне слогов, слов.</a:t>
            </a:r>
            <a:endParaRPr lang="ru-RU" sz="24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tabLst>
                <a:tab pos="6127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 зависимости от характера и выраженности речевого дефекта, психологических особенностей детей, количество их в подгруппах варьируется по усмотрению логопеда (от 2—3 до 5—6 человек).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21615" y="232410"/>
            <a:ext cx="11815445" cy="6283325"/>
          </a:xfrm>
        </p:spPr>
        <p:txBody>
          <a:bodyPr/>
          <a:p>
            <a:pPr algn="ctr">
              <a:defRPr/>
            </a:pPr>
            <a:r>
              <a:rPr lang="ru-RU" sz="24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cs typeface="Times New Roman" panose="02020603050405020304" charset="0"/>
                <a:sym typeface="+mn-ea"/>
              </a:rPr>
              <a:t>Третий уровень речевого развития</a:t>
            </a:r>
            <a:endParaRPr lang="ru-RU" sz="24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3 уровень — появление бытовой фразы. Понимание 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речи значительно развивается и приближается к возрастной норме. Сохраняются элементы лексико-грамматического и фонетико-фонематического недоразвития. Отмечается недостаточное понимание изменений значений слов, выражаемых приставками, суффиксами.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Наблюдаются трудности в различении 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морфологических элементов, выражающих значение числа и рода, понимание логико-грамматических структур, выражающих причинно-следственные, временные и пространственные отношения. На фоне относительно развернутой речи выявляются неточности употребления многих лексических значений, аграмматизмы, упрощение слоговой структуры слов, недифференцированное произнесение звуков. Дети не умеют пользоваться способами словообразования, с трудом овладевают звуковым анализом и синтезом.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В свободных высказываниях преобладают простые распространенные предложения, почти не употребляются сложные конструкции.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br>
              <a:rPr lang="ru-RU" dirty="0">
                <a:latin typeface="Constantia" panose="02030602050306030303" pitchFamily="18" charset="0"/>
                <a:sym typeface="+mn-ea"/>
              </a:rPr>
            </a:br>
            <a:endParaRPr lang="ru-RU" dirty="0">
              <a:latin typeface="Constantia" panose="02030602050306030303" pitchFamily="18" charset="0"/>
            </a:endParaRPr>
          </a:p>
          <a:p>
            <a:endParaRPr lang="ru-RU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88290" y="177165"/>
            <a:ext cx="11703685" cy="6370955"/>
          </a:xfrm>
        </p:spPr>
        <p:txBody>
          <a:bodyPr/>
          <a:p>
            <a:pPr indent="206375" algn="ctr" eaLnBrk="0" hangingPunct="0">
              <a:tabLst>
                <a:tab pos="571500" algn="l"/>
              </a:tabLs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Организация коррекционно-развивающей работы с детьми </a:t>
            </a:r>
            <a:endParaRPr lang="ru-RU" sz="2400" b="1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ctr" eaLnBrk="0" hangingPunct="0">
              <a:tabLst>
                <a:tab pos="571500" algn="l"/>
              </a:tabLs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III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уровень развития речи)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tabLst>
                <a:tab pos="571500" algn="l"/>
              </a:tabLst>
              <a:defRPr/>
            </a:pPr>
            <a:r>
              <a:rPr lang="ru-RU" sz="2400" b="1" u="sng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Основными задачами коррекционно-развивающего обучения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данного речевого уровня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детей является продолжение работы по развитию:</a:t>
            </a:r>
            <a:endParaRPr lang="ru-RU" sz="24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buFont typeface="Arial" panose="020B0604020202020204" pitchFamily="34" charset="0"/>
              <a:buChar char="•"/>
              <a:tabLst>
                <a:tab pos="57150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практическое усвоение лексических и грамматических средств языка;</a:t>
            </a:r>
            <a:endParaRPr lang="ru-RU" sz="24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buFont typeface="Arial" panose="020B0604020202020204" pitchFamily="34" charset="0"/>
              <a:buChar char="•"/>
              <a:tabLst>
                <a:tab pos="57150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формирование полноценной звуковой стороны речи (формирование артикуляционных навыков, правильного звукопроизношения,  слоговой структуры  и фонематического восприятия);</a:t>
            </a:r>
            <a:endParaRPr lang="ru-RU" sz="24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buFont typeface="Arial" panose="020B0604020202020204" pitchFamily="34" charset="0"/>
              <a:buChar char="•"/>
              <a:tabLst>
                <a:tab pos="57150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подготовка к грамоте; овладение элементами грамоты;</a:t>
            </a:r>
            <a:endParaRPr lang="ru-RU" sz="24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buFont typeface="Arial" panose="020B0604020202020204" pitchFamily="34" charset="0"/>
              <a:buChar char="•"/>
              <a:tabLst>
                <a:tab pos="57150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дальнейшее развитие речи.</a:t>
            </a:r>
            <a:endParaRPr lang="ru-RU" sz="24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indent="206375" algn="just" eaLnBrk="0" hangingPunct="0">
              <a:tabLst>
                <a:tab pos="571500" algn="l"/>
              </a:tabLst>
              <a:defRPr/>
            </a:pPr>
            <a:r>
              <a:rPr lang="ru-RU" sz="2400" u="sng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Логопедические занятия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 данном этапе </a:t>
            </a:r>
            <a:r>
              <a:rPr lang="ru-RU" sz="2400" u="sng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подразделяются на 2 типа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занятия по формированию лексико-грамматических средств языка и развитию связной речи. Они включают в себя: формирование словарного запаса; грамматической правильности речи и развитие связной речи.</a:t>
            </a:r>
            <a:endParaRPr lang="ru-RU" altLang="en-US" sz="240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43205" y="220345"/>
            <a:ext cx="11671935" cy="6284595"/>
          </a:xfrm>
        </p:spPr>
        <p:txBody>
          <a:bodyPr/>
          <a:p>
            <a:pPr algn="ctr">
              <a:defRPr/>
            </a:pPr>
            <a:r>
              <a:rPr lang="ru-RU" sz="24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cs typeface="Times New Roman" panose="02020603050405020304" charset="0"/>
                <a:sym typeface="+mn-ea"/>
              </a:rPr>
              <a:t>Четвертый уровень речевого развития</a:t>
            </a:r>
            <a:endParaRPr lang="ru-RU" sz="2400" b="1" u="sng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К нему были отнесены дети с остаточными явлениями недоразвития лексико-грамматических и фонетико-фонематических компонентов языковой системы.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Речь таких детей, на первый взгляд, производит вполне благополучное впечатление. Лишь детальное и углубленное обследование, выполнение специально подобранных заданий позволяет выявить остаточные проявления общего недоразвития речи.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Для детей данного уровня типичным является несколько вялая артикуляция звуков, недостаточная выразительность речи и нечеткая дикция. Все это оставляет впечатление общей «смазанности» речи. Незавершенность формирования звуко-слоговой структуры, смешение звуков, низкий уровень дифференцированного восприятия фонем являются важным показателем того, что процесс фонемообразования у этих детей еще не завершен.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Наряду с недостатками фонетико-фонематического характера для этих детей характерны отдельные нарушения смысловой стороны речи.</a:t>
            </a:r>
            <a:r>
              <a:rPr lang="ru-RU" dirty="0">
                <a:sym typeface="+mn-ea"/>
              </a:rPr>
              <a:t> </a:t>
            </a:r>
            <a:endParaRPr lang="ru-RU" dirty="0">
              <a:latin typeface="+mn-lt"/>
            </a:endParaRPr>
          </a:p>
          <a:p>
            <a:pPr algn="ctr">
              <a:defRPr/>
            </a:pPr>
            <a:endParaRPr lang="ru-RU" b="1" dirty="0">
              <a:latin typeface="+mn-lt"/>
            </a:endParaRPr>
          </a:p>
          <a:p>
            <a:endParaRPr lang="ru-RU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99390" y="221615"/>
            <a:ext cx="11837670" cy="6349365"/>
          </a:xfrm>
        </p:spPr>
        <p:txBody>
          <a:bodyPr/>
          <a:p>
            <a:pPr algn="ctr" eaLnBrk="0" hangingPunct="0">
              <a:tabLst>
                <a:tab pos="447675" algn="l"/>
              </a:tabLs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Организация коррекционно-развивающей работы с детьми </a:t>
            </a:r>
            <a:endParaRPr lang="ru-RU" sz="2400" b="1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 eaLnBrk="0" hangingPunct="0">
              <a:buNone/>
              <a:tabLst>
                <a:tab pos="447675" algn="l"/>
              </a:tabLs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IV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уровень развития речи)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Целью работы 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 данном этапе является комплексная подготовка детей к обучению в школе.</a:t>
            </a:r>
            <a:endParaRPr lang="ru-RU" sz="2400" dirty="0">
              <a:solidFill>
                <a:srgbClr val="00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Направления коррекционно-развивающей работы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</a:t>
            </a:r>
            <a:endParaRPr lang="ru-RU" sz="2400" i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совершенствование произносительной стороны речи;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совершенствование  лексико-грамматической  стороны речи;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развитие самостоятельной развернутой фразовой речи;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подготовка к овладению элементарными навыками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письма и чтения.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В процессе логопедической работы особое внимание уделяется развитию у детей: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способности к сосредоточению;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умения войти в общий ритм и темп работы и удерживанию его в течение занятия;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tabLst>
                <a:tab pos="447675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умения следовать единому замыслу работы в процессе как индивидуальных, так и совместных усилий;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87960" y="221615"/>
            <a:ext cx="11748770" cy="6461125"/>
          </a:xfrm>
        </p:spPr>
        <p:txBody>
          <a:bodyPr/>
          <a:p>
            <a:pPr marL="0" indent="0" algn="ctr" eaLnBrk="0" hangingPunct="0">
              <a:buNone/>
              <a:defRPr/>
            </a:pPr>
            <a:r>
              <a:rPr lang="ru-RU" sz="2800" b="1" u="sng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Работа логопеда</a:t>
            </a:r>
            <a:r>
              <a:rPr lang="ru-RU" sz="28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в группах с общим недоразвитием речи</a:t>
            </a:r>
            <a:endParaRPr lang="ru-RU" sz="2800" u="sng" dirty="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 Работа с любым ребенком начинается с </a:t>
            </a:r>
            <a:r>
              <a:rPr lang="ru-RU" sz="2000" u="sng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установления контакта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. В случае с неговорящими детьми важно не отпугнуть их настойчивым "скажи". На первых порах лучше не требовать от них речевой активности. Можно применять различные игры с игрушкой, заинтересовавшей ребенка. Игры типа "Делай, как я" (покачай куклу, покатай мячик, поставь машину в гараж) вызывают его на безречевое, а впоследствии — на речевое подражание.</a:t>
            </a:r>
            <a:endParaRPr lang="ru-RU" sz="2000" dirty="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  </a:t>
            </a:r>
            <a:r>
              <a:rPr lang="ru-RU" sz="2000" u="sng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Следующий этап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— </a:t>
            </a:r>
            <a:r>
              <a:rPr lang="ru-RU" sz="2000" u="sng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привлечение к занятиям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. Работа ведется по нескольким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направлениям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:</a:t>
            </a:r>
            <a:endParaRPr lang="ru-RU" sz="2000" dirty="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развитие понимания речи, простейших инструкций (дай ручку, покажи носик);</a:t>
            </a:r>
            <a:endParaRPr lang="ru-RU" sz="2000" dirty="0">
              <a:solidFill>
                <a:srgbClr val="000000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побуждение к речи через ситуации, которые эмоционально заинтересовывают ребенка. Здесь применяются различные виды пряток (ищем игрушку, часть тела, самого ребенка), рассматривание семейных фотографий;</a:t>
            </a:r>
            <a:endParaRPr lang="ru-RU" sz="2000" dirty="0">
              <a:solidFill>
                <a:srgbClr val="000000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побуждение к речи через вызывание ориентировочного рефлекса (Что это?, Что там?). Используются книжки-раскладушки, игрушки в сухом бассейне, в коробочке, в завернутой бумаге. Главное — привлечь внимание, вызвать эмоциональную реакцию, выраженную междометиями (ой, ай,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уу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), расположить к речевому подражанию, повторению наряду с лепетными обычных слов (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ля-ля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, сова);</a:t>
            </a:r>
            <a:endParaRPr lang="ru-RU" sz="2000" dirty="0">
              <a:solidFill>
                <a:srgbClr val="000000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работа над пальчиковой и артикуляционной моторикой, дыханием, уточнением (но не постановкой) отдельных звуков раннего онтогенеза, развитием речевого слуха и внимания, формированием умения передавать простейшие ритмы, уточнением и расширением пассивного словаря по лексическим темам;</a:t>
            </a:r>
            <a:endParaRPr lang="ru-RU" sz="2000" dirty="0">
              <a:solidFill>
                <a:srgbClr val="000000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495" y="190500"/>
            <a:ext cx="11304905" cy="582930"/>
          </a:xfrm>
        </p:spPr>
        <p:txBody>
          <a:bodyPr/>
          <a:p>
            <a:pPr algn="ctr"/>
            <a:r>
              <a:rPr lang="ru-RU" altLang="en-US" sz="3200" b="1">
                <a:latin typeface="Times New Roman" panose="02020603050405020304" charset="0"/>
                <a:cs typeface="Times New Roman" panose="02020603050405020304" charset="0"/>
              </a:rPr>
              <a:t>Работа воспитателя в группах с ОНР</a:t>
            </a:r>
            <a:endParaRPr lang="ru-RU" altLang="en-US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Воспитатель закрепляет речевые навыки детей, полученные на логопедических занятиях. Воздействие воспитателя должно быть </a:t>
            </a:r>
            <a:r>
              <a:rPr lang="ru-RU" sz="2400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многоаспектным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направленным на речевые и внеречевые процессы, на активизацию познавательной деятельности дошкольника. Особое внимание должно уделяться развитию мышления (процессов анализа, синтеза, обобщения, противопоставления), внимания, памяти, что создаёт необходимые предпосылки для формирования речи.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Воспитатель должен помочь ребёнку овладеть всеми видами деятельности, которая предусмотрена программой массового детского сада.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defRPr/>
            </a:pPr>
            <a:r>
              <a:rPr lang="ru-RU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Особое внимание воспитателя должно быть обращено на создание доброжелательной обстановки в детском коллективе, на правильное отношение детей к окружающим, выработку правильного поведения в коллективе, а так же развитие их этических и нравственных представлений.   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185" y="190500"/>
            <a:ext cx="11372215" cy="582930"/>
          </a:xfrm>
        </p:spPr>
        <p:txBody>
          <a:bodyPr/>
          <a:p>
            <a:pPr algn="ctr"/>
            <a:r>
              <a:rPr lang="ru-RU" altLang="en-US"/>
              <a:t>Нормы речевого развития</a:t>
            </a:r>
            <a:endParaRPr lang="ru-RU" altLang="en-US"/>
          </a:p>
        </p:txBody>
      </p:sp>
      <p:pic>
        <p:nvPicPr>
          <p:cNvPr id="30724" name="Picture 9" descr="C:\Users\Екатерина\Desktop\фоны\8914_razvitie_reci.gif"/>
          <p:cNvPicPr>
            <a:picLocks noChangeAspect="1" noChangeArrowheads="1"/>
          </p:cNvPicPr>
          <p:nvPr>
            <p:ph idx="1"/>
          </p:nvPr>
        </p:nvPicPr>
        <p:blipFill>
          <a:blip r:embed="rId1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333375" y="743585"/>
            <a:ext cx="11635105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ru-RU" b="1" dirty="0">
                <a:sym typeface="+mn-ea"/>
              </a:rPr>
              <a:t>Устранение ОНР – процесс трудный и долгий, включающий коррекционную  деятельность различных специалистов (воспитателей, учителей-логопедов, педагогов-психологов) при обязательном участии родителей. </a:t>
            </a:r>
            <a:endParaRPr lang="ru-RU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09600" y="387350"/>
            <a:ext cx="10972800" cy="5740400"/>
          </a:xfrm>
        </p:spPr>
        <p:txBody>
          <a:bodyPr/>
          <a:p>
            <a:pPr marL="0" indent="0" algn="ctr">
              <a:buNone/>
              <a:defRPr/>
            </a:pPr>
            <a:r>
              <a:rPr lang="ru-RU" sz="8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  <a:sym typeface="+mn-ea"/>
              </a:rPr>
              <a:t>Спасибо за внимание !</a:t>
            </a:r>
            <a:endParaRPr lang="ru-RU" altLang="en-US" sz="8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range Waves">
  <a:themeElements>
    <a:clrScheme name="Orang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C73109"/>
      </a:accent1>
      <a:accent2>
        <a:srgbClr val="FF5050"/>
      </a:accent2>
      <a:accent3>
        <a:srgbClr val="FFFFFF"/>
      </a:accent3>
      <a:accent4>
        <a:srgbClr val="000000"/>
      </a:accent4>
      <a:accent5>
        <a:srgbClr val="E0ADAA"/>
      </a:accent5>
      <a:accent6>
        <a:srgbClr val="E74848"/>
      </a:accent6>
      <a:hlink>
        <a:srgbClr val="4D4D4D"/>
      </a:hlink>
      <a:folHlink>
        <a:srgbClr val="777777"/>
      </a:folHlink>
    </a:clrScheme>
    <a:fontScheme name="Orang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Orang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C73109"/>
        </a:accent1>
        <a:accent2>
          <a:srgbClr val="FF5050"/>
        </a:accent2>
        <a:accent3>
          <a:srgbClr val="FFFFFF"/>
        </a:accent3>
        <a:accent4>
          <a:srgbClr val="000000"/>
        </a:accent4>
        <a:accent5>
          <a:srgbClr val="E0ADAA"/>
        </a:accent5>
        <a:accent6>
          <a:srgbClr val="E74848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12380</Words>
  <Application>WPS Presentation</Application>
  <PresentationFormat>宽屏</PresentationFormat>
  <Paragraphs>138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Arial</vt:lpstr>
      <vt:lpstr>SimSun</vt:lpstr>
      <vt:lpstr>Wingdings</vt:lpstr>
      <vt:lpstr>Calibri Light</vt:lpstr>
      <vt:lpstr>Microsoft YaHei</vt:lpstr>
      <vt:lpstr>Arial Unicode MS</vt:lpstr>
      <vt:lpstr>Calibri</vt:lpstr>
      <vt:lpstr>Times New Roman</vt:lpstr>
      <vt:lpstr>Constantia</vt:lpstr>
      <vt:lpstr>Orange Waves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HP</cp:lastModifiedBy>
  <cp:revision>2</cp:revision>
  <dcterms:created xsi:type="dcterms:W3CDTF">2022-04-15T18:05:58Z</dcterms:created>
  <dcterms:modified xsi:type="dcterms:W3CDTF">2022-04-15T20:01:43Z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1049-11.2.0.11074</vt:lpwstr>
  </property>
  <property fmtid="{D5CDD505-2E9C-101B-9397-08002B2CF9AE}" pid="3" name="ICV">
    <vt:lpwstr>9FF94217CAA447488E08D4ECC5AF3FE5</vt:lpwstr>
  </property>
</Properties>
</file>