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73" r:id="rId10"/>
    <p:sldId id="27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6" r:id="rId19"/>
    <p:sldId id="277" r:id="rId20"/>
    <p:sldId id="278" r:id="rId21"/>
    <p:sldId id="279" r:id="rId22"/>
    <p:sldId id="280" r:id="rId23"/>
    <p:sldId id="284" r:id="rId24"/>
    <p:sldId id="281" r:id="rId25"/>
    <p:sldId id="282" r:id="rId26"/>
    <p:sldId id="283" r:id="rId27"/>
    <p:sldId id="285" r:id="rId28"/>
    <p:sldId id="286" r:id="rId29"/>
    <p:sldId id="287" r:id="rId30"/>
    <p:sldId id="288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25E5076-3810-47DD-B79F-674D7AD40C01}" styleName="Темный стиль 1 -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445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Организация обучения в группах для детей с ФФН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/>
        </p:nvSpPr>
        <p:spPr>
          <a:xfrm>
            <a:off x="2775595" y="5095875"/>
            <a:ext cx="6400800" cy="1752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ts val="370"/>
              </a:spcBef>
              <a:buClr>
                <a:schemeClr val="accent3"/>
              </a:buClr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ts val="370"/>
              </a:spcBef>
              <a:buClr>
                <a:schemeClr val="accent2"/>
              </a:buClr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Выполнили: Романовская О.Д</a:t>
            </a:r>
            <a:r>
              <a:rPr lang="ru-RU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spcBef>
                <a:spcPts val="0"/>
              </a:spcBef>
            </a:pPr>
            <a:r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Группа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СКП-ЛПБ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Z-21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соответствии с типовым положением определены основные направления организации работы дошкольных учреждений для детей с ФФН в двух возрастных группах: старшей – для детей 6 года жизни и подготовительной – для детей 7 года жизни.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88640"/>
            <a:ext cx="7272808" cy="6120680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Коррекционное воздействие в этих группах осуществляется строго в соответствии со специальной программой обучения и воспитания детей с фонетико-фонематическим недоразвитием, разработанной отдельно для каждой группы.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Авторами специализированной программы для детей старшей группы являются Т.Б. Филичева, Г.В. Чиркина (2002); программа для дошкольников подготовительной группы была составлена Г.А. Каше, Т.Б. Филичевой.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http://mdou3-5959.narod.ru/images/p38_filichev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0"/>
            <a:ext cx="2267744" cy="3101992"/>
          </a:xfrm>
          <a:prstGeom prst="rect">
            <a:avLst/>
          </a:prstGeom>
          <a:noFill/>
        </p:spPr>
      </p:pic>
      <p:pic>
        <p:nvPicPr>
          <p:cNvPr id="3076" name="Picture 4" descr="https://im2-tub-ru.yandex.net/i?id=8445f0cd308b06c88a6056243cdfc67c&amp;n=33&amp;h=215&amp;w=14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4086672"/>
            <a:ext cx="1907704" cy="2771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60648"/>
            <a:ext cx="8424936" cy="6048672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процессе обучения детей с ФФН в условиях специального детского сада решаются следующие задачи: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— сформировать у детей фонетическую систему языка, т.е. уточнить и закрепить произношение сохранных звуков, а также исправить произношение нарушенных звуков;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— развить у них полноценный фонематический слух и восприятие, т.е. с помощью специальных приёмов научить детей различать звуки на слух, запоминать и воспроизводить ряды звуков и слогов;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— сформировать навыки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звуко-слогового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анализа и синтеза, т.е. развить умение делить слово на слоги и звуки, производя их последовательный анализ, и проводить обратные операции: составлять слог из звуков и слово – из слогов (синтез);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— на основе аналитико-синтетической деятельности обеспечить усвоение детьми некоторых элементов грамоты.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47667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Программа обучения детей с ФФН включает: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характеристику речевого развития ребёнка;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обследование речи;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режим дня старшей (подготовительной) группы;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логопедическую документацию.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im0-tub-ru.yandex.net/i?id=4f105fa4eb93d3e22553be565a433120&amp;n=33&amp;h=215&amp;w=28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16809" y="4121696"/>
            <a:ext cx="3627191" cy="2736304"/>
          </a:xfrm>
          <a:prstGeom prst="rect">
            <a:avLst/>
          </a:prstGeom>
          <a:noFill/>
        </p:spPr>
      </p:pic>
      <p:pic>
        <p:nvPicPr>
          <p:cNvPr id="1030" name="Picture 6" descr="http://svschool3.grodno.by/foto/zoj/img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149080"/>
            <a:ext cx="3264363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0"/>
            <a:ext cx="8229600" cy="4525963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Режим определяет оптимальный порядок проведения воспитателем и логопедом занятий с указанием их количества и длительности. Согласно распорядку, логопед проводит разный типы занятий: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индивидуальные – отдельно с каждым ребёнком;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подгрупповые – с тремя-четырьмя детьми, объединёнными по принципу схожести дефекта;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фронтальные – со всеми детьми или с половиной группы, в зависимости от уровня речевого развития.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https://im2-tub-ru.yandex.net/i?id=710c8b89a67a0b0a0a2e9a23da9bebd3&amp;n=33&amp;h=215&amp;w=3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4221088"/>
            <a:ext cx="3312368" cy="2304723"/>
          </a:xfrm>
          <a:prstGeom prst="rect">
            <a:avLst/>
          </a:prstGeom>
          <a:noFill/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0" y="5022175"/>
            <a:ext cx="287930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Чередование этих занятий обеспечивает максимальную эффективность логопедической работы.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04664"/>
            <a:ext cx="8280920" cy="5328592"/>
          </a:xfrm>
        </p:spPr>
        <p:txBody>
          <a:bodyPr/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Обучение и воспитание детей с ФФНР в старшей группе детского сада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течение года дети с ФФНР старшей группы осваивают 2 программы: общеобразовательную и коррекционную. Важно при этом правильное распределение обязанностей логопеда и воспитателя в организации обучения и воспитания детей.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836712"/>
            <a:ext cx="8280920" cy="4797152"/>
          </a:xfrm>
        </p:spPr>
        <p:txBody>
          <a:bodyPr>
            <a:noAutofit/>
          </a:bodyPr>
          <a:lstStyle/>
          <a:p>
            <a:endParaRPr lang="ru-RU" sz="2400" b="1" dirty="0" smtClean="0"/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Первый период обучения (сентябрь — середина ноября).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Фронтальные логопедические занятия по произношению — 2 раза в неделю.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Фронтальные занятия воспитателя по развитию речи — 1 раз в неделю.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Индивидуальные и подгрупповые занятия логопеда — ежедневно (в течение всех периодов обучения).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Работа воспитателя по заданию логопеда — ежедневно (в течение всех периодов обучения).</a:t>
            </a:r>
          </a:p>
          <a:p>
            <a:pPr>
              <a:buNone/>
            </a:pPr>
            <a:endParaRPr lang="ru-RU" sz="2400" b="1" dirty="0" smtClean="0"/>
          </a:p>
          <a:p>
            <a:pPr>
              <a:buNone/>
            </a:pPr>
            <a:endParaRPr lang="ru-RU" sz="2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период обучения (вторая половина ноября — первая половина февраля).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Фронтальные логопедические занятия — 3 раза в неделю.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Фронтальные занятия воспитателя по развитию речи — 1 раз в неделю.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052736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Третий период обучения (февраль — май).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Индивидуальная и подгрупповая логопедическая работа проводится с детьми, у которых есть трудности в дифференциации звуков, усвоении анализа и синтеза, автоматизации поставленных звуков.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Фронтальные логопедические занятия проводятся 3 раза в неделю.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Фронтальные занятия воспитателя по развитию речи — 2 раза в неделю.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332656"/>
            <a:ext cx="8352928" cy="612068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Дети, заканчивая обучение по коррекционной программе группы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ФФНР,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переходя в обычную подготовительную группу, полностью готовы к обучению грамоте.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Воспитатель в течение всего времени обучения детей с ФФНР занимается по рекомендациям логопеда совершенствованием артикуляционной, тонкой и общей моторики; закреплением произношения поставленных логопедом звуков; обогащением, уточнением и активизацией отработанной лексики в соответствии с лексическими темами программы; закреплением употребления формирующихся грамматических категорий; формированием связной речи; закреплением формирующихся навыков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звукослогового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анализа и синтеза; развитием фонематического восприятия; развитием внимания, памяти, логического мышления.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620688"/>
            <a:ext cx="8219256" cy="5505475"/>
          </a:xfrm>
        </p:spPr>
        <p:txBody>
          <a:bodyPr>
            <a:normAutofit fontScale="92500" lnSpcReduction="20000"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Обучение и воспитание детей с ФФНР в подготовительной группе детского сада</a:t>
            </a: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Программа обучения и воспитания детей с ФФНР в подготовительной группе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(автор — Г. А. Каше, 1985)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Курс коррекционного обучения рассчитан на 10 месяцев (сентябрь — июнь).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 разработке коррекционного обучения учитывались несколько задач: коррекция речевого дефекта, подготовка к овладению грамотой, усвоение грамоты, предусмотренное программой I класса массовой школы. Программа рассчитана на детей 7-го года жизни.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76672"/>
            <a:ext cx="8219256" cy="5649491"/>
          </a:xfrm>
        </p:spPr>
        <p:txBody>
          <a:bodyPr>
            <a:normAutofit fontScale="85000" lnSpcReduction="10000"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Организация коррекционной работы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Ежедневно в утренние часы проводятся 2 фронтальных занятия (одно — занятие логопеда, другое — занятие воспитателя): 1-е занятие с 9.00 до 9.30; 2-е занятие с 9.40 до 10.10.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После 10.10 логопед проводит индивидуальные занятия, остальные дети с воспитателем идут на прогулку.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 второй половине дня воспитатель ежедневно (с 15.00 до 15.30) проводит подгрупповые и индивидуальные занятия по заданию логопеда, а с 16.30 до 17.00 проходят занятия воспитателя согласно специально разработанной сетке.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течение первого периода обучения (сентябрь — 1 -я неделя ноября) фронтальные занятия логопеда проводятся 3 раза в неделю, индивидуальные и подгрупповые — ежедневно.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Фронтальные занятия по развитию речи воспитатель проводит 1 раз в неделю.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Вечерние индивидуальные занятия воспитателя по заданию логопеда предусмотрены ежедневно во всех периодах обучения.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620688"/>
            <a:ext cx="8229600" cy="4525963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течение второго периода обучения (2-я половина ноября — 1-я половина февраля) фронтальные логопедические занятия проводятся 3 раза в неделю, индивидуальные и подгрупповые — ежедневно.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Фронтальные занятия по развитию речи воспитатель проводит 1 раз в неделю; по формированию графических навыков и подготовке к письму — 1 раз в неделю.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692696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течение третьего периода обучения (2 половина февраля — май) фронтальные занятия логопеда по произношению проводятся 2 раза в неделю, по развитию речи — 2 раза в неделю, по грамоте — 1 раз в неделю.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Фронтальные занятия по развитию речи воспитатель проводит 1 раз в неделю, по формированию графических навыков — 1 раз в неделю.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подготовительной группе ФФНР в сетке часов воспитателя выделяется специальное время для подготовки детей к письму -1 занятие в неделю во втором и третьем периоде.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0559997"/>
              </p:ext>
            </p:extLst>
          </p:nvPr>
        </p:nvGraphicFramePr>
        <p:xfrm>
          <a:off x="0" y="-1"/>
          <a:ext cx="9144000" cy="6858001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572000"/>
                <a:gridCol w="4572000"/>
              </a:tblGrid>
              <a:tr h="28551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dirty="0" smtClean="0">
                          <a:latin typeface="Times New Roman" pitchFamily="18" charset="0"/>
                          <a:cs typeface="Times New Roman" pitchFamily="18" charset="0"/>
                        </a:rPr>
                        <a:t>Кто является автором программы для детей</a:t>
                      </a:r>
                      <a:r>
                        <a:rPr lang="ru-RU" sz="4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 ФФН старшей группы?</a:t>
                      </a:r>
                      <a:endParaRPr lang="ru-RU" sz="4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112400">
                <a:tc>
                  <a:txBody>
                    <a:bodyPr/>
                    <a:lstStyle/>
                    <a:p>
                      <a:r>
                        <a:rPr lang="ru-RU" sz="5400" dirty="0" smtClean="0">
                          <a:latin typeface="Times New Roman" pitchFamily="18" charset="0"/>
                          <a:cs typeface="Times New Roman" pitchFamily="18" charset="0"/>
                        </a:rPr>
                        <a:t>Л.С.</a:t>
                      </a:r>
                      <a:r>
                        <a:rPr lang="ru-RU" sz="5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5400" dirty="0" smtClean="0">
                          <a:latin typeface="Times New Roman" pitchFamily="18" charset="0"/>
                          <a:cs typeface="Times New Roman" pitchFamily="18" charset="0"/>
                        </a:rPr>
                        <a:t>Волкова</a:t>
                      </a:r>
                      <a:endParaRPr lang="ru-RU" sz="5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Т.Б.</a:t>
                      </a:r>
                      <a:r>
                        <a:rPr lang="ru-RU" sz="5400" baseline="0" dirty="0" smtClean="0"/>
                        <a:t> Филичева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890492">
                <a:tc>
                  <a:txBody>
                    <a:bodyPr/>
                    <a:lstStyle/>
                    <a:p>
                      <a:r>
                        <a:rPr lang="ru-RU" sz="5400" dirty="0" smtClean="0">
                          <a:latin typeface="Times New Roman" pitchFamily="18" charset="0"/>
                          <a:cs typeface="Times New Roman" pitchFamily="18" charset="0"/>
                        </a:rPr>
                        <a:t>Р.Е. Левина</a:t>
                      </a:r>
                      <a:endParaRPr lang="ru-RU" sz="5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5400" dirty="0" err="1" smtClean="0"/>
                        <a:t>Н.В.Нищева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0" y="-1"/>
          <a:ext cx="9144000" cy="6858001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572000"/>
                <a:gridCol w="4572000"/>
              </a:tblGrid>
              <a:tr h="28551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dirty="0" smtClean="0"/>
                        <a:t>Кто является автором программы для детей</a:t>
                      </a:r>
                      <a:r>
                        <a:rPr lang="ru-RU" sz="4800" baseline="0" dirty="0" smtClean="0"/>
                        <a:t> с ФФН старшей группы?</a:t>
                      </a:r>
                      <a:endParaRPr lang="ru-RU" sz="48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112400"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Л.С.</a:t>
                      </a:r>
                      <a:r>
                        <a:rPr lang="ru-RU" sz="5400" baseline="0" dirty="0" smtClean="0"/>
                        <a:t> </a:t>
                      </a:r>
                      <a:r>
                        <a:rPr lang="ru-RU" sz="5400" dirty="0" smtClean="0"/>
                        <a:t>Волкова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5400" dirty="0" smtClean="0">
                          <a:solidFill>
                            <a:srgbClr val="FF0000"/>
                          </a:solidFill>
                        </a:rPr>
                        <a:t>Т.Б.</a:t>
                      </a:r>
                      <a:r>
                        <a:rPr lang="ru-RU" sz="5400" baseline="0" dirty="0" smtClean="0">
                          <a:solidFill>
                            <a:srgbClr val="FF0000"/>
                          </a:solidFill>
                        </a:rPr>
                        <a:t> Филичева</a:t>
                      </a:r>
                      <a:endParaRPr lang="ru-RU" sz="5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1890492"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Р.Е. Левина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5400" dirty="0" err="1" smtClean="0"/>
                        <a:t>Н.В.Нищева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0" y="-1"/>
          <a:ext cx="9144000" cy="6858001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572000"/>
                <a:gridCol w="4572000"/>
              </a:tblGrid>
              <a:tr h="28551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dirty="0" smtClean="0"/>
                        <a:t>Кто является автором программы для детей</a:t>
                      </a:r>
                      <a:r>
                        <a:rPr lang="ru-RU" sz="4800" baseline="0" dirty="0" smtClean="0"/>
                        <a:t> с ФФН подготовительной группы?</a:t>
                      </a:r>
                      <a:endParaRPr lang="ru-RU" sz="48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112400"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Т.А.</a:t>
                      </a:r>
                      <a:r>
                        <a:rPr lang="ru-RU" sz="5400" baseline="0" dirty="0" smtClean="0"/>
                        <a:t> </a:t>
                      </a:r>
                      <a:r>
                        <a:rPr lang="ru-RU" sz="5400" dirty="0" err="1" smtClean="0"/>
                        <a:t>Фотекова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400" dirty="0" err="1" smtClean="0"/>
                        <a:t>Н.В.Нищева</a:t>
                      </a:r>
                      <a:endParaRPr lang="ru-RU" sz="5400" dirty="0" smtClean="0"/>
                    </a:p>
                    <a:p>
                      <a:endParaRPr lang="ru-RU" sz="5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8904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400" dirty="0" smtClean="0"/>
                        <a:t>Л.С.</a:t>
                      </a:r>
                      <a:r>
                        <a:rPr lang="ru-RU" sz="5400" baseline="0" dirty="0" smtClean="0"/>
                        <a:t> </a:t>
                      </a:r>
                      <a:r>
                        <a:rPr lang="ru-RU" sz="5400" dirty="0" smtClean="0"/>
                        <a:t>Волкова</a:t>
                      </a:r>
                    </a:p>
                    <a:p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Г.А.</a:t>
                      </a:r>
                      <a:r>
                        <a:rPr lang="ru-RU" sz="5400" baseline="0" dirty="0" smtClean="0"/>
                        <a:t> Каше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0" y="-1"/>
          <a:ext cx="9144000" cy="6858001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572000"/>
                <a:gridCol w="4572000"/>
              </a:tblGrid>
              <a:tr h="28551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dirty="0" smtClean="0"/>
                        <a:t>Кто является автором программы для детей</a:t>
                      </a:r>
                      <a:r>
                        <a:rPr lang="ru-RU" sz="4800" baseline="0" dirty="0" smtClean="0"/>
                        <a:t> с ФФН подготовительной группы?</a:t>
                      </a:r>
                      <a:endParaRPr lang="ru-RU" sz="48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112400"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Т.А.</a:t>
                      </a:r>
                      <a:r>
                        <a:rPr lang="ru-RU" sz="5400" baseline="0" dirty="0" smtClean="0"/>
                        <a:t> </a:t>
                      </a:r>
                      <a:r>
                        <a:rPr lang="ru-RU" sz="5400" dirty="0" err="1" smtClean="0"/>
                        <a:t>Фотекова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400" dirty="0" err="1" smtClean="0"/>
                        <a:t>Н.В.Нищева</a:t>
                      </a:r>
                      <a:endParaRPr lang="ru-RU" sz="5400" dirty="0" smtClean="0"/>
                    </a:p>
                    <a:p>
                      <a:endParaRPr lang="ru-RU" sz="5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8904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400" dirty="0" smtClean="0"/>
                        <a:t>Л.С.</a:t>
                      </a:r>
                      <a:r>
                        <a:rPr lang="ru-RU" sz="5400" baseline="0" dirty="0" smtClean="0"/>
                        <a:t> </a:t>
                      </a:r>
                      <a:r>
                        <a:rPr lang="ru-RU" sz="5400" dirty="0" smtClean="0"/>
                        <a:t>Волкова</a:t>
                      </a:r>
                    </a:p>
                    <a:p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5400" dirty="0" smtClean="0">
                          <a:solidFill>
                            <a:srgbClr val="FF0000"/>
                          </a:solidFill>
                        </a:rPr>
                        <a:t>Г.А.</a:t>
                      </a:r>
                      <a:r>
                        <a:rPr lang="ru-RU" sz="5400" baseline="0" dirty="0" smtClean="0">
                          <a:solidFill>
                            <a:srgbClr val="FF0000"/>
                          </a:solidFill>
                        </a:rPr>
                        <a:t> Каше</a:t>
                      </a:r>
                      <a:endParaRPr lang="ru-RU" sz="5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0" y="1"/>
          <a:ext cx="9144000" cy="6857999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572000"/>
                <a:gridCol w="4572000"/>
              </a:tblGrid>
              <a:tr h="3807089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dirty="0" smtClean="0"/>
                        <a:t>Когда проводятся логопедические</a:t>
                      </a:r>
                      <a:r>
                        <a:rPr lang="ru-RU" sz="4800" baseline="0" dirty="0" smtClean="0"/>
                        <a:t> занятия</a:t>
                      </a:r>
                      <a:r>
                        <a:rPr lang="ru-RU" sz="4800" dirty="0" smtClean="0"/>
                        <a:t> для детей</a:t>
                      </a:r>
                      <a:r>
                        <a:rPr lang="ru-RU" sz="4800" baseline="0" dirty="0" smtClean="0"/>
                        <a:t> с ФФН в течение всех периодов обучения в старшей группе?</a:t>
                      </a:r>
                      <a:endParaRPr lang="ru-RU" sz="48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764261"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Никогда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400" dirty="0" smtClean="0"/>
                        <a:t>3</a:t>
                      </a:r>
                      <a:r>
                        <a:rPr lang="ru-RU" sz="5400" baseline="0" dirty="0" smtClean="0"/>
                        <a:t> раза в неделю</a:t>
                      </a:r>
                      <a:endParaRPr lang="ru-RU" sz="5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286649"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Ежедневно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1 раз в месяц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0" y="1"/>
          <a:ext cx="9144000" cy="6785869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572000"/>
                <a:gridCol w="4572000"/>
              </a:tblGrid>
              <a:tr h="35218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dirty="0" smtClean="0"/>
                        <a:t>Когда проводятся логопедические</a:t>
                      </a:r>
                      <a:r>
                        <a:rPr lang="ru-RU" sz="4800" baseline="0" dirty="0" smtClean="0"/>
                        <a:t> занятия</a:t>
                      </a:r>
                      <a:r>
                        <a:rPr lang="ru-RU" sz="4800" dirty="0" smtClean="0"/>
                        <a:t> для детей</a:t>
                      </a:r>
                      <a:r>
                        <a:rPr lang="ru-RU" sz="4800" baseline="0" dirty="0" smtClean="0"/>
                        <a:t> с ФФН в течение всех периодов обучения в старшей группе?</a:t>
                      </a:r>
                      <a:endParaRPr lang="ru-RU" sz="48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632058"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Никогда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400" dirty="0" smtClean="0"/>
                        <a:t>3</a:t>
                      </a:r>
                      <a:r>
                        <a:rPr lang="ru-RU" sz="5400" baseline="0" dirty="0" smtClean="0"/>
                        <a:t> раза в неделю</a:t>
                      </a:r>
                      <a:endParaRPr lang="ru-RU" sz="5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299469">
                <a:tc>
                  <a:txBody>
                    <a:bodyPr/>
                    <a:lstStyle/>
                    <a:p>
                      <a:r>
                        <a:rPr lang="ru-RU" sz="5400" dirty="0" smtClean="0">
                          <a:solidFill>
                            <a:srgbClr val="FF0000"/>
                          </a:solidFill>
                        </a:rPr>
                        <a:t>Ежедневно</a:t>
                      </a:r>
                      <a:endParaRPr lang="ru-RU" sz="5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1 раз в месяц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0" y="-4"/>
          <a:ext cx="9144000" cy="6858004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572000"/>
                <a:gridCol w="4572000"/>
              </a:tblGrid>
              <a:tr h="3866145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dirty="0" smtClean="0"/>
                        <a:t>Что</a:t>
                      </a:r>
                      <a:r>
                        <a:rPr lang="ru-RU" sz="4800" baseline="0" dirty="0" smtClean="0"/>
                        <a:t> определяет оптимальный порядок проведения воспитателем и логопедом занятий с указанием их количества и длительности?</a:t>
                      </a:r>
                      <a:endParaRPr lang="ru-RU" sz="48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600656"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Режим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400" dirty="0" smtClean="0">
                          <a:solidFill>
                            <a:schemeClr val="lt1"/>
                          </a:solidFill>
                        </a:rPr>
                        <a:t>Устав</a:t>
                      </a:r>
                      <a:endParaRPr lang="ru-RU" sz="5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391203"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Программа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Стандарт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0" y="-4"/>
          <a:ext cx="9144000" cy="6858004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572000"/>
                <a:gridCol w="4572000"/>
              </a:tblGrid>
              <a:tr h="3866145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dirty="0" smtClean="0"/>
                        <a:t>Что</a:t>
                      </a:r>
                      <a:r>
                        <a:rPr lang="ru-RU" sz="4800" baseline="0" dirty="0" smtClean="0"/>
                        <a:t> определяет оптимальный порядок проведения воспитателем и логопедом занятий с указанием их количества и длительности?</a:t>
                      </a:r>
                      <a:endParaRPr lang="ru-RU" sz="48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600656">
                <a:tc>
                  <a:txBody>
                    <a:bodyPr/>
                    <a:lstStyle/>
                    <a:p>
                      <a:r>
                        <a:rPr lang="ru-RU" sz="5400" dirty="0" smtClean="0">
                          <a:solidFill>
                            <a:srgbClr val="FF0000"/>
                          </a:solidFill>
                        </a:rPr>
                        <a:t>Режим</a:t>
                      </a:r>
                      <a:endParaRPr lang="ru-RU" sz="5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400" dirty="0" smtClean="0">
                          <a:solidFill>
                            <a:schemeClr val="lt1"/>
                          </a:solidFill>
                        </a:rPr>
                        <a:t>Устав</a:t>
                      </a:r>
                      <a:endParaRPr lang="ru-RU" sz="5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391203"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Программа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Стандарт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0" y="-4"/>
          <a:ext cx="9144000" cy="6858004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572000"/>
                <a:gridCol w="4572000"/>
              </a:tblGrid>
              <a:tr h="3866145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dirty="0" smtClean="0"/>
                        <a:t>На 2 и 3 периоде обучения</a:t>
                      </a:r>
                      <a:r>
                        <a:rPr lang="ru-RU" sz="4800" baseline="0" dirty="0" smtClean="0"/>
                        <a:t> в подготовительной группе проводят подготовку к …</a:t>
                      </a:r>
                      <a:endParaRPr lang="ru-RU" sz="48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600656"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Письму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400" dirty="0" smtClean="0">
                          <a:solidFill>
                            <a:schemeClr val="bg1"/>
                          </a:solidFill>
                        </a:rPr>
                        <a:t>Счёту</a:t>
                      </a:r>
                      <a:endParaRPr lang="ru-RU" sz="5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391203"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Пению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Выпускному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0" y="-4"/>
          <a:ext cx="9144000" cy="6858004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572000"/>
                <a:gridCol w="4572000"/>
              </a:tblGrid>
              <a:tr h="3866145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dirty="0" smtClean="0"/>
                        <a:t>На 2 и 3 периоде обучения</a:t>
                      </a:r>
                      <a:r>
                        <a:rPr lang="ru-RU" sz="4800" baseline="0" dirty="0" smtClean="0"/>
                        <a:t> в подготовительной группе проводят подготовку к …</a:t>
                      </a:r>
                      <a:endParaRPr lang="ru-RU" sz="48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600656">
                <a:tc>
                  <a:txBody>
                    <a:bodyPr/>
                    <a:lstStyle/>
                    <a:p>
                      <a:r>
                        <a:rPr lang="ru-RU" sz="5400" dirty="0" smtClean="0">
                          <a:solidFill>
                            <a:srgbClr val="FF0000"/>
                          </a:solidFill>
                        </a:rPr>
                        <a:t>Письму</a:t>
                      </a:r>
                      <a:endParaRPr lang="ru-RU" sz="5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400" dirty="0" smtClean="0">
                          <a:solidFill>
                            <a:schemeClr val="bg1"/>
                          </a:solidFill>
                        </a:rPr>
                        <a:t>Счёту</a:t>
                      </a:r>
                      <a:endParaRPr lang="ru-RU" sz="5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391203"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Пению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Выпускному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0" y="-1"/>
          <a:ext cx="9144000" cy="685800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572000"/>
                <a:gridCol w="4572000"/>
              </a:tblGrid>
              <a:tr h="4647071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dirty="0" smtClean="0"/>
                        <a:t>Кто занимается совместно</a:t>
                      </a:r>
                      <a:r>
                        <a:rPr lang="ru-RU" sz="4800" baseline="0" dirty="0" smtClean="0"/>
                        <a:t> с логопедом совершенствованием артикуляционной моторики, закреплением звукопроизношения, обогащением словаря и т.д.?</a:t>
                      </a:r>
                      <a:endParaRPr lang="ru-RU" sz="48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48382"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Заведующая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400" dirty="0" smtClean="0">
                          <a:solidFill>
                            <a:schemeClr val="bg1"/>
                          </a:solidFill>
                        </a:rPr>
                        <a:t>Повар</a:t>
                      </a:r>
                      <a:endParaRPr lang="ru-RU" sz="5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262547">
                <a:tc>
                  <a:txBody>
                    <a:bodyPr/>
                    <a:lstStyle/>
                    <a:p>
                      <a:r>
                        <a:rPr lang="ru-RU" sz="5400" dirty="0" err="1" smtClean="0"/>
                        <a:t>Мед.работник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Воспитатель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0" y="-1"/>
          <a:ext cx="9144000" cy="685800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572000"/>
                <a:gridCol w="4572000"/>
              </a:tblGrid>
              <a:tr h="4647071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dirty="0" smtClean="0"/>
                        <a:t>Кто занимается совместно</a:t>
                      </a:r>
                      <a:r>
                        <a:rPr lang="ru-RU" sz="4800" baseline="0" dirty="0" smtClean="0"/>
                        <a:t> с логопедом совершенствованием артикуляционной моторики, закреплением звукопроизношения, обогащением словаря и т.д.?</a:t>
                      </a:r>
                      <a:endParaRPr lang="ru-RU" sz="48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48382">
                <a:tc>
                  <a:txBody>
                    <a:bodyPr/>
                    <a:lstStyle/>
                    <a:p>
                      <a:r>
                        <a:rPr lang="ru-RU" sz="5400" dirty="0" smtClean="0"/>
                        <a:t>Заведующая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400" dirty="0" smtClean="0">
                          <a:solidFill>
                            <a:schemeClr val="bg1"/>
                          </a:solidFill>
                        </a:rPr>
                        <a:t>Повар</a:t>
                      </a:r>
                      <a:endParaRPr lang="ru-RU" sz="5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262547">
                <a:tc>
                  <a:txBody>
                    <a:bodyPr/>
                    <a:lstStyle/>
                    <a:p>
                      <a:r>
                        <a:rPr lang="ru-RU" sz="5400" dirty="0" err="1" smtClean="0"/>
                        <a:t>Мед.работник</a:t>
                      </a:r>
                      <a:endParaRPr lang="ru-RU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5400" dirty="0" smtClean="0">
                          <a:solidFill>
                            <a:srgbClr val="FF0000"/>
                          </a:solidFill>
                        </a:rPr>
                        <a:t>Воспитатель</a:t>
                      </a:r>
                      <a:endParaRPr lang="ru-RU" sz="5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s00.infourok.ru/images/doc/119/140098/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715</Words>
  <Application>Microsoft Office PowerPoint</Application>
  <PresentationFormat>Экран (4:3)</PresentationFormat>
  <Paragraphs>113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Организация обучения в группах для детей с ФФН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обучения в группах для детей с ФНР</dc:title>
  <dc:creator>Администратор</dc:creator>
  <cp:lastModifiedBy>User</cp:lastModifiedBy>
  <cp:revision>22</cp:revision>
  <dcterms:created xsi:type="dcterms:W3CDTF">2017-02-07T13:00:06Z</dcterms:created>
  <dcterms:modified xsi:type="dcterms:W3CDTF">2022-04-15T14:40:10Z</dcterms:modified>
</cp:coreProperties>
</file>